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71" r:id="rId18"/>
    <p:sldId id="275" r:id="rId19"/>
    <p:sldId id="273" r:id="rId20"/>
    <p:sldId id="272" r:id="rId21"/>
  </p:sldIdLst>
  <p:sldSz cx="12192000" cy="6858000"/>
  <p:notesSz cx="12039600" cy="7010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58" y="23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1652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819900" y="0"/>
            <a:ext cx="5216525" cy="350838"/>
          </a:xfrm>
          <a:prstGeom prst="rect">
            <a:avLst/>
          </a:prstGeom>
        </p:spPr>
        <p:txBody>
          <a:bodyPr vert="horz" lIns="91440" tIns="45720" rIns="91440" bIns="45720" rtlCol="0"/>
          <a:lstStyle>
            <a:lvl1pPr algn="r">
              <a:defRPr sz="1200"/>
            </a:lvl1pPr>
          </a:lstStyle>
          <a:p>
            <a:fld id="{8E211C92-6E9A-445A-AE23-1069FFC1DFA0}" type="datetimeFigureOut">
              <a:rPr lang="en-US" smtClean="0"/>
              <a:pPr/>
              <a:t>7/29/2026</a:t>
            </a:fld>
            <a:endParaRPr lang="en-US"/>
          </a:p>
        </p:txBody>
      </p:sp>
      <p:sp>
        <p:nvSpPr>
          <p:cNvPr id="4" name="Slide Image Placeholder 3"/>
          <p:cNvSpPr>
            <a:spLocks noGrp="1" noRot="1" noChangeAspect="1"/>
          </p:cNvSpPr>
          <p:nvPr>
            <p:ph type="sldImg" idx="2"/>
          </p:nvPr>
        </p:nvSpPr>
        <p:spPr>
          <a:xfrm>
            <a:off x="3683000" y="525463"/>
            <a:ext cx="4673600" cy="2628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03325" y="3330575"/>
            <a:ext cx="9632950" cy="3154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7975"/>
            <a:ext cx="5216525" cy="3508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819900" y="6657975"/>
            <a:ext cx="5216525" cy="350838"/>
          </a:xfrm>
          <a:prstGeom prst="rect">
            <a:avLst/>
          </a:prstGeom>
        </p:spPr>
        <p:txBody>
          <a:bodyPr vert="horz" lIns="91440" tIns="45720" rIns="91440" bIns="45720" rtlCol="0" anchor="b"/>
          <a:lstStyle>
            <a:lvl1pPr algn="r">
              <a:defRPr sz="1200"/>
            </a:lvl1pPr>
          </a:lstStyle>
          <a:p>
            <a:fld id="{F6F0AB8A-6F99-460A-8FA3-5A96DA688D0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F0AB8A-6F99-460A-8FA3-5A96DA688D06}"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33932" y="1029411"/>
            <a:ext cx="3100070" cy="574675"/>
          </a:xfrm>
          <a:prstGeom prst="rect">
            <a:avLst/>
          </a:prstGeom>
        </p:spPr>
        <p:txBody>
          <a:bodyPr wrap="square" lIns="0" tIns="0" rIns="0" bIns="0">
            <a:spAutoFit/>
          </a:bodyPr>
          <a:lstStyle>
            <a:lvl1pPr>
              <a:defRPr sz="3600" b="0" i="0">
                <a:solidFill>
                  <a:srgbClr val="EBEBEB"/>
                </a:solidFill>
                <a:latin typeface="Verdana"/>
                <a:cs typeface="Verdan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EBEBEB"/>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EBEBEB"/>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EBEBEB"/>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7999"/>
          </a:xfrm>
          <a:prstGeom prst="rect">
            <a:avLst/>
          </a:prstGeom>
        </p:spPr>
      </p:pic>
      <p:pic>
        <p:nvPicPr>
          <p:cNvPr id="17" name="bg object 17"/>
          <p:cNvPicPr/>
          <p:nvPr/>
        </p:nvPicPr>
        <p:blipFill>
          <a:blip r:embed="rId3" cstate="print"/>
          <a:stretch>
            <a:fillRect/>
          </a:stretch>
        </p:blipFill>
        <p:spPr>
          <a:xfrm>
            <a:off x="8761476" y="1828800"/>
            <a:ext cx="2819400" cy="2819400"/>
          </a:xfrm>
          <a:prstGeom prst="rect">
            <a:avLst/>
          </a:prstGeom>
        </p:spPr>
      </p:pic>
      <p:pic>
        <p:nvPicPr>
          <p:cNvPr id="18" name="bg object 18"/>
          <p:cNvPicPr/>
          <p:nvPr/>
        </p:nvPicPr>
        <p:blipFill>
          <a:blip r:embed="rId4" cstate="print"/>
          <a:stretch>
            <a:fillRect/>
          </a:stretch>
        </p:blipFill>
        <p:spPr>
          <a:xfrm>
            <a:off x="8761476" y="5870447"/>
            <a:ext cx="990600" cy="987548"/>
          </a:xfrm>
          <a:prstGeom prst="rect">
            <a:avLst/>
          </a:prstGeom>
        </p:spPr>
      </p:pic>
      <p:pic>
        <p:nvPicPr>
          <p:cNvPr id="19" name="bg object 19"/>
          <p:cNvPicPr/>
          <p:nvPr/>
        </p:nvPicPr>
        <p:blipFill>
          <a:blip r:embed="rId5" cstate="print"/>
          <a:stretch>
            <a:fillRect/>
          </a:stretch>
        </p:blipFill>
        <p:spPr>
          <a:xfrm>
            <a:off x="-1523" y="2667000"/>
            <a:ext cx="4191000" cy="4191000"/>
          </a:xfrm>
          <a:prstGeom prst="rect">
            <a:avLst/>
          </a:prstGeom>
        </p:spPr>
      </p:pic>
      <p:sp>
        <p:nvSpPr>
          <p:cNvPr id="20" name="bg object 20"/>
          <p:cNvSpPr/>
          <p:nvPr/>
        </p:nvSpPr>
        <p:spPr>
          <a:xfrm>
            <a:off x="0" y="1269"/>
            <a:ext cx="12192000" cy="6856730"/>
          </a:xfrm>
          <a:custGeom>
            <a:avLst/>
            <a:gdLst/>
            <a:ahLst/>
            <a:cxnLst/>
            <a:rect l="l" t="t" r="r" b="b"/>
            <a:pathLst>
              <a:path w="12192000" h="6856730">
                <a:moveTo>
                  <a:pt x="12192000" y="0"/>
                </a:moveTo>
                <a:lnTo>
                  <a:pt x="0" y="0"/>
                </a:lnTo>
                <a:lnTo>
                  <a:pt x="0" y="469900"/>
                </a:lnTo>
                <a:lnTo>
                  <a:pt x="0" y="6380480"/>
                </a:lnTo>
                <a:lnTo>
                  <a:pt x="0" y="6856730"/>
                </a:lnTo>
                <a:lnTo>
                  <a:pt x="12192000" y="6856730"/>
                </a:lnTo>
                <a:lnTo>
                  <a:pt x="12192000" y="6380480"/>
                </a:lnTo>
                <a:lnTo>
                  <a:pt x="12192000" y="470154"/>
                </a:lnTo>
                <a:lnTo>
                  <a:pt x="11709273" y="470154"/>
                </a:lnTo>
                <a:lnTo>
                  <a:pt x="11709273" y="6380480"/>
                </a:lnTo>
                <a:lnTo>
                  <a:pt x="476377" y="6380480"/>
                </a:lnTo>
                <a:lnTo>
                  <a:pt x="476377" y="469900"/>
                </a:lnTo>
                <a:lnTo>
                  <a:pt x="12192000" y="469900"/>
                </a:lnTo>
                <a:lnTo>
                  <a:pt x="12192000" y="0"/>
                </a:lnTo>
                <a:close/>
              </a:path>
            </a:pathLst>
          </a:custGeom>
          <a:solidFill>
            <a:srgbClr val="FFFFFF"/>
          </a:solidFill>
        </p:spPr>
        <p:txBody>
          <a:bodyPr wrap="square" lIns="0" tIns="0" rIns="0" bIns="0" rtlCol="0"/>
          <a:lstStyle/>
          <a:p>
            <a:endParaRPr/>
          </a:p>
        </p:txBody>
      </p:sp>
      <p:pic>
        <p:nvPicPr>
          <p:cNvPr id="21" name="bg object 21"/>
          <p:cNvPicPr/>
          <p:nvPr/>
        </p:nvPicPr>
        <p:blipFill>
          <a:blip r:embed="rId6" cstate="print"/>
          <a:stretch>
            <a:fillRect/>
          </a:stretch>
        </p:blipFill>
        <p:spPr>
          <a:xfrm>
            <a:off x="10398252" y="0"/>
            <a:ext cx="760488" cy="1203960"/>
          </a:xfrm>
          <a:prstGeom prst="rect">
            <a:avLst/>
          </a:prstGeom>
        </p:spPr>
      </p:pic>
      <p:sp>
        <p:nvSpPr>
          <p:cNvPr id="22" name="bg object 22"/>
          <p:cNvSpPr/>
          <p:nvPr/>
        </p:nvSpPr>
        <p:spPr>
          <a:xfrm>
            <a:off x="10437876" y="0"/>
            <a:ext cx="685800" cy="1143000"/>
          </a:xfrm>
          <a:custGeom>
            <a:avLst/>
            <a:gdLst/>
            <a:ahLst/>
            <a:cxnLst/>
            <a:rect l="l" t="t" r="r" b="b"/>
            <a:pathLst>
              <a:path w="685800" h="1143000">
                <a:moveTo>
                  <a:pt x="685800" y="0"/>
                </a:moveTo>
                <a:lnTo>
                  <a:pt x="0" y="0"/>
                </a:lnTo>
                <a:lnTo>
                  <a:pt x="0" y="1143000"/>
                </a:lnTo>
                <a:lnTo>
                  <a:pt x="685800" y="1143000"/>
                </a:lnTo>
                <a:lnTo>
                  <a:pt x="685800" y="0"/>
                </a:lnTo>
                <a:close/>
              </a:path>
            </a:pathLst>
          </a:custGeom>
          <a:solidFill>
            <a:srgbClr val="AF1512"/>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7999"/>
          </a:xfrm>
          <a:prstGeom prst="rect">
            <a:avLst/>
          </a:prstGeom>
        </p:spPr>
      </p:pic>
      <p:pic>
        <p:nvPicPr>
          <p:cNvPr id="17" name="bg object 17"/>
          <p:cNvPicPr/>
          <p:nvPr/>
        </p:nvPicPr>
        <p:blipFill>
          <a:blip r:embed="rId8" cstate="print"/>
          <a:stretch>
            <a:fillRect/>
          </a:stretch>
        </p:blipFill>
        <p:spPr>
          <a:xfrm>
            <a:off x="8761476" y="1828800"/>
            <a:ext cx="2819400" cy="2819400"/>
          </a:xfrm>
          <a:prstGeom prst="rect">
            <a:avLst/>
          </a:prstGeom>
        </p:spPr>
      </p:pic>
      <p:pic>
        <p:nvPicPr>
          <p:cNvPr id="18" name="bg object 18"/>
          <p:cNvPicPr/>
          <p:nvPr/>
        </p:nvPicPr>
        <p:blipFill>
          <a:blip r:embed="rId9" cstate="print"/>
          <a:stretch>
            <a:fillRect/>
          </a:stretch>
        </p:blipFill>
        <p:spPr>
          <a:xfrm>
            <a:off x="8761476" y="5870447"/>
            <a:ext cx="990600" cy="987548"/>
          </a:xfrm>
          <a:prstGeom prst="rect">
            <a:avLst/>
          </a:prstGeom>
        </p:spPr>
      </p:pic>
      <p:pic>
        <p:nvPicPr>
          <p:cNvPr id="19" name="bg object 19"/>
          <p:cNvPicPr/>
          <p:nvPr/>
        </p:nvPicPr>
        <p:blipFill>
          <a:blip r:embed="rId10" cstate="print"/>
          <a:stretch>
            <a:fillRect/>
          </a:stretch>
        </p:blipFill>
        <p:spPr>
          <a:xfrm>
            <a:off x="-1523" y="2667000"/>
            <a:ext cx="4191000" cy="4191000"/>
          </a:xfrm>
          <a:prstGeom prst="rect">
            <a:avLst/>
          </a:prstGeom>
        </p:spPr>
      </p:pic>
      <p:sp>
        <p:nvSpPr>
          <p:cNvPr id="20" name="bg object 20"/>
          <p:cNvSpPr/>
          <p:nvPr/>
        </p:nvSpPr>
        <p:spPr>
          <a:xfrm>
            <a:off x="8502142" y="1519047"/>
            <a:ext cx="3288029" cy="768350"/>
          </a:xfrm>
          <a:custGeom>
            <a:avLst/>
            <a:gdLst/>
            <a:ahLst/>
            <a:cxnLst/>
            <a:rect l="l" t="t" r="r" b="b"/>
            <a:pathLst>
              <a:path w="3288029" h="768350">
                <a:moveTo>
                  <a:pt x="3226307" y="0"/>
                </a:moveTo>
                <a:lnTo>
                  <a:pt x="2909951" y="104775"/>
                </a:lnTo>
                <a:lnTo>
                  <a:pt x="2591054" y="200660"/>
                </a:lnTo>
                <a:lnTo>
                  <a:pt x="2485643" y="229997"/>
                </a:lnTo>
                <a:lnTo>
                  <a:pt x="2271522" y="287274"/>
                </a:lnTo>
                <a:lnTo>
                  <a:pt x="2059812" y="340487"/>
                </a:lnTo>
                <a:lnTo>
                  <a:pt x="1954656" y="365760"/>
                </a:lnTo>
                <a:lnTo>
                  <a:pt x="1639697" y="436244"/>
                </a:lnTo>
                <a:lnTo>
                  <a:pt x="1330071" y="498855"/>
                </a:lnTo>
                <a:lnTo>
                  <a:pt x="1127378" y="536828"/>
                </a:lnTo>
                <a:lnTo>
                  <a:pt x="829309" y="588517"/>
                </a:lnTo>
                <a:lnTo>
                  <a:pt x="447928" y="646811"/>
                </a:lnTo>
                <a:lnTo>
                  <a:pt x="174751" y="683894"/>
                </a:lnTo>
                <a:lnTo>
                  <a:pt x="0" y="705103"/>
                </a:lnTo>
                <a:lnTo>
                  <a:pt x="9701" y="720494"/>
                </a:lnTo>
                <a:lnTo>
                  <a:pt x="29342" y="751181"/>
                </a:lnTo>
                <a:lnTo>
                  <a:pt x="39115" y="766572"/>
                </a:lnTo>
                <a:lnTo>
                  <a:pt x="66166" y="767349"/>
                </a:lnTo>
                <a:lnTo>
                  <a:pt x="95131" y="767793"/>
                </a:lnTo>
                <a:lnTo>
                  <a:pt x="125954" y="767911"/>
                </a:lnTo>
                <a:lnTo>
                  <a:pt x="192949" y="767195"/>
                </a:lnTo>
                <a:lnTo>
                  <a:pt x="305973" y="763849"/>
                </a:lnTo>
                <a:lnTo>
                  <a:pt x="477701" y="755441"/>
                </a:lnTo>
                <a:lnTo>
                  <a:pt x="773052" y="735284"/>
                </a:lnTo>
                <a:lnTo>
                  <a:pt x="1336019" y="685315"/>
                </a:lnTo>
                <a:lnTo>
                  <a:pt x="2059023" y="606988"/>
                </a:lnTo>
                <a:lnTo>
                  <a:pt x="2689041" y="527362"/>
                </a:lnTo>
                <a:lnTo>
                  <a:pt x="3038251" y="477217"/>
                </a:lnTo>
                <a:lnTo>
                  <a:pt x="3250138" y="443265"/>
                </a:lnTo>
                <a:lnTo>
                  <a:pt x="3288029" y="436752"/>
                </a:lnTo>
                <a:lnTo>
                  <a:pt x="3280235" y="379771"/>
                </a:lnTo>
                <a:lnTo>
                  <a:pt x="3273959" y="334487"/>
                </a:lnTo>
                <a:lnTo>
                  <a:pt x="3264862" y="270500"/>
                </a:lnTo>
                <a:lnTo>
                  <a:pt x="3252759" y="189298"/>
                </a:lnTo>
                <a:lnTo>
                  <a:pt x="3249394" y="166333"/>
                </a:lnTo>
                <a:lnTo>
                  <a:pt x="3245343" y="138048"/>
                </a:lnTo>
                <a:lnTo>
                  <a:pt x="3240328" y="102315"/>
                </a:lnTo>
                <a:lnTo>
                  <a:pt x="3234075" y="57008"/>
                </a:lnTo>
                <a:lnTo>
                  <a:pt x="3226307" y="0"/>
                </a:lnTo>
                <a:close/>
              </a:path>
            </a:pathLst>
          </a:custGeom>
          <a:solidFill>
            <a:srgbClr val="FFFFFF">
              <a:alpha val="19999"/>
            </a:srgbClr>
          </a:solidFill>
        </p:spPr>
        <p:txBody>
          <a:bodyPr wrap="square" lIns="0" tIns="0" rIns="0" bIns="0" rtlCol="0"/>
          <a:lstStyle/>
          <a:p>
            <a:endParaRPr/>
          </a:p>
        </p:txBody>
      </p:sp>
      <p:sp>
        <p:nvSpPr>
          <p:cNvPr id="21" name="bg object 21"/>
          <p:cNvSpPr/>
          <p:nvPr/>
        </p:nvSpPr>
        <p:spPr>
          <a:xfrm>
            <a:off x="0" y="1269"/>
            <a:ext cx="12192000" cy="6856730"/>
          </a:xfrm>
          <a:custGeom>
            <a:avLst/>
            <a:gdLst/>
            <a:ahLst/>
            <a:cxnLst/>
            <a:rect l="l" t="t" r="r" b="b"/>
            <a:pathLst>
              <a:path w="12192000" h="6856730">
                <a:moveTo>
                  <a:pt x="12192000" y="0"/>
                </a:moveTo>
                <a:lnTo>
                  <a:pt x="0" y="0"/>
                </a:lnTo>
                <a:lnTo>
                  <a:pt x="0" y="469900"/>
                </a:lnTo>
                <a:lnTo>
                  <a:pt x="0" y="6380480"/>
                </a:lnTo>
                <a:lnTo>
                  <a:pt x="0" y="6856730"/>
                </a:lnTo>
                <a:lnTo>
                  <a:pt x="12192000" y="6856730"/>
                </a:lnTo>
                <a:lnTo>
                  <a:pt x="12192000" y="6380480"/>
                </a:lnTo>
                <a:lnTo>
                  <a:pt x="12192000" y="470154"/>
                </a:lnTo>
                <a:lnTo>
                  <a:pt x="11709273" y="470154"/>
                </a:lnTo>
                <a:lnTo>
                  <a:pt x="11709273" y="1871421"/>
                </a:lnTo>
                <a:lnTo>
                  <a:pt x="10971022" y="1981454"/>
                </a:lnTo>
                <a:lnTo>
                  <a:pt x="10201148" y="2075180"/>
                </a:lnTo>
                <a:lnTo>
                  <a:pt x="9947148" y="2100580"/>
                </a:lnTo>
                <a:lnTo>
                  <a:pt x="9434322" y="2146554"/>
                </a:lnTo>
                <a:lnTo>
                  <a:pt x="8927973" y="2184654"/>
                </a:lnTo>
                <a:lnTo>
                  <a:pt x="8675497" y="2200529"/>
                </a:lnTo>
                <a:lnTo>
                  <a:pt x="7926197" y="2237105"/>
                </a:lnTo>
                <a:lnTo>
                  <a:pt x="7191248" y="2257679"/>
                </a:lnTo>
                <a:lnTo>
                  <a:pt x="6473698" y="2265680"/>
                </a:lnTo>
                <a:lnTo>
                  <a:pt x="6006973" y="2264029"/>
                </a:lnTo>
                <a:lnTo>
                  <a:pt x="5108448" y="2246630"/>
                </a:lnTo>
                <a:lnTo>
                  <a:pt x="4467098" y="2222754"/>
                </a:lnTo>
                <a:lnTo>
                  <a:pt x="3665347" y="2179955"/>
                </a:lnTo>
                <a:lnTo>
                  <a:pt x="2931922" y="2130679"/>
                </a:lnTo>
                <a:lnTo>
                  <a:pt x="2592197" y="2103755"/>
                </a:lnTo>
                <a:lnTo>
                  <a:pt x="1979422" y="2046605"/>
                </a:lnTo>
                <a:lnTo>
                  <a:pt x="1233360" y="1965579"/>
                </a:lnTo>
                <a:lnTo>
                  <a:pt x="863473" y="1921129"/>
                </a:lnTo>
                <a:lnTo>
                  <a:pt x="476377" y="1867852"/>
                </a:lnTo>
                <a:lnTo>
                  <a:pt x="476377" y="469900"/>
                </a:lnTo>
                <a:lnTo>
                  <a:pt x="12192000" y="469900"/>
                </a:lnTo>
                <a:lnTo>
                  <a:pt x="12192000" y="0"/>
                </a:lnTo>
                <a:close/>
              </a:path>
            </a:pathLst>
          </a:custGeom>
          <a:solidFill>
            <a:srgbClr val="FFFFFF"/>
          </a:solidFill>
        </p:spPr>
        <p:txBody>
          <a:bodyPr wrap="square" lIns="0" tIns="0" rIns="0" bIns="0" rtlCol="0"/>
          <a:lstStyle/>
          <a:p>
            <a:endParaRPr/>
          </a:p>
        </p:txBody>
      </p:sp>
      <p:pic>
        <p:nvPicPr>
          <p:cNvPr id="22" name="bg object 22"/>
          <p:cNvPicPr/>
          <p:nvPr/>
        </p:nvPicPr>
        <p:blipFill>
          <a:blip r:embed="rId11" cstate="print"/>
          <a:stretch>
            <a:fillRect/>
          </a:stretch>
        </p:blipFill>
        <p:spPr>
          <a:xfrm>
            <a:off x="10398252" y="0"/>
            <a:ext cx="760488" cy="1203960"/>
          </a:xfrm>
          <a:prstGeom prst="rect">
            <a:avLst/>
          </a:prstGeom>
        </p:spPr>
      </p:pic>
      <p:sp>
        <p:nvSpPr>
          <p:cNvPr id="23" name="bg object 23"/>
          <p:cNvSpPr/>
          <p:nvPr/>
        </p:nvSpPr>
        <p:spPr>
          <a:xfrm>
            <a:off x="10437876" y="0"/>
            <a:ext cx="685800" cy="1143000"/>
          </a:xfrm>
          <a:custGeom>
            <a:avLst/>
            <a:gdLst/>
            <a:ahLst/>
            <a:cxnLst/>
            <a:rect l="l" t="t" r="r" b="b"/>
            <a:pathLst>
              <a:path w="685800" h="1143000">
                <a:moveTo>
                  <a:pt x="685800" y="0"/>
                </a:moveTo>
                <a:lnTo>
                  <a:pt x="0" y="0"/>
                </a:lnTo>
                <a:lnTo>
                  <a:pt x="0" y="1143000"/>
                </a:lnTo>
                <a:lnTo>
                  <a:pt x="685800" y="1143000"/>
                </a:lnTo>
                <a:lnTo>
                  <a:pt x="685800" y="0"/>
                </a:lnTo>
                <a:close/>
              </a:path>
            </a:pathLst>
          </a:custGeom>
          <a:solidFill>
            <a:srgbClr val="AF1512"/>
          </a:solidFill>
        </p:spPr>
        <p:txBody>
          <a:bodyPr wrap="square" lIns="0" tIns="0" rIns="0" bIns="0" rtlCol="0"/>
          <a:lstStyle/>
          <a:p>
            <a:endParaRPr/>
          </a:p>
        </p:txBody>
      </p:sp>
      <p:sp>
        <p:nvSpPr>
          <p:cNvPr id="2" name="Holder 2"/>
          <p:cNvSpPr>
            <a:spLocks noGrp="1"/>
          </p:cNvSpPr>
          <p:nvPr>
            <p:ph type="title"/>
          </p:nvPr>
        </p:nvSpPr>
        <p:spPr>
          <a:xfrm>
            <a:off x="411581" y="976629"/>
            <a:ext cx="11433581" cy="1398016"/>
          </a:xfrm>
          <a:prstGeom prst="rect">
            <a:avLst/>
          </a:prstGeom>
        </p:spPr>
        <p:txBody>
          <a:bodyPr wrap="square" lIns="0" tIns="0" rIns="0" bIns="0">
            <a:spAutoFit/>
          </a:bodyPr>
          <a:lstStyle>
            <a:lvl1pPr>
              <a:defRPr sz="3600" b="0" i="0">
                <a:solidFill>
                  <a:srgbClr val="EBEBEB"/>
                </a:solidFill>
                <a:latin typeface="Verdana"/>
                <a:cs typeface="Verdana"/>
              </a:defRPr>
            </a:lvl1pPr>
          </a:lstStyle>
          <a:p>
            <a:endParaRPr/>
          </a:p>
        </p:txBody>
      </p:sp>
      <p:sp>
        <p:nvSpPr>
          <p:cNvPr id="3" name="Holder 3"/>
          <p:cNvSpPr>
            <a:spLocks noGrp="1"/>
          </p:cNvSpPr>
          <p:nvPr>
            <p:ph type="body" idx="1"/>
          </p:nvPr>
        </p:nvSpPr>
        <p:spPr>
          <a:xfrm>
            <a:off x="1604644" y="2441320"/>
            <a:ext cx="8305800" cy="425704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7/29/2026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3" y="0"/>
            <a:ext cx="12193905" cy="6858000"/>
            <a:chOff x="-1523" y="0"/>
            <a:chExt cx="12193905" cy="6858000"/>
          </a:xfrm>
        </p:grpSpPr>
        <p:pic>
          <p:nvPicPr>
            <p:cNvPr id="3" name="object 3"/>
            <p:cNvPicPr/>
            <p:nvPr/>
          </p:nvPicPr>
          <p:blipFill>
            <a:blip r:embed="rId2" cstate="print"/>
            <a:stretch>
              <a:fillRect/>
            </a:stretch>
          </p:blipFill>
          <p:spPr>
            <a:xfrm>
              <a:off x="0" y="0"/>
              <a:ext cx="12192000" cy="6857999"/>
            </a:xfrm>
            <a:prstGeom prst="rect">
              <a:avLst/>
            </a:prstGeom>
          </p:spPr>
        </p:pic>
        <p:pic>
          <p:nvPicPr>
            <p:cNvPr id="4" name="object 4"/>
            <p:cNvPicPr/>
            <p:nvPr/>
          </p:nvPicPr>
          <p:blipFill>
            <a:blip r:embed="rId3" cstate="print"/>
            <a:stretch>
              <a:fillRect/>
            </a:stretch>
          </p:blipFill>
          <p:spPr>
            <a:xfrm>
              <a:off x="8761476" y="1828800"/>
              <a:ext cx="2819400" cy="2819400"/>
            </a:xfrm>
            <a:prstGeom prst="rect">
              <a:avLst/>
            </a:prstGeom>
          </p:spPr>
        </p:pic>
        <p:pic>
          <p:nvPicPr>
            <p:cNvPr id="5" name="object 5"/>
            <p:cNvPicPr/>
            <p:nvPr/>
          </p:nvPicPr>
          <p:blipFill>
            <a:blip r:embed="rId4" cstate="print"/>
            <a:stretch>
              <a:fillRect/>
            </a:stretch>
          </p:blipFill>
          <p:spPr>
            <a:xfrm>
              <a:off x="8761476" y="5870447"/>
              <a:ext cx="990600" cy="987548"/>
            </a:xfrm>
            <a:prstGeom prst="rect">
              <a:avLst/>
            </a:prstGeom>
          </p:spPr>
        </p:pic>
        <p:pic>
          <p:nvPicPr>
            <p:cNvPr id="6" name="object 6"/>
            <p:cNvPicPr/>
            <p:nvPr/>
          </p:nvPicPr>
          <p:blipFill>
            <a:blip r:embed="rId5" cstate="print"/>
            <a:stretch>
              <a:fillRect/>
            </a:stretch>
          </p:blipFill>
          <p:spPr>
            <a:xfrm>
              <a:off x="-1523" y="2667000"/>
              <a:ext cx="4191000" cy="4191000"/>
            </a:xfrm>
            <a:prstGeom prst="rect">
              <a:avLst/>
            </a:prstGeom>
          </p:spPr>
        </p:pic>
        <p:sp>
          <p:nvSpPr>
            <p:cNvPr id="7" name="object 7"/>
            <p:cNvSpPr/>
            <p:nvPr/>
          </p:nvSpPr>
          <p:spPr>
            <a:xfrm>
              <a:off x="0" y="1269"/>
              <a:ext cx="12192000" cy="6856730"/>
            </a:xfrm>
            <a:custGeom>
              <a:avLst/>
              <a:gdLst/>
              <a:ahLst/>
              <a:cxnLst/>
              <a:rect l="l" t="t" r="r" b="b"/>
              <a:pathLst>
                <a:path w="12192000" h="6856730">
                  <a:moveTo>
                    <a:pt x="12192000" y="0"/>
                  </a:moveTo>
                  <a:lnTo>
                    <a:pt x="0" y="0"/>
                  </a:lnTo>
                  <a:lnTo>
                    <a:pt x="0" y="469900"/>
                  </a:lnTo>
                  <a:lnTo>
                    <a:pt x="0" y="6380480"/>
                  </a:lnTo>
                  <a:lnTo>
                    <a:pt x="0" y="6856730"/>
                  </a:lnTo>
                  <a:lnTo>
                    <a:pt x="12192000" y="6856730"/>
                  </a:lnTo>
                  <a:lnTo>
                    <a:pt x="12192000" y="6380480"/>
                  </a:lnTo>
                  <a:lnTo>
                    <a:pt x="12192000" y="470154"/>
                  </a:lnTo>
                  <a:lnTo>
                    <a:pt x="11709273" y="470154"/>
                  </a:lnTo>
                  <a:lnTo>
                    <a:pt x="11709273" y="6380480"/>
                  </a:lnTo>
                  <a:lnTo>
                    <a:pt x="476377" y="6380480"/>
                  </a:lnTo>
                  <a:lnTo>
                    <a:pt x="476377" y="469900"/>
                  </a:lnTo>
                  <a:lnTo>
                    <a:pt x="12192000" y="469900"/>
                  </a:lnTo>
                  <a:lnTo>
                    <a:pt x="12192000" y="0"/>
                  </a:lnTo>
                  <a:close/>
                </a:path>
              </a:pathLst>
            </a:custGeom>
            <a:solidFill>
              <a:srgbClr val="FFFFFF"/>
            </a:solidFill>
          </p:spPr>
          <p:txBody>
            <a:bodyPr wrap="square" lIns="0" tIns="0" rIns="0" bIns="0" rtlCol="0"/>
            <a:lstStyle/>
            <a:p>
              <a:endParaRPr/>
            </a:p>
          </p:txBody>
        </p:sp>
        <p:pic>
          <p:nvPicPr>
            <p:cNvPr id="8" name="object 8"/>
            <p:cNvPicPr/>
            <p:nvPr/>
          </p:nvPicPr>
          <p:blipFill>
            <a:blip r:embed="rId6" cstate="print"/>
            <a:stretch>
              <a:fillRect/>
            </a:stretch>
          </p:blipFill>
          <p:spPr>
            <a:xfrm>
              <a:off x="10398252" y="0"/>
              <a:ext cx="760488" cy="1203960"/>
            </a:xfrm>
            <a:prstGeom prst="rect">
              <a:avLst/>
            </a:prstGeom>
          </p:spPr>
        </p:pic>
        <p:sp>
          <p:nvSpPr>
            <p:cNvPr id="9" name="object 9"/>
            <p:cNvSpPr/>
            <p:nvPr/>
          </p:nvSpPr>
          <p:spPr>
            <a:xfrm>
              <a:off x="10437876" y="0"/>
              <a:ext cx="685800" cy="1143000"/>
            </a:xfrm>
            <a:custGeom>
              <a:avLst/>
              <a:gdLst/>
              <a:ahLst/>
              <a:cxnLst/>
              <a:rect l="l" t="t" r="r" b="b"/>
              <a:pathLst>
                <a:path w="685800" h="1143000">
                  <a:moveTo>
                    <a:pt x="685800" y="0"/>
                  </a:moveTo>
                  <a:lnTo>
                    <a:pt x="0" y="0"/>
                  </a:lnTo>
                  <a:lnTo>
                    <a:pt x="0" y="1143000"/>
                  </a:lnTo>
                  <a:lnTo>
                    <a:pt x="685800" y="1143000"/>
                  </a:lnTo>
                  <a:lnTo>
                    <a:pt x="685800" y="0"/>
                  </a:lnTo>
                  <a:close/>
                </a:path>
              </a:pathLst>
            </a:custGeom>
            <a:solidFill>
              <a:srgbClr val="AF1512"/>
            </a:solidFill>
          </p:spPr>
          <p:txBody>
            <a:bodyPr wrap="square" lIns="0" tIns="0" rIns="0" bIns="0" rtlCol="0"/>
            <a:lstStyle/>
            <a:p>
              <a:endParaRPr/>
            </a:p>
          </p:txBody>
        </p:sp>
        <p:pic>
          <p:nvPicPr>
            <p:cNvPr id="10" name="object 10"/>
            <p:cNvPicPr/>
            <p:nvPr/>
          </p:nvPicPr>
          <p:blipFill>
            <a:blip r:embed="rId7" cstate="print"/>
            <a:stretch>
              <a:fillRect/>
            </a:stretch>
          </p:blipFill>
          <p:spPr>
            <a:xfrm>
              <a:off x="9582911" y="1178052"/>
              <a:ext cx="2015490" cy="2015489"/>
            </a:xfrm>
            <a:prstGeom prst="rect">
              <a:avLst/>
            </a:prstGeom>
          </p:spPr>
        </p:pic>
      </p:grpSp>
      <p:sp>
        <p:nvSpPr>
          <p:cNvPr id="11" name="object 11"/>
          <p:cNvSpPr txBox="1"/>
          <p:nvPr/>
        </p:nvSpPr>
        <p:spPr>
          <a:xfrm>
            <a:off x="553313" y="494538"/>
            <a:ext cx="428625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5E1A9"/>
                </a:solidFill>
                <a:latin typeface="Times New Roman"/>
                <a:cs typeface="Times New Roman"/>
              </a:rPr>
              <a:t>Project</a:t>
            </a:r>
            <a:r>
              <a:rPr sz="1800" b="1" spc="-15" dirty="0">
                <a:solidFill>
                  <a:srgbClr val="F5E1A9"/>
                </a:solidFill>
                <a:latin typeface="Times New Roman"/>
                <a:cs typeface="Times New Roman"/>
              </a:rPr>
              <a:t> </a:t>
            </a:r>
            <a:r>
              <a:rPr sz="1800" b="1" spc="-10" dirty="0">
                <a:solidFill>
                  <a:srgbClr val="F5E1A9"/>
                </a:solidFill>
                <a:latin typeface="Times New Roman"/>
                <a:cs typeface="Times New Roman"/>
              </a:rPr>
              <a:t>Director/Principal-</a:t>
            </a:r>
            <a:r>
              <a:rPr sz="1800" b="1" spc="-35" dirty="0">
                <a:solidFill>
                  <a:srgbClr val="F5E1A9"/>
                </a:solidFill>
                <a:latin typeface="Times New Roman"/>
                <a:cs typeface="Times New Roman"/>
              </a:rPr>
              <a:t> </a:t>
            </a:r>
            <a:r>
              <a:rPr sz="1800" b="1" dirty="0">
                <a:solidFill>
                  <a:srgbClr val="F5E1A9"/>
                </a:solidFill>
                <a:latin typeface="Times New Roman"/>
                <a:cs typeface="Times New Roman"/>
              </a:rPr>
              <a:t>Mohsin ul </a:t>
            </a:r>
            <a:r>
              <a:rPr sz="1800" b="1" spc="-20" dirty="0">
                <a:solidFill>
                  <a:srgbClr val="F5E1A9"/>
                </a:solidFill>
                <a:latin typeface="Times New Roman"/>
                <a:cs typeface="Times New Roman"/>
              </a:rPr>
              <a:t>Mulk</a:t>
            </a:r>
            <a:endParaRPr sz="1800">
              <a:latin typeface="Times New Roman"/>
              <a:cs typeface="Times New Roman"/>
            </a:endParaRPr>
          </a:p>
        </p:txBody>
      </p:sp>
      <p:sp>
        <p:nvSpPr>
          <p:cNvPr id="12" name="object 12"/>
          <p:cNvSpPr txBox="1">
            <a:spLocks noGrp="1"/>
          </p:cNvSpPr>
          <p:nvPr>
            <p:ph type="title"/>
          </p:nvPr>
        </p:nvSpPr>
        <p:spPr>
          <a:xfrm>
            <a:off x="553313" y="887425"/>
            <a:ext cx="1229360" cy="391795"/>
          </a:xfrm>
          <a:prstGeom prst="rect">
            <a:avLst/>
          </a:prstGeom>
        </p:spPr>
        <p:txBody>
          <a:bodyPr vert="horz" wrap="square" lIns="0" tIns="12700" rIns="0" bIns="0" rtlCol="0">
            <a:spAutoFit/>
          </a:bodyPr>
          <a:lstStyle/>
          <a:p>
            <a:pPr marL="12700">
              <a:lnSpc>
                <a:spcPct val="100000"/>
              </a:lnSpc>
              <a:spcBef>
                <a:spcPts val="100"/>
              </a:spcBef>
            </a:pPr>
            <a:r>
              <a:rPr sz="2400" b="1" u="sng" spc="-10" dirty="0">
                <a:solidFill>
                  <a:srgbClr val="F5E1A9"/>
                </a:solidFill>
                <a:uFill>
                  <a:solidFill>
                    <a:srgbClr val="F5E1A9"/>
                  </a:solidFill>
                </a:uFill>
                <a:latin typeface="Times New Roman"/>
                <a:cs typeface="Times New Roman"/>
              </a:rPr>
              <a:t>Message:</a:t>
            </a:r>
            <a:endParaRPr sz="2400">
              <a:latin typeface="Times New Roman"/>
              <a:cs typeface="Times New Roman"/>
            </a:endParaRPr>
          </a:p>
        </p:txBody>
      </p:sp>
      <p:sp>
        <p:nvSpPr>
          <p:cNvPr id="13" name="object 13"/>
          <p:cNvSpPr txBox="1"/>
          <p:nvPr/>
        </p:nvSpPr>
        <p:spPr>
          <a:xfrm>
            <a:off x="553313" y="1253997"/>
            <a:ext cx="10989945" cy="4907280"/>
          </a:xfrm>
          <a:prstGeom prst="rect">
            <a:avLst/>
          </a:prstGeom>
        </p:spPr>
        <p:txBody>
          <a:bodyPr vert="horz" wrap="square" lIns="0" tIns="12700" rIns="0" bIns="0" rtlCol="0">
            <a:spAutoFit/>
          </a:bodyPr>
          <a:lstStyle/>
          <a:p>
            <a:pPr marL="12700" algn="just">
              <a:lnSpc>
                <a:spcPct val="100000"/>
              </a:lnSpc>
              <a:spcBef>
                <a:spcPts val="100"/>
              </a:spcBef>
            </a:pPr>
            <a:r>
              <a:rPr sz="1800" i="1" dirty="0">
                <a:solidFill>
                  <a:srgbClr val="F5E1A9"/>
                </a:solidFill>
                <a:latin typeface="Times New Roman"/>
                <a:cs typeface="Times New Roman"/>
              </a:rPr>
              <a:t>The</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Government</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Pakistan</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is</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committed</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15" dirty="0">
                <a:solidFill>
                  <a:srgbClr val="F5E1A9"/>
                </a:solidFill>
                <a:latin typeface="Times New Roman"/>
                <a:cs typeface="Times New Roman"/>
              </a:rPr>
              <a:t> </a:t>
            </a:r>
            <a:r>
              <a:rPr sz="1800" i="1" spc="-10" dirty="0">
                <a:solidFill>
                  <a:srgbClr val="F5E1A9"/>
                </a:solidFill>
                <a:latin typeface="Times New Roman"/>
                <a:cs typeface="Times New Roman"/>
              </a:rPr>
              <a:t>overcome</a:t>
            </a:r>
            <a:r>
              <a:rPr sz="1800" i="1" spc="-20" dirty="0">
                <a:solidFill>
                  <a:srgbClr val="F5E1A9"/>
                </a:solidFill>
                <a:latin typeface="Times New Roman"/>
                <a:cs typeface="Times New Roman"/>
              </a:rPr>
              <a:t> </a:t>
            </a:r>
            <a:r>
              <a:rPr sz="1800" i="1" spc="-25" dirty="0">
                <a:solidFill>
                  <a:srgbClr val="F5E1A9"/>
                </a:solidFill>
                <a:latin typeface="Times New Roman"/>
                <a:cs typeface="Times New Roman"/>
              </a:rPr>
              <a:t>the</a:t>
            </a:r>
            <a:endParaRPr sz="1800">
              <a:latin typeface="Times New Roman"/>
              <a:cs typeface="Times New Roman"/>
            </a:endParaRPr>
          </a:p>
          <a:p>
            <a:pPr marL="12700" marR="2075814" algn="just">
              <a:lnSpc>
                <a:spcPct val="100000"/>
              </a:lnSpc>
            </a:pPr>
            <a:r>
              <a:rPr sz="1800" i="1" dirty="0">
                <a:solidFill>
                  <a:srgbClr val="F5E1A9"/>
                </a:solidFill>
                <a:latin typeface="Times New Roman"/>
                <a:cs typeface="Times New Roman"/>
              </a:rPr>
              <a:t>country</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energy</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crises</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by</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100" dirty="0">
                <a:solidFill>
                  <a:srgbClr val="F5E1A9"/>
                </a:solidFill>
                <a:latin typeface="Times New Roman"/>
                <a:cs typeface="Times New Roman"/>
              </a:rPr>
              <a:t> </a:t>
            </a:r>
            <a:r>
              <a:rPr sz="1800" i="1" dirty="0">
                <a:solidFill>
                  <a:srgbClr val="F5E1A9"/>
                </a:solidFill>
                <a:latin typeface="Times New Roman"/>
                <a:cs typeface="Times New Roman"/>
              </a:rPr>
              <a:t>year</a:t>
            </a:r>
            <a:r>
              <a:rPr sz="1800" i="1" spc="100" dirty="0">
                <a:solidFill>
                  <a:srgbClr val="F5E1A9"/>
                </a:solidFill>
                <a:latin typeface="Times New Roman"/>
                <a:cs typeface="Times New Roman"/>
              </a:rPr>
              <a:t> </a:t>
            </a:r>
            <a:r>
              <a:rPr sz="1800" i="1" spc="-10" dirty="0">
                <a:solidFill>
                  <a:srgbClr val="F5E1A9"/>
                </a:solidFill>
                <a:latin typeface="Times New Roman"/>
                <a:cs typeface="Times New Roman"/>
              </a:rPr>
              <a:t>2020-</a:t>
            </a:r>
            <a:r>
              <a:rPr sz="1800" i="1" dirty="0">
                <a:solidFill>
                  <a:srgbClr val="F5E1A9"/>
                </a:solidFill>
                <a:latin typeface="Times New Roman"/>
                <a:cs typeface="Times New Roman"/>
              </a:rPr>
              <a:t>2025</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generate</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more</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than</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30,000</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MW</a:t>
            </a:r>
            <a:r>
              <a:rPr sz="1800" i="1" spc="105" dirty="0">
                <a:solidFill>
                  <a:srgbClr val="F5E1A9"/>
                </a:solidFill>
                <a:latin typeface="Times New Roman"/>
                <a:cs typeface="Times New Roman"/>
              </a:rPr>
              <a:t> </a:t>
            </a:r>
            <a:r>
              <a:rPr sz="1800" i="1" spc="-10" dirty="0">
                <a:solidFill>
                  <a:srgbClr val="F5E1A9"/>
                </a:solidFill>
                <a:latin typeface="Times New Roman"/>
                <a:cs typeface="Times New Roman"/>
              </a:rPr>
              <a:t>electricity </a:t>
            </a:r>
            <a:r>
              <a:rPr sz="1800" i="1" dirty="0">
                <a:solidFill>
                  <a:srgbClr val="F5E1A9"/>
                </a:solidFill>
                <a:latin typeface="Times New Roman"/>
                <a:cs typeface="Times New Roman"/>
              </a:rPr>
              <a:t>through</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diversified</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means including</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Oil</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Gas.</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By</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2025</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Government</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KP</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has</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set</a:t>
            </a:r>
            <a:r>
              <a:rPr sz="1800" i="1" spc="5" dirty="0">
                <a:solidFill>
                  <a:srgbClr val="F5E1A9"/>
                </a:solidFill>
                <a:latin typeface="Times New Roman"/>
                <a:cs typeface="Times New Roman"/>
              </a:rPr>
              <a:t> </a:t>
            </a:r>
            <a:r>
              <a:rPr sz="1800" i="1" spc="-10" dirty="0">
                <a:solidFill>
                  <a:srgbClr val="F5E1A9"/>
                </a:solidFill>
                <a:latin typeface="Times New Roman"/>
                <a:cs typeface="Times New Roman"/>
              </a:rPr>
              <a:t>production </a:t>
            </a:r>
            <a:r>
              <a:rPr sz="1800" i="1" dirty="0">
                <a:solidFill>
                  <a:srgbClr val="F5E1A9"/>
                </a:solidFill>
                <a:latin typeface="Times New Roman"/>
                <a:cs typeface="Times New Roman"/>
              </a:rPr>
              <a:t>targets</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200,000</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BPD</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oil,</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2,000</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MMCFD</a:t>
            </a:r>
            <a:r>
              <a:rPr sz="1800" i="1" spc="60" dirty="0">
                <a:solidFill>
                  <a:srgbClr val="F5E1A9"/>
                </a:solidFill>
                <a:latin typeface="Times New Roman"/>
                <a:cs typeface="Times New Roman"/>
              </a:rPr>
              <a:t> </a:t>
            </a:r>
            <a:r>
              <a:rPr sz="1800" i="1" dirty="0">
                <a:solidFill>
                  <a:srgbClr val="F5E1A9"/>
                </a:solidFill>
                <a:latin typeface="Times New Roman"/>
                <a:cs typeface="Times New Roman"/>
              </a:rPr>
              <a:t>gas,</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3,000</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TPD</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LPG.</a:t>
            </a:r>
            <a:r>
              <a:rPr sz="1800" i="1" spc="60"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achieve</a:t>
            </a:r>
            <a:r>
              <a:rPr sz="1800" i="1" spc="60" dirty="0">
                <a:solidFill>
                  <a:srgbClr val="F5E1A9"/>
                </a:solidFill>
                <a:latin typeface="Times New Roman"/>
                <a:cs typeface="Times New Roman"/>
              </a:rPr>
              <a:t> </a:t>
            </a:r>
            <a:r>
              <a:rPr sz="1800" i="1" dirty="0">
                <a:solidFill>
                  <a:srgbClr val="F5E1A9"/>
                </a:solidFill>
                <a:latin typeface="Times New Roman"/>
                <a:cs typeface="Times New Roman"/>
              </a:rPr>
              <a:t>these</a:t>
            </a:r>
            <a:r>
              <a:rPr sz="1800" i="1" spc="50" dirty="0">
                <a:solidFill>
                  <a:srgbClr val="F5E1A9"/>
                </a:solidFill>
                <a:latin typeface="Times New Roman"/>
                <a:cs typeface="Times New Roman"/>
              </a:rPr>
              <a:t> </a:t>
            </a:r>
            <a:r>
              <a:rPr sz="1800" i="1" spc="-10" dirty="0">
                <a:solidFill>
                  <a:srgbClr val="F5E1A9"/>
                </a:solidFill>
                <a:latin typeface="Times New Roman"/>
                <a:cs typeface="Times New Roman"/>
              </a:rPr>
              <a:t>targets, </a:t>
            </a:r>
            <a:r>
              <a:rPr sz="1800" i="1" dirty="0">
                <a:solidFill>
                  <a:srgbClr val="F5E1A9"/>
                </a:solidFill>
                <a:latin typeface="Times New Roman"/>
                <a:cs typeface="Times New Roman"/>
              </a:rPr>
              <a:t>there</a:t>
            </a:r>
            <a:r>
              <a:rPr sz="1800" i="1" spc="315" dirty="0">
                <a:solidFill>
                  <a:srgbClr val="F5E1A9"/>
                </a:solidFill>
                <a:latin typeface="Times New Roman"/>
                <a:cs typeface="Times New Roman"/>
              </a:rPr>
              <a:t> </a:t>
            </a:r>
            <a:r>
              <a:rPr sz="1800" i="1" dirty="0">
                <a:solidFill>
                  <a:srgbClr val="F5E1A9"/>
                </a:solidFill>
                <a:latin typeface="Times New Roman"/>
                <a:cs typeface="Times New Roman"/>
              </a:rPr>
              <a:t>is</a:t>
            </a:r>
            <a:r>
              <a:rPr sz="1800" i="1" spc="305" dirty="0">
                <a:solidFill>
                  <a:srgbClr val="F5E1A9"/>
                </a:solidFill>
                <a:latin typeface="Times New Roman"/>
                <a:cs typeface="Times New Roman"/>
              </a:rPr>
              <a:t> </a:t>
            </a:r>
            <a:r>
              <a:rPr sz="1800" i="1" dirty="0">
                <a:solidFill>
                  <a:srgbClr val="F5E1A9"/>
                </a:solidFill>
                <a:latin typeface="Times New Roman"/>
                <a:cs typeface="Times New Roman"/>
              </a:rPr>
              <a:t>need</a:t>
            </a:r>
            <a:r>
              <a:rPr sz="1800" i="1" spc="30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05" dirty="0">
                <a:solidFill>
                  <a:srgbClr val="F5E1A9"/>
                </a:solidFill>
                <a:latin typeface="Times New Roman"/>
                <a:cs typeface="Times New Roman"/>
              </a:rPr>
              <a:t> </a:t>
            </a:r>
            <a:r>
              <a:rPr sz="1800" i="1" dirty="0">
                <a:solidFill>
                  <a:srgbClr val="F5E1A9"/>
                </a:solidFill>
                <a:latin typeface="Times New Roman"/>
                <a:cs typeface="Times New Roman"/>
              </a:rPr>
              <a:t>investment</a:t>
            </a:r>
            <a:r>
              <a:rPr sz="1800" i="1" spc="320"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305" dirty="0">
                <a:solidFill>
                  <a:srgbClr val="F5E1A9"/>
                </a:solidFill>
                <a:latin typeface="Times New Roman"/>
                <a:cs typeface="Times New Roman"/>
              </a:rPr>
              <a:t> </a:t>
            </a:r>
            <a:r>
              <a:rPr sz="1800" i="1" dirty="0">
                <a:solidFill>
                  <a:srgbClr val="F5E1A9"/>
                </a:solidFill>
                <a:latin typeface="Times New Roman"/>
                <a:cs typeface="Times New Roman"/>
              </a:rPr>
              <a:t>capacity</a:t>
            </a:r>
            <a:r>
              <a:rPr sz="1800" i="1" spc="315" dirty="0">
                <a:solidFill>
                  <a:srgbClr val="F5E1A9"/>
                </a:solidFill>
                <a:latin typeface="Times New Roman"/>
                <a:cs typeface="Times New Roman"/>
              </a:rPr>
              <a:t> </a:t>
            </a:r>
            <a:r>
              <a:rPr sz="1800" i="1" dirty="0">
                <a:solidFill>
                  <a:srgbClr val="F5E1A9"/>
                </a:solidFill>
                <a:latin typeface="Times New Roman"/>
                <a:cs typeface="Times New Roman"/>
              </a:rPr>
              <a:t>building</a:t>
            </a:r>
            <a:r>
              <a:rPr sz="1800" i="1" spc="31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15" dirty="0">
                <a:solidFill>
                  <a:srgbClr val="F5E1A9"/>
                </a:solidFill>
                <a:latin typeface="Times New Roman"/>
                <a:cs typeface="Times New Roman"/>
              </a:rPr>
              <a:t> </a:t>
            </a:r>
            <a:r>
              <a:rPr sz="1800" i="1" dirty="0">
                <a:solidFill>
                  <a:srgbClr val="F5E1A9"/>
                </a:solidFill>
                <a:latin typeface="Times New Roman"/>
                <a:cs typeface="Times New Roman"/>
              </a:rPr>
              <a:t>local</a:t>
            </a:r>
            <a:r>
              <a:rPr sz="1800" i="1" spc="325" dirty="0">
                <a:solidFill>
                  <a:srgbClr val="F5E1A9"/>
                </a:solidFill>
                <a:latin typeface="Times New Roman"/>
                <a:cs typeface="Times New Roman"/>
              </a:rPr>
              <a:t> </a:t>
            </a:r>
            <a:r>
              <a:rPr sz="1800" i="1" dirty="0">
                <a:solidFill>
                  <a:srgbClr val="F5E1A9"/>
                </a:solidFill>
                <a:latin typeface="Times New Roman"/>
                <a:cs typeface="Times New Roman"/>
              </a:rPr>
              <a:t>human</a:t>
            </a:r>
            <a:r>
              <a:rPr sz="1800" i="1" spc="310" dirty="0">
                <a:solidFill>
                  <a:srgbClr val="F5E1A9"/>
                </a:solidFill>
                <a:latin typeface="Times New Roman"/>
                <a:cs typeface="Times New Roman"/>
              </a:rPr>
              <a:t> </a:t>
            </a:r>
            <a:r>
              <a:rPr sz="1800" i="1" dirty="0">
                <a:solidFill>
                  <a:srgbClr val="F5E1A9"/>
                </a:solidFill>
                <a:latin typeface="Times New Roman"/>
                <a:cs typeface="Times New Roman"/>
              </a:rPr>
              <a:t>resource</a:t>
            </a:r>
            <a:r>
              <a:rPr sz="1800" i="1" spc="32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305" dirty="0">
                <a:solidFill>
                  <a:srgbClr val="F5E1A9"/>
                </a:solidFill>
                <a:latin typeface="Times New Roman"/>
                <a:cs typeface="Times New Roman"/>
              </a:rPr>
              <a:t> </a:t>
            </a:r>
            <a:r>
              <a:rPr sz="1800" i="1" dirty="0">
                <a:solidFill>
                  <a:srgbClr val="F5E1A9"/>
                </a:solidFill>
                <a:latin typeface="Times New Roman"/>
                <a:cs typeface="Times New Roman"/>
              </a:rPr>
              <a:t>generation</a:t>
            </a:r>
            <a:r>
              <a:rPr sz="1800" i="1" spc="310" dirty="0">
                <a:solidFill>
                  <a:srgbClr val="F5E1A9"/>
                </a:solidFill>
                <a:latin typeface="Times New Roman"/>
                <a:cs typeface="Times New Roman"/>
              </a:rPr>
              <a:t> </a:t>
            </a:r>
            <a:r>
              <a:rPr sz="1800" i="1" spc="-25" dirty="0">
                <a:solidFill>
                  <a:srgbClr val="F5E1A9"/>
                </a:solidFill>
                <a:latin typeface="Times New Roman"/>
                <a:cs typeface="Times New Roman"/>
              </a:rPr>
              <a:t>of </a:t>
            </a:r>
            <a:r>
              <a:rPr sz="1800" i="1" dirty="0">
                <a:solidFill>
                  <a:srgbClr val="F5E1A9"/>
                </a:solidFill>
                <a:latin typeface="Times New Roman"/>
                <a:cs typeface="Times New Roman"/>
              </a:rPr>
              <a:t>skilled</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work</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force</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where</a:t>
            </a:r>
            <a:r>
              <a:rPr sz="1800" i="1" spc="490" dirty="0">
                <a:solidFill>
                  <a:srgbClr val="F5E1A9"/>
                </a:solidFill>
                <a:latin typeface="Times New Roman"/>
                <a:cs typeface="Times New Roman"/>
              </a:rPr>
              <a:t> </a:t>
            </a:r>
            <a:r>
              <a:rPr sz="1800" i="1" dirty="0">
                <a:solidFill>
                  <a:srgbClr val="F5E1A9"/>
                </a:solidFill>
                <a:latin typeface="Times New Roman"/>
                <a:cs typeface="Times New Roman"/>
              </a:rPr>
              <a:t>currently</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there</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is</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no</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formal</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Institute</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KP</a:t>
            </a:r>
            <a:r>
              <a:rPr sz="1800" i="1" spc="475"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495" dirty="0">
                <a:solidFill>
                  <a:srgbClr val="F5E1A9"/>
                </a:solidFill>
                <a:latin typeface="Times New Roman"/>
                <a:cs typeface="Times New Roman"/>
              </a:rPr>
              <a:t> </a:t>
            </a:r>
            <a:r>
              <a:rPr sz="1800" i="1" dirty="0">
                <a:solidFill>
                  <a:srgbClr val="F5E1A9"/>
                </a:solidFill>
                <a:latin typeface="Times New Roman"/>
                <a:cs typeface="Times New Roman"/>
              </a:rPr>
              <a:t>generate</a:t>
            </a:r>
            <a:r>
              <a:rPr sz="1800" i="1" spc="35" dirty="0">
                <a:solidFill>
                  <a:srgbClr val="F5E1A9"/>
                </a:solidFill>
                <a:latin typeface="Times New Roman"/>
                <a:cs typeface="Times New Roman"/>
              </a:rPr>
              <a:t>  </a:t>
            </a:r>
            <a:r>
              <a:rPr sz="1800" i="1" spc="-10" dirty="0">
                <a:solidFill>
                  <a:srgbClr val="F5E1A9"/>
                </a:solidFill>
                <a:latin typeface="Times New Roman"/>
                <a:cs typeface="Times New Roman"/>
              </a:rPr>
              <a:t>skilled </a:t>
            </a:r>
            <a:r>
              <a:rPr sz="1800" i="1" dirty="0">
                <a:solidFill>
                  <a:srgbClr val="F5E1A9"/>
                </a:solidFill>
                <a:latin typeface="Times New Roman"/>
                <a:cs typeface="Times New Roman"/>
              </a:rPr>
              <a:t>technicians</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drillers</a:t>
            </a:r>
            <a:r>
              <a:rPr sz="1800" i="1" spc="-15" dirty="0">
                <a:solidFill>
                  <a:srgbClr val="F5E1A9"/>
                </a:solidFill>
                <a:latin typeface="Times New Roman"/>
                <a:cs typeface="Times New Roman"/>
              </a:rPr>
              <a:t> </a:t>
            </a:r>
            <a:r>
              <a:rPr sz="1800" i="1" spc="-20" dirty="0">
                <a:solidFill>
                  <a:srgbClr val="F5E1A9"/>
                </a:solidFill>
                <a:latin typeface="Times New Roman"/>
                <a:cs typeface="Times New Roman"/>
              </a:rPr>
              <a:t>required</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for</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Oil</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&amp;</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Gas</a:t>
            </a:r>
            <a:r>
              <a:rPr sz="1800" i="1" spc="-5" dirty="0">
                <a:solidFill>
                  <a:srgbClr val="F5E1A9"/>
                </a:solidFill>
                <a:latin typeface="Times New Roman"/>
                <a:cs typeface="Times New Roman"/>
              </a:rPr>
              <a:t> </a:t>
            </a:r>
            <a:r>
              <a:rPr sz="1800" i="1" spc="-10" dirty="0">
                <a:solidFill>
                  <a:srgbClr val="F5E1A9"/>
                </a:solidFill>
                <a:latin typeface="Times New Roman"/>
                <a:cs typeface="Times New Roman"/>
              </a:rPr>
              <a:t>production</a:t>
            </a:r>
            <a:r>
              <a:rPr sz="1800" i="1" spc="-20" dirty="0">
                <a:solidFill>
                  <a:srgbClr val="F5E1A9"/>
                </a:solidFill>
                <a:latin typeface="Times New Roman"/>
                <a:cs typeface="Times New Roman"/>
              </a:rPr>
              <a:t> </a:t>
            </a:r>
            <a:r>
              <a:rPr sz="1800" i="1" spc="-10" dirty="0">
                <a:solidFill>
                  <a:srgbClr val="F5E1A9"/>
                </a:solidFill>
                <a:latin typeface="Times New Roman"/>
                <a:cs typeface="Times New Roman"/>
              </a:rPr>
              <a:t>sector.</a:t>
            </a:r>
            <a:endParaRPr sz="1800">
              <a:latin typeface="Times New Roman"/>
              <a:cs typeface="Times New Roman"/>
            </a:endParaRPr>
          </a:p>
          <a:p>
            <a:pPr marL="12700" marR="5080" algn="just">
              <a:lnSpc>
                <a:spcPct val="106100"/>
              </a:lnSpc>
              <a:spcBef>
                <a:spcPts val="370"/>
              </a:spcBef>
            </a:pPr>
            <a:r>
              <a:rPr sz="1800" i="1" dirty="0">
                <a:solidFill>
                  <a:srgbClr val="F5E1A9"/>
                </a:solidFill>
                <a:latin typeface="Times New Roman"/>
                <a:cs typeface="Times New Roman"/>
              </a:rPr>
              <a:t>To</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address</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real</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time</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issue</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25" dirty="0">
                <a:solidFill>
                  <a:srgbClr val="F5E1A9"/>
                </a:solidFill>
                <a:latin typeface="Times New Roman"/>
                <a:cs typeface="Times New Roman"/>
              </a:rPr>
              <a:t> </a:t>
            </a:r>
            <a:r>
              <a:rPr sz="1800" i="1" spc="-10" dirty="0">
                <a:solidFill>
                  <a:srgbClr val="F5E1A9"/>
                </a:solidFill>
                <a:latin typeface="Times New Roman"/>
                <a:cs typeface="Times New Roman"/>
              </a:rPr>
              <a:t>non-</a:t>
            </a:r>
            <a:r>
              <a:rPr sz="1800" i="1" dirty="0">
                <a:solidFill>
                  <a:srgbClr val="F5E1A9"/>
                </a:solidFill>
                <a:latin typeface="Times New Roman"/>
                <a:cs typeface="Times New Roman"/>
              </a:rPr>
              <a:t>availability</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local</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skilled</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technicians</a:t>
            </a:r>
            <a:r>
              <a:rPr sz="1800" i="1" spc="30" dirty="0">
                <a:solidFill>
                  <a:srgbClr val="F5E1A9"/>
                </a:solidFill>
                <a:latin typeface="Times New Roman"/>
                <a:cs typeface="Times New Roman"/>
              </a:rPr>
              <a:t> </a:t>
            </a:r>
            <a:r>
              <a:rPr sz="1800" i="1" spc="-10" dirty="0">
                <a:solidFill>
                  <a:srgbClr val="F5E1A9"/>
                </a:solidFill>
                <a:latin typeface="Times New Roman"/>
                <a:cs typeface="Times New Roman"/>
              </a:rPr>
              <a:t>required</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for</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drilling</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operations</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40" dirty="0">
                <a:solidFill>
                  <a:srgbClr val="F5E1A9"/>
                </a:solidFill>
                <a:latin typeface="Times New Roman"/>
                <a:cs typeface="Times New Roman"/>
              </a:rPr>
              <a:t> </a:t>
            </a:r>
            <a:r>
              <a:rPr sz="1800" i="1" spc="-25" dirty="0">
                <a:solidFill>
                  <a:srgbClr val="F5E1A9"/>
                </a:solidFill>
                <a:latin typeface="Times New Roman"/>
                <a:cs typeface="Times New Roman"/>
              </a:rPr>
              <a:t>Oil </a:t>
            </a:r>
            <a:r>
              <a:rPr sz="1800" i="1" dirty="0">
                <a:solidFill>
                  <a:srgbClr val="F5E1A9"/>
                </a:solidFill>
                <a:latin typeface="Times New Roman"/>
                <a:cs typeface="Times New Roman"/>
              </a:rPr>
              <a:t>and</a:t>
            </a:r>
            <a:r>
              <a:rPr sz="1800" i="1" spc="480" dirty="0">
                <a:solidFill>
                  <a:srgbClr val="F5E1A9"/>
                </a:solidFill>
                <a:latin typeface="Times New Roman"/>
                <a:cs typeface="Times New Roman"/>
              </a:rPr>
              <a:t> </a:t>
            </a:r>
            <a:r>
              <a:rPr sz="1800" i="1" dirty="0">
                <a:solidFill>
                  <a:srgbClr val="F5E1A9"/>
                </a:solidFill>
                <a:latin typeface="Times New Roman"/>
                <a:cs typeface="Times New Roman"/>
              </a:rPr>
              <a:t>Gas</a:t>
            </a:r>
            <a:r>
              <a:rPr sz="1800" i="1" spc="470" dirty="0">
                <a:solidFill>
                  <a:srgbClr val="F5E1A9"/>
                </a:solidFill>
                <a:latin typeface="Times New Roman"/>
                <a:cs typeface="Times New Roman"/>
              </a:rPr>
              <a:t> </a:t>
            </a:r>
            <a:r>
              <a:rPr sz="1800" i="1" dirty="0">
                <a:solidFill>
                  <a:srgbClr val="F5E1A9"/>
                </a:solidFill>
                <a:latin typeface="Times New Roman"/>
                <a:cs typeface="Times New Roman"/>
              </a:rPr>
              <a:t>producing</a:t>
            </a:r>
            <a:r>
              <a:rPr sz="1800" i="1" spc="475" dirty="0">
                <a:solidFill>
                  <a:srgbClr val="F5E1A9"/>
                </a:solidFill>
                <a:latin typeface="Times New Roman"/>
                <a:cs typeface="Times New Roman"/>
              </a:rPr>
              <a:t> </a:t>
            </a:r>
            <a:r>
              <a:rPr sz="1800" i="1" dirty="0">
                <a:solidFill>
                  <a:srgbClr val="F5E1A9"/>
                </a:solidFill>
                <a:latin typeface="Times New Roman"/>
                <a:cs typeface="Times New Roman"/>
              </a:rPr>
              <a:t>areas</a:t>
            </a:r>
            <a:r>
              <a:rPr sz="1800" i="1" spc="47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459" dirty="0">
                <a:solidFill>
                  <a:srgbClr val="F5E1A9"/>
                </a:solidFill>
                <a:latin typeface="Times New Roman"/>
                <a:cs typeface="Times New Roman"/>
              </a:rPr>
              <a:t> </a:t>
            </a:r>
            <a:r>
              <a:rPr sz="1800" i="1" dirty="0">
                <a:solidFill>
                  <a:srgbClr val="F5E1A9"/>
                </a:solidFill>
                <a:latin typeface="Times New Roman"/>
                <a:cs typeface="Times New Roman"/>
              </a:rPr>
              <a:t>Pakistan</a:t>
            </a:r>
            <a:r>
              <a:rPr sz="1800" i="1" spc="47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470" dirty="0">
                <a:solidFill>
                  <a:srgbClr val="F5E1A9"/>
                </a:solidFill>
                <a:latin typeface="Times New Roman"/>
                <a:cs typeface="Times New Roman"/>
              </a:rPr>
              <a:t> </a:t>
            </a:r>
            <a:r>
              <a:rPr sz="1800" i="1" dirty="0">
                <a:solidFill>
                  <a:srgbClr val="F5E1A9"/>
                </a:solidFill>
                <a:latin typeface="Times New Roman"/>
                <a:cs typeface="Times New Roman"/>
              </a:rPr>
              <a:t>particularly</a:t>
            </a:r>
            <a:r>
              <a:rPr sz="1800" i="1" spc="475" dirty="0">
                <a:solidFill>
                  <a:srgbClr val="F5E1A9"/>
                </a:solidFill>
                <a:latin typeface="Times New Roman"/>
                <a:cs typeface="Times New Roman"/>
              </a:rPr>
              <a:t> </a:t>
            </a:r>
            <a:r>
              <a:rPr sz="1800" i="1" dirty="0">
                <a:solidFill>
                  <a:srgbClr val="F5E1A9"/>
                </a:solidFill>
                <a:latin typeface="Times New Roman"/>
                <a:cs typeface="Times New Roman"/>
              </a:rPr>
              <a:t>KP,</a:t>
            </a:r>
            <a:r>
              <a:rPr sz="1800" i="1" spc="455" dirty="0">
                <a:solidFill>
                  <a:srgbClr val="F5E1A9"/>
                </a:solidFill>
                <a:latin typeface="Times New Roman"/>
                <a:cs typeface="Times New Roman"/>
              </a:rPr>
              <a:t> </a:t>
            </a:r>
            <a:r>
              <a:rPr sz="1800" i="1" dirty="0">
                <a:solidFill>
                  <a:srgbClr val="F5E1A9"/>
                </a:solidFill>
                <a:latin typeface="Times New Roman"/>
                <a:cs typeface="Times New Roman"/>
              </a:rPr>
              <a:t>a</a:t>
            </a:r>
            <a:r>
              <a:rPr sz="1800" i="1" spc="475" dirty="0">
                <a:solidFill>
                  <a:srgbClr val="F5E1A9"/>
                </a:solidFill>
                <a:latin typeface="Times New Roman"/>
                <a:cs typeface="Times New Roman"/>
              </a:rPr>
              <a:t> </a:t>
            </a:r>
            <a:r>
              <a:rPr sz="1800" i="1" dirty="0">
                <a:solidFill>
                  <a:srgbClr val="F5E1A9"/>
                </a:solidFill>
                <a:latin typeface="Times New Roman"/>
                <a:cs typeface="Times New Roman"/>
              </a:rPr>
              <a:t>project</a:t>
            </a:r>
            <a:r>
              <a:rPr sz="1800" i="1" spc="480" dirty="0">
                <a:solidFill>
                  <a:srgbClr val="F5E1A9"/>
                </a:solidFill>
                <a:latin typeface="Times New Roman"/>
                <a:cs typeface="Times New Roman"/>
              </a:rPr>
              <a:t> </a:t>
            </a:r>
            <a:r>
              <a:rPr sz="1800" i="1" dirty="0">
                <a:solidFill>
                  <a:srgbClr val="F5E1A9"/>
                </a:solidFill>
                <a:latin typeface="Times New Roman"/>
                <a:cs typeface="Times New Roman"/>
              </a:rPr>
              <a:t>“Establishment</a:t>
            </a:r>
            <a:r>
              <a:rPr sz="1800" i="1" spc="47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470" dirty="0">
                <a:solidFill>
                  <a:srgbClr val="F5E1A9"/>
                </a:solidFill>
                <a:latin typeface="Times New Roman"/>
                <a:cs typeface="Times New Roman"/>
              </a:rPr>
              <a:t> </a:t>
            </a:r>
            <a:r>
              <a:rPr sz="1800" i="1" dirty="0">
                <a:solidFill>
                  <a:srgbClr val="F5E1A9"/>
                </a:solidFill>
                <a:latin typeface="Times New Roman"/>
                <a:cs typeface="Times New Roman"/>
              </a:rPr>
              <a:t>Institute</a:t>
            </a:r>
            <a:r>
              <a:rPr sz="1800" i="1" spc="47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475" dirty="0">
                <a:solidFill>
                  <a:srgbClr val="F5E1A9"/>
                </a:solidFill>
                <a:latin typeface="Times New Roman"/>
                <a:cs typeface="Times New Roman"/>
              </a:rPr>
              <a:t> </a:t>
            </a:r>
            <a:r>
              <a:rPr sz="1800" i="1" spc="-10" dirty="0">
                <a:solidFill>
                  <a:srgbClr val="F5E1A9"/>
                </a:solidFill>
                <a:latin typeface="Times New Roman"/>
                <a:cs typeface="Times New Roman"/>
              </a:rPr>
              <a:t>Petroleum </a:t>
            </a:r>
            <a:r>
              <a:rPr sz="1800" i="1" spc="-20" dirty="0">
                <a:solidFill>
                  <a:srgbClr val="F5E1A9"/>
                </a:solidFill>
                <a:latin typeface="Times New Roman"/>
                <a:cs typeface="Times New Roman"/>
              </a:rPr>
              <a:t>Technology</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(IPT)</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Karak</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is</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initiated</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under</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PSDP</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funding</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Finance</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Division,</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Govt.</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Pakistan,</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executed</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by</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Energy</a:t>
            </a:r>
            <a:r>
              <a:rPr sz="1800" i="1" spc="35" dirty="0">
                <a:solidFill>
                  <a:srgbClr val="F5E1A9"/>
                </a:solidFill>
                <a:latin typeface="Times New Roman"/>
                <a:cs typeface="Times New Roman"/>
              </a:rPr>
              <a:t> </a:t>
            </a:r>
            <a:r>
              <a:rPr sz="1800" i="1" spc="-50" dirty="0">
                <a:solidFill>
                  <a:srgbClr val="F5E1A9"/>
                </a:solidFill>
                <a:latin typeface="Times New Roman"/>
                <a:cs typeface="Times New Roman"/>
              </a:rPr>
              <a:t>&amp; </a:t>
            </a:r>
            <a:r>
              <a:rPr sz="1800" i="1" dirty="0">
                <a:solidFill>
                  <a:srgbClr val="F5E1A9"/>
                </a:solidFill>
                <a:latin typeface="Times New Roman"/>
                <a:cs typeface="Times New Roman"/>
              </a:rPr>
              <a:t>Power</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Department,</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Government</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KP</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via</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KPOGCL</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close</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collaboration</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with</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KP</a:t>
            </a:r>
            <a:r>
              <a:rPr sz="1800" i="1" spc="-45" dirty="0">
                <a:solidFill>
                  <a:srgbClr val="F5E1A9"/>
                </a:solidFill>
                <a:latin typeface="Times New Roman"/>
                <a:cs typeface="Times New Roman"/>
              </a:rPr>
              <a:t> </a:t>
            </a:r>
            <a:r>
              <a:rPr sz="1800" i="1" spc="-10" dirty="0">
                <a:solidFill>
                  <a:srgbClr val="F5E1A9"/>
                </a:solidFill>
                <a:latin typeface="Times New Roman"/>
                <a:cs typeface="Times New Roman"/>
              </a:rPr>
              <a:t>TEVTA.</a:t>
            </a:r>
            <a:endParaRPr sz="1800">
              <a:latin typeface="Times New Roman"/>
              <a:cs typeface="Times New Roman"/>
            </a:endParaRPr>
          </a:p>
          <a:p>
            <a:pPr marL="12700" marR="5080" algn="just">
              <a:lnSpc>
                <a:spcPct val="106000"/>
              </a:lnSpc>
              <a:spcBef>
                <a:spcPts val="40"/>
              </a:spcBef>
              <a:tabLst>
                <a:tab pos="9157335" algn="l"/>
              </a:tabLst>
            </a:pPr>
            <a:r>
              <a:rPr sz="1800" i="1" dirty="0">
                <a:solidFill>
                  <a:srgbClr val="F5E1A9"/>
                </a:solidFill>
                <a:latin typeface="Times New Roman"/>
                <a:cs typeface="Times New Roman"/>
              </a:rPr>
              <a:t>Institute</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0" dirty="0">
                <a:solidFill>
                  <a:srgbClr val="F5E1A9"/>
                </a:solidFill>
                <a:latin typeface="Times New Roman"/>
                <a:cs typeface="Times New Roman"/>
              </a:rPr>
              <a:t> </a:t>
            </a:r>
            <a:r>
              <a:rPr sz="1800" i="1" spc="-10" dirty="0">
                <a:solidFill>
                  <a:srgbClr val="F5E1A9"/>
                </a:solidFill>
                <a:latin typeface="Times New Roman"/>
                <a:cs typeface="Times New Roman"/>
              </a:rPr>
              <a:t>petroleum</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technology</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is</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one</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youngest</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Institute</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established</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Khyber</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Pakhtunkhwa,</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Pakistan</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which</a:t>
            </a:r>
            <a:r>
              <a:rPr sz="1800" i="1" spc="-30" dirty="0">
                <a:solidFill>
                  <a:srgbClr val="F5E1A9"/>
                </a:solidFill>
                <a:latin typeface="Times New Roman"/>
                <a:cs typeface="Times New Roman"/>
              </a:rPr>
              <a:t> </a:t>
            </a:r>
            <a:r>
              <a:rPr sz="1800" i="1" spc="-25" dirty="0">
                <a:solidFill>
                  <a:srgbClr val="F5E1A9"/>
                </a:solidFill>
                <a:latin typeface="Times New Roman"/>
                <a:cs typeface="Times New Roman"/>
              </a:rPr>
              <a:t>is </a:t>
            </a:r>
            <a:r>
              <a:rPr sz="1800" i="1" dirty="0">
                <a:solidFill>
                  <a:srgbClr val="F5E1A9"/>
                </a:solidFill>
                <a:latin typeface="Times New Roman"/>
                <a:cs typeface="Times New Roman"/>
              </a:rPr>
              <a:t>offering</a:t>
            </a:r>
            <a:r>
              <a:rPr sz="1800" i="1" spc="100" dirty="0">
                <a:solidFill>
                  <a:srgbClr val="F5E1A9"/>
                </a:solidFill>
                <a:latin typeface="Times New Roman"/>
                <a:cs typeface="Times New Roman"/>
              </a:rPr>
              <a:t> </a:t>
            </a:r>
            <a:r>
              <a:rPr sz="1800" i="1" dirty="0">
                <a:solidFill>
                  <a:srgbClr val="F5E1A9"/>
                </a:solidFill>
                <a:latin typeface="Times New Roman"/>
                <a:cs typeface="Times New Roman"/>
              </a:rPr>
              <a:t>immense</a:t>
            </a:r>
            <a:r>
              <a:rPr sz="1800" i="1" spc="114" dirty="0">
                <a:solidFill>
                  <a:srgbClr val="F5E1A9"/>
                </a:solidFill>
                <a:latin typeface="Times New Roman"/>
                <a:cs typeface="Times New Roman"/>
              </a:rPr>
              <a:t> </a:t>
            </a:r>
            <a:r>
              <a:rPr sz="1800" i="1" dirty="0">
                <a:solidFill>
                  <a:srgbClr val="F5E1A9"/>
                </a:solidFill>
                <a:latin typeface="Times New Roman"/>
                <a:cs typeface="Times New Roman"/>
              </a:rPr>
              <a:t>educational,</a:t>
            </a:r>
            <a:r>
              <a:rPr sz="1800" i="1" spc="114" dirty="0">
                <a:solidFill>
                  <a:srgbClr val="F5E1A9"/>
                </a:solidFill>
                <a:latin typeface="Times New Roman"/>
                <a:cs typeface="Times New Roman"/>
              </a:rPr>
              <a:t> </a:t>
            </a:r>
            <a:r>
              <a:rPr sz="1800" i="1" dirty="0">
                <a:solidFill>
                  <a:srgbClr val="F5E1A9"/>
                </a:solidFill>
                <a:latin typeface="Times New Roman"/>
                <a:cs typeface="Times New Roman"/>
              </a:rPr>
              <a:t>technical</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research</a:t>
            </a:r>
            <a:r>
              <a:rPr sz="1800" i="1" spc="120" dirty="0">
                <a:solidFill>
                  <a:srgbClr val="F5E1A9"/>
                </a:solidFill>
                <a:latin typeface="Times New Roman"/>
                <a:cs typeface="Times New Roman"/>
              </a:rPr>
              <a:t> </a:t>
            </a:r>
            <a:r>
              <a:rPr sz="1800" i="1" dirty="0">
                <a:solidFill>
                  <a:srgbClr val="F5E1A9"/>
                </a:solidFill>
                <a:latin typeface="Times New Roman"/>
                <a:cs typeface="Times New Roman"/>
              </a:rPr>
              <a:t>opportunities</a:t>
            </a:r>
            <a:r>
              <a:rPr sz="1800" i="1" spc="120"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field</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core</a:t>
            </a:r>
            <a:r>
              <a:rPr sz="1800" i="1" spc="120" dirty="0">
                <a:solidFill>
                  <a:srgbClr val="F5E1A9"/>
                </a:solidFill>
                <a:latin typeface="Times New Roman"/>
                <a:cs typeface="Times New Roman"/>
              </a:rPr>
              <a:t> </a:t>
            </a:r>
            <a:r>
              <a:rPr sz="1800" i="1" dirty="0">
                <a:solidFill>
                  <a:srgbClr val="F5E1A9"/>
                </a:solidFill>
                <a:latin typeface="Times New Roman"/>
                <a:cs typeface="Times New Roman"/>
              </a:rPr>
              <a:t>technologies</a:t>
            </a:r>
            <a:r>
              <a:rPr sz="1800" i="1" spc="120" dirty="0">
                <a:solidFill>
                  <a:srgbClr val="F5E1A9"/>
                </a:solidFill>
                <a:latin typeface="Times New Roman"/>
                <a:cs typeface="Times New Roman"/>
              </a:rPr>
              <a:t> </a:t>
            </a:r>
            <a:r>
              <a:rPr sz="1800" i="1" dirty="0">
                <a:solidFill>
                  <a:srgbClr val="F5E1A9"/>
                </a:solidFill>
                <a:latin typeface="Times New Roman"/>
                <a:cs typeface="Times New Roman"/>
              </a:rPr>
              <a:t>related</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Oil</a:t>
            </a:r>
            <a:r>
              <a:rPr sz="1800" i="1" spc="155" dirty="0">
                <a:solidFill>
                  <a:srgbClr val="F5E1A9"/>
                </a:solidFill>
                <a:latin typeface="Times New Roman"/>
                <a:cs typeface="Times New Roman"/>
              </a:rPr>
              <a:t> </a:t>
            </a:r>
            <a:r>
              <a:rPr sz="1800" i="1" spc="-50" dirty="0">
                <a:solidFill>
                  <a:srgbClr val="F5E1A9"/>
                </a:solidFill>
                <a:latin typeface="Times New Roman"/>
                <a:cs typeface="Times New Roman"/>
              </a:rPr>
              <a:t>&amp; </a:t>
            </a:r>
            <a:r>
              <a:rPr sz="1800" i="1" dirty="0">
                <a:solidFill>
                  <a:srgbClr val="F5E1A9"/>
                </a:solidFill>
                <a:latin typeface="Times New Roman"/>
                <a:cs typeface="Times New Roman"/>
              </a:rPr>
              <a:t>Gas</a:t>
            </a:r>
            <a:r>
              <a:rPr sz="1800" i="1" spc="5" dirty="0">
                <a:solidFill>
                  <a:srgbClr val="F5E1A9"/>
                </a:solidFill>
                <a:latin typeface="Times New Roman"/>
                <a:cs typeface="Times New Roman"/>
              </a:rPr>
              <a:t> </a:t>
            </a:r>
            <a:r>
              <a:rPr sz="1800" i="1" spc="-10" dirty="0">
                <a:solidFill>
                  <a:srgbClr val="F5E1A9"/>
                </a:solidFill>
                <a:latin typeface="Times New Roman"/>
                <a:cs typeface="Times New Roman"/>
              </a:rPr>
              <a:t>sector.</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The Institute</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inventory</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labs</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are equipped</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with</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state</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art</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equipment</a:t>
            </a:r>
            <a:r>
              <a:rPr sz="1800" i="1" spc="15" dirty="0">
                <a:solidFill>
                  <a:srgbClr val="F5E1A9"/>
                </a:solidFill>
                <a:latin typeface="Times New Roman"/>
                <a:cs typeface="Times New Roman"/>
              </a:rPr>
              <a:t> </a:t>
            </a:r>
            <a:r>
              <a:rPr sz="1800" i="1" spc="-10" dirty="0">
                <a:solidFill>
                  <a:srgbClr val="F5E1A9"/>
                </a:solidFill>
                <a:latin typeface="Times New Roman"/>
                <a:cs typeface="Times New Roman"/>
              </a:rPr>
              <a:t>required</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for</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producing </a:t>
            </a:r>
            <a:r>
              <a:rPr sz="1800" i="1" spc="-10" dirty="0">
                <a:solidFill>
                  <a:srgbClr val="F5E1A9"/>
                </a:solidFill>
                <a:latin typeface="Times New Roman"/>
                <a:cs typeface="Times New Roman"/>
              </a:rPr>
              <a:t>skilled </a:t>
            </a:r>
            <a:r>
              <a:rPr sz="1800" i="1" dirty="0">
                <a:solidFill>
                  <a:srgbClr val="F5E1A9"/>
                </a:solidFill>
                <a:latin typeface="Times New Roman"/>
                <a:cs typeface="Times New Roman"/>
              </a:rPr>
              <a:t>work</a:t>
            </a:r>
            <a:r>
              <a:rPr sz="1800" i="1" spc="445" dirty="0">
                <a:solidFill>
                  <a:srgbClr val="F5E1A9"/>
                </a:solidFill>
                <a:latin typeface="Times New Roman"/>
                <a:cs typeface="Times New Roman"/>
              </a:rPr>
              <a:t> </a:t>
            </a:r>
            <a:r>
              <a:rPr sz="1800" i="1" dirty="0">
                <a:solidFill>
                  <a:srgbClr val="F5E1A9"/>
                </a:solidFill>
                <a:latin typeface="Times New Roman"/>
                <a:cs typeface="Times New Roman"/>
              </a:rPr>
              <a:t>force</a:t>
            </a:r>
            <a:r>
              <a:rPr sz="1800" i="1" spc="44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434" dirty="0">
                <a:solidFill>
                  <a:srgbClr val="F5E1A9"/>
                </a:solidFill>
                <a:latin typeface="Times New Roman"/>
                <a:cs typeface="Times New Roman"/>
              </a:rPr>
              <a:t> </a:t>
            </a:r>
            <a:r>
              <a:rPr sz="1800" i="1" dirty="0">
                <a:solidFill>
                  <a:srgbClr val="F5E1A9"/>
                </a:solidFill>
                <a:latin typeface="Times New Roman"/>
                <a:cs typeface="Times New Roman"/>
              </a:rPr>
              <a:t>have</a:t>
            </a:r>
            <a:r>
              <a:rPr sz="1800" i="1" spc="445" dirty="0">
                <a:solidFill>
                  <a:srgbClr val="F5E1A9"/>
                </a:solidFill>
                <a:latin typeface="Times New Roman"/>
                <a:cs typeface="Times New Roman"/>
              </a:rPr>
              <a:t> </a:t>
            </a:r>
            <a:r>
              <a:rPr sz="1800" i="1" dirty="0">
                <a:solidFill>
                  <a:srgbClr val="F5E1A9"/>
                </a:solidFill>
                <a:latin typeface="Times New Roman"/>
                <a:cs typeface="Times New Roman"/>
              </a:rPr>
              <a:t>effective</a:t>
            </a:r>
            <a:r>
              <a:rPr sz="1800" i="1" spc="440" dirty="0">
                <a:solidFill>
                  <a:srgbClr val="F5E1A9"/>
                </a:solidFill>
                <a:latin typeface="Times New Roman"/>
                <a:cs typeface="Times New Roman"/>
              </a:rPr>
              <a:t> </a:t>
            </a:r>
            <a:r>
              <a:rPr sz="1800" i="1" dirty="0">
                <a:solidFill>
                  <a:srgbClr val="F5E1A9"/>
                </a:solidFill>
                <a:latin typeface="Times New Roman"/>
                <a:cs typeface="Times New Roman"/>
              </a:rPr>
              <a:t>field</a:t>
            </a:r>
            <a:r>
              <a:rPr sz="1800" i="1" spc="440" dirty="0">
                <a:solidFill>
                  <a:srgbClr val="F5E1A9"/>
                </a:solidFill>
                <a:latin typeface="Times New Roman"/>
                <a:cs typeface="Times New Roman"/>
              </a:rPr>
              <a:t> </a:t>
            </a:r>
            <a:r>
              <a:rPr sz="1800" i="1" dirty="0">
                <a:solidFill>
                  <a:srgbClr val="F5E1A9"/>
                </a:solidFill>
                <a:latin typeface="Times New Roman"/>
                <a:cs typeface="Times New Roman"/>
              </a:rPr>
              <a:t>level</a:t>
            </a:r>
            <a:r>
              <a:rPr sz="1800" i="1" spc="445" dirty="0">
                <a:solidFill>
                  <a:srgbClr val="F5E1A9"/>
                </a:solidFill>
                <a:latin typeface="Times New Roman"/>
                <a:cs typeface="Times New Roman"/>
              </a:rPr>
              <a:t> </a:t>
            </a:r>
            <a:r>
              <a:rPr sz="1800" i="1" dirty="0">
                <a:solidFill>
                  <a:srgbClr val="F5E1A9"/>
                </a:solidFill>
                <a:latin typeface="Times New Roman"/>
                <a:cs typeface="Times New Roman"/>
              </a:rPr>
              <a:t>coordination</a:t>
            </a:r>
            <a:r>
              <a:rPr sz="1800" i="1" spc="440" dirty="0">
                <a:solidFill>
                  <a:srgbClr val="F5E1A9"/>
                </a:solidFill>
                <a:latin typeface="Times New Roman"/>
                <a:cs typeface="Times New Roman"/>
              </a:rPr>
              <a:t> </a:t>
            </a:r>
            <a:r>
              <a:rPr sz="1800" i="1" dirty="0">
                <a:solidFill>
                  <a:srgbClr val="F5E1A9"/>
                </a:solidFill>
                <a:latin typeface="Times New Roman"/>
                <a:cs typeface="Times New Roman"/>
              </a:rPr>
              <a:t>with</a:t>
            </a:r>
            <a:r>
              <a:rPr sz="1800" i="1" spc="434"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455" dirty="0">
                <a:solidFill>
                  <a:srgbClr val="F5E1A9"/>
                </a:solidFill>
                <a:latin typeface="Times New Roman"/>
                <a:cs typeface="Times New Roman"/>
              </a:rPr>
              <a:t> </a:t>
            </a:r>
            <a:r>
              <a:rPr sz="1800" i="1" dirty="0">
                <a:solidFill>
                  <a:srgbClr val="F5E1A9"/>
                </a:solidFill>
                <a:latin typeface="Times New Roman"/>
                <a:cs typeface="Times New Roman"/>
              </a:rPr>
              <a:t>Oil</a:t>
            </a:r>
            <a:r>
              <a:rPr sz="1800" i="1" spc="44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434" dirty="0">
                <a:solidFill>
                  <a:srgbClr val="F5E1A9"/>
                </a:solidFill>
                <a:latin typeface="Times New Roman"/>
                <a:cs typeface="Times New Roman"/>
              </a:rPr>
              <a:t> </a:t>
            </a:r>
            <a:r>
              <a:rPr sz="1800" i="1" dirty="0">
                <a:solidFill>
                  <a:srgbClr val="F5E1A9"/>
                </a:solidFill>
                <a:latin typeface="Times New Roman"/>
                <a:cs typeface="Times New Roman"/>
              </a:rPr>
              <a:t>Gas</a:t>
            </a:r>
            <a:r>
              <a:rPr sz="1800" i="1" spc="440" dirty="0">
                <a:solidFill>
                  <a:srgbClr val="F5E1A9"/>
                </a:solidFill>
                <a:latin typeface="Times New Roman"/>
                <a:cs typeface="Times New Roman"/>
              </a:rPr>
              <a:t> </a:t>
            </a:r>
            <a:r>
              <a:rPr sz="1800" i="1" dirty="0">
                <a:solidFill>
                  <a:srgbClr val="F5E1A9"/>
                </a:solidFill>
                <a:latin typeface="Times New Roman"/>
                <a:cs typeface="Times New Roman"/>
              </a:rPr>
              <a:t>sector</a:t>
            </a:r>
            <a:r>
              <a:rPr sz="1800" i="1" spc="440" dirty="0">
                <a:solidFill>
                  <a:srgbClr val="F5E1A9"/>
                </a:solidFill>
                <a:latin typeface="Times New Roman"/>
                <a:cs typeface="Times New Roman"/>
              </a:rPr>
              <a:t> </a:t>
            </a:r>
            <a:r>
              <a:rPr sz="1800" i="1" dirty="0">
                <a:solidFill>
                  <a:srgbClr val="F5E1A9"/>
                </a:solidFill>
                <a:latin typeface="Times New Roman"/>
                <a:cs typeface="Times New Roman"/>
              </a:rPr>
              <a:t>exploration</a:t>
            </a:r>
            <a:r>
              <a:rPr sz="1800" i="1" spc="45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434" dirty="0">
                <a:solidFill>
                  <a:srgbClr val="F5E1A9"/>
                </a:solidFill>
                <a:latin typeface="Times New Roman"/>
                <a:cs typeface="Times New Roman"/>
              </a:rPr>
              <a:t> </a:t>
            </a:r>
            <a:r>
              <a:rPr sz="1800" i="1" spc="-10" dirty="0">
                <a:solidFill>
                  <a:srgbClr val="F5E1A9"/>
                </a:solidFill>
                <a:latin typeface="Times New Roman"/>
                <a:cs typeface="Times New Roman"/>
              </a:rPr>
              <a:t>production </a:t>
            </a:r>
            <a:r>
              <a:rPr sz="1800" i="1" dirty="0">
                <a:solidFill>
                  <a:srgbClr val="F5E1A9"/>
                </a:solidFill>
                <a:latin typeface="Times New Roman"/>
                <a:cs typeface="Times New Roman"/>
              </a:rPr>
              <a:t>companies</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currently</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engaged</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Southern</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Districts</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KP</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get</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benefit</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transforming</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on</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job</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technical</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skills</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35" dirty="0">
                <a:solidFill>
                  <a:srgbClr val="F5E1A9"/>
                </a:solidFill>
                <a:latin typeface="Times New Roman"/>
                <a:cs typeface="Times New Roman"/>
              </a:rPr>
              <a:t> </a:t>
            </a:r>
            <a:r>
              <a:rPr sz="1800" i="1" spc="-25" dirty="0">
                <a:solidFill>
                  <a:srgbClr val="F5E1A9"/>
                </a:solidFill>
                <a:latin typeface="Times New Roman"/>
                <a:cs typeface="Times New Roman"/>
              </a:rPr>
              <a:t>the </a:t>
            </a:r>
            <a:r>
              <a:rPr sz="1800" i="1" dirty="0">
                <a:solidFill>
                  <a:srgbClr val="F5E1A9"/>
                </a:solidFill>
                <a:latin typeface="Times New Roman"/>
                <a:cs typeface="Times New Roman"/>
              </a:rPr>
              <a:t>student</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IPT</a:t>
            </a:r>
            <a:r>
              <a:rPr sz="1800" i="1" spc="-60" dirty="0">
                <a:solidFill>
                  <a:srgbClr val="F5E1A9"/>
                </a:solidFill>
                <a:latin typeface="Times New Roman"/>
                <a:cs typeface="Times New Roman"/>
              </a:rPr>
              <a:t> </a:t>
            </a:r>
            <a:r>
              <a:rPr sz="1800" i="1" dirty="0">
                <a:solidFill>
                  <a:srgbClr val="F5E1A9"/>
                </a:solidFill>
                <a:latin typeface="Times New Roman"/>
                <a:cs typeface="Times New Roman"/>
              </a:rPr>
              <a:t>through</a:t>
            </a:r>
            <a:r>
              <a:rPr sz="1800" i="1" spc="-30" dirty="0">
                <a:solidFill>
                  <a:srgbClr val="F5E1A9"/>
                </a:solidFill>
                <a:latin typeface="Times New Roman"/>
                <a:cs typeface="Times New Roman"/>
              </a:rPr>
              <a:t> </a:t>
            </a:r>
            <a:r>
              <a:rPr sz="1800" i="1" spc="-10" dirty="0">
                <a:solidFill>
                  <a:srgbClr val="F5E1A9"/>
                </a:solidFill>
                <a:latin typeface="Times New Roman"/>
                <a:cs typeface="Times New Roman"/>
              </a:rPr>
              <a:t>demonstrations.</a:t>
            </a:r>
            <a:r>
              <a:rPr sz="1800" i="1" dirty="0">
                <a:solidFill>
                  <a:srgbClr val="F5E1A9"/>
                </a:solidFill>
                <a:latin typeface="Times New Roman"/>
                <a:cs typeface="Times New Roman"/>
              </a:rPr>
              <a:t>	</a:t>
            </a:r>
            <a:r>
              <a:rPr sz="1800" i="1" spc="-10" dirty="0">
                <a:solidFill>
                  <a:srgbClr val="F5E1A9"/>
                </a:solidFill>
                <a:latin typeface="Verdana"/>
                <a:cs typeface="Verdana"/>
              </a:rPr>
              <a:t>Continued…</a:t>
            </a:r>
            <a:endParaRPr sz="1800">
              <a:latin typeface="Verdana"/>
              <a:cs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98602" rIns="0" bIns="0" rtlCol="0">
            <a:spAutoFit/>
          </a:bodyPr>
          <a:lstStyle/>
          <a:p>
            <a:pPr marL="3038475">
              <a:lnSpc>
                <a:spcPct val="100000"/>
              </a:lnSpc>
              <a:spcBef>
                <a:spcPts val="100"/>
              </a:spcBef>
            </a:pPr>
            <a:r>
              <a:rPr b="1" u="sng" spc="-420" dirty="0">
                <a:uFill>
                  <a:solidFill>
                    <a:srgbClr val="EBEBEB"/>
                  </a:solidFill>
                </a:uFill>
                <a:latin typeface="Tahoma"/>
                <a:cs typeface="Tahoma"/>
              </a:rPr>
              <a:t>STUDENT</a:t>
            </a:r>
            <a:r>
              <a:rPr b="1" u="sng" spc="-35" dirty="0">
                <a:uFill>
                  <a:solidFill>
                    <a:srgbClr val="EBEBEB"/>
                  </a:solidFill>
                </a:uFill>
                <a:latin typeface="Tahoma"/>
                <a:cs typeface="Tahoma"/>
              </a:rPr>
              <a:t> </a:t>
            </a:r>
            <a:r>
              <a:rPr b="1" u="sng" spc="-210" dirty="0">
                <a:uFill>
                  <a:solidFill>
                    <a:srgbClr val="EBEBEB"/>
                  </a:solidFill>
                </a:uFill>
                <a:latin typeface="Tahoma"/>
                <a:cs typeface="Tahoma"/>
              </a:rPr>
              <a:t>ATTENDENCE</a:t>
            </a:r>
          </a:p>
        </p:txBody>
      </p:sp>
      <p:grpSp>
        <p:nvGrpSpPr>
          <p:cNvPr id="3" name="object 3"/>
          <p:cNvGrpSpPr/>
          <p:nvPr/>
        </p:nvGrpSpPr>
        <p:grpSpPr>
          <a:xfrm>
            <a:off x="477012" y="2417064"/>
            <a:ext cx="1420495" cy="2651760"/>
            <a:chOff x="477012" y="2417064"/>
            <a:chExt cx="1420495" cy="2651760"/>
          </a:xfrm>
        </p:grpSpPr>
        <p:sp>
          <p:nvSpPr>
            <p:cNvPr id="4" name="object 4"/>
            <p:cNvSpPr/>
            <p:nvPr/>
          </p:nvSpPr>
          <p:spPr>
            <a:xfrm>
              <a:off x="486918" y="2426970"/>
              <a:ext cx="1400810" cy="2632075"/>
            </a:xfrm>
            <a:custGeom>
              <a:avLst/>
              <a:gdLst/>
              <a:ahLst/>
              <a:cxnLst/>
              <a:rect l="l" t="t" r="r" b="b"/>
              <a:pathLst>
                <a:path w="1400810" h="2632075">
                  <a:moveTo>
                    <a:pt x="1260475" y="0"/>
                  </a:moveTo>
                  <a:lnTo>
                    <a:pt x="140055" y="0"/>
                  </a:lnTo>
                  <a:lnTo>
                    <a:pt x="95785" y="7143"/>
                  </a:lnTo>
                  <a:lnTo>
                    <a:pt x="57338" y="27033"/>
                  </a:lnTo>
                  <a:lnTo>
                    <a:pt x="27021" y="57360"/>
                  </a:lnTo>
                  <a:lnTo>
                    <a:pt x="7139" y="95812"/>
                  </a:lnTo>
                  <a:lnTo>
                    <a:pt x="0" y="140080"/>
                  </a:lnTo>
                  <a:lnTo>
                    <a:pt x="0" y="2491866"/>
                  </a:lnTo>
                  <a:lnTo>
                    <a:pt x="7139" y="2536135"/>
                  </a:lnTo>
                  <a:lnTo>
                    <a:pt x="27021" y="2574587"/>
                  </a:lnTo>
                  <a:lnTo>
                    <a:pt x="57338" y="2604914"/>
                  </a:lnTo>
                  <a:lnTo>
                    <a:pt x="95785" y="2624804"/>
                  </a:lnTo>
                  <a:lnTo>
                    <a:pt x="140055" y="2631947"/>
                  </a:lnTo>
                  <a:lnTo>
                    <a:pt x="1260475" y="2631947"/>
                  </a:lnTo>
                  <a:lnTo>
                    <a:pt x="1304743" y="2624804"/>
                  </a:lnTo>
                  <a:lnTo>
                    <a:pt x="1343195" y="2604914"/>
                  </a:lnTo>
                  <a:lnTo>
                    <a:pt x="1373522" y="2574587"/>
                  </a:lnTo>
                  <a:lnTo>
                    <a:pt x="1393412" y="2536135"/>
                  </a:lnTo>
                  <a:lnTo>
                    <a:pt x="1400556" y="2491866"/>
                  </a:lnTo>
                  <a:lnTo>
                    <a:pt x="1400556" y="140080"/>
                  </a:lnTo>
                  <a:lnTo>
                    <a:pt x="1393412" y="95812"/>
                  </a:lnTo>
                  <a:lnTo>
                    <a:pt x="1373522" y="57360"/>
                  </a:lnTo>
                  <a:lnTo>
                    <a:pt x="1343195" y="27033"/>
                  </a:lnTo>
                  <a:lnTo>
                    <a:pt x="1304743" y="7143"/>
                  </a:lnTo>
                  <a:lnTo>
                    <a:pt x="1260475" y="0"/>
                  </a:lnTo>
                  <a:close/>
                </a:path>
              </a:pathLst>
            </a:custGeom>
            <a:solidFill>
              <a:srgbClr val="AF1512"/>
            </a:solidFill>
          </p:spPr>
          <p:txBody>
            <a:bodyPr wrap="square" lIns="0" tIns="0" rIns="0" bIns="0" rtlCol="0"/>
            <a:lstStyle/>
            <a:p>
              <a:endParaRPr/>
            </a:p>
          </p:txBody>
        </p:sp>
        <p:sp>
          <p:nvSpPr>
            <p:cNvPr id="5" name="object 5"/>
            <p:cNvSpPr/>
            <p:nvPr/>
          </p:nvSpPr>
          <p:spPr>
            <a:xfrm>
              <a:off x="486918" y="2426970"/>
              <a:ext cx="1400810" cy="2632075"/>
            </a:xfrm>
            <a:custGeom>
              <a:avLst/>
              <a:gdLst/>
              <a:ahLst/>
              <a:cxnLst/>
              <a:rect l="l" t="t" r="r" b="b"/>
              <a:pathLst>
                <a:path w="1400810" h="2632075">
                  <a:moveTo>
                    <a:pt x="0" y="140080"/>
                  </a:moveTo>
                  <a:lnTo>
                    <a:pt x="7139" y="95812"/>
                  </a:lnTo>
                  <a:lnTo>
                    <a:pt x="27021" y="57360"/>
                  </a:lnTo>
                  <a:lnTo>
                    <a:pt x="57338" y="27033"/>
                  </a:lnTo>
                  <a:lnTo>
                    <a:pt x="95785" y="7143"/>
                  </a:lnTo>
                  <a:lnTo>
                    <a:pt x="140055" y="0"/>
                  </a:lnTo>
                  <a:lnTo>
                    <a:pt x="1260475" y="0"/>
                  </a:lnTo>
                  <a:lnTo>
                    <a:pt x="1304743" y="7143"/>
                  </a:lnTo>
                  <a:lnTo>
                    <a:pt x="1343195" y="27033"/>
                  </a:lnTo>
                  <a:lnTo>
                    <a:pt x="1373522" y="57360"/>
                  </a:lnTo>
                  <a:lnTo>
                    <a:pt x="1393412" y="95812"/>
                  </a:lnTo>
                  <a:lnTo>
                    <a:pt x="1400556" y="140080"/>
                  </a:lnTo>
                  <a:lnTo>
                    <a:pt x="1400556" y="2491866"/>
                  </a:lnTo>
                  <a:lnTo>
                    <a:pt x="1393412" y="2536135"/>
                  </a:lnTo>
                  <a:lnTo>
                    <a:pt x="1373522" y="2574587"/>
                  </a:lnTo>
                  <a:lnTo>
                    <a:pt x="1343195" y="2604914"/>
                  </a:lnTo>
                  <a:lnTo>
                    <a:pt x="1304743" y="2624804"/>
                  </a:lnTo>
                  <a:lnTo>
                    <a:pt x="1260475" y="2631947"/>
                  </a:lnTo>
                  <a:lnTo>
                    <a:pt x="140055" y="2631947"/>
                  </a:lnTo>
                  <a:lnTo>
                    <a:pt x="95785" y="2624804"/>
                  </a:lnTo>
                  <a:lnTo>
                    <a:pt x="57338" y="2604914"/>
                  </a:lnTo>
                  <a:lnTo>
                    <a:pt x="27021" y="2574587"/>
                  </a:lnTo>
                  <a:lnTo>
                    <a:pt x="7139" y="2536135"/>
                  </a:lnTo>
                  <a:lnTo>
                    <a:pt x="0" y="2491866"/>
                  </a:lnTo>
                  <a:lnTo>
                    <a:pt x="0" y="140080"/>
                  </a:lnTo>
                  <a:close/>
                </a:path>
              </a:pathLst>
            </a:custGeom>
            <a:ln w="19812">
              <a:solidFill>
                <a:srgbClr val="FFFFFF"/>
              </a:solidFill>
            </a:ln>
          </p:spPr>
          <p:txBody>
            <a:bodyPr wrap="square" lIns="0" tIns="0" rIns="0" bIns="0" rtlCol="0"/>
            <a:lstStyle/>
            <a:p>
              <a:endParaRPr/>
            </a:p>
          </p:txBody>
        </p:sp>
      </p:grpSp>
      <p:sp>
        <p:nvSpPr>
          <p:cNvPr id="6" name="object 6"/>
          <p:cNvSpPr txBox="1"/>
          <p:nvPr/>
        </p:nvSpPr>
        <p:spPr>
          <a:xfrm>
            <a:off x="590499" y="2984373"/>
            <a:ext cx="1193165" cy="1494155"/>
          </a:xfrm>
          <a:prstGeom prst="rect">
            <a:avLst/>
          </a:prstGeom>
        </p:spPr>
        <p:txBody>
          <a:bodyPr vert="horz" wrap="square" lIns="0" tIns="30480" rIns="0" bIns="0" rtlCol="0">
            <a:spAutoFit/>
          </a:bodyPr>
          <a:lstStyle/>
          <a:p>
            <a:pPr marL="12700" marR="5080" indent="-2540" algn="ctr">
              <a:lnSpc>
                <a:spcPct val="91900"/>
              </a:lnSpc>
              <a:spcBef>
                <a:spcPts val="240"/>
              </a:spcBef>
            </a:pPr>
            <a:r>
              <a:rPr sz="1400" spc="-50" dirty="0">
                <a:solidFill>
                  <a:srgbClr val="FFFFFF"/>
                </a:solidFill>
                <a:latin typeface="Verdana"/>
                <a:cs typeface="Verdana"/>
              </a:rPr>
              <a:t>All</a:t>
            </a:r>
            <a:r>
              <a:rPr sz="1400" spc="-120" dirty="0">
                <a:solidFill>
                  <a:srgbClr val="FFFFFF"/>
                </a:solidFill>
                <a:latin typeface="Verdana"/>
                <a:cs typeface="Verdana"/>
              </a:rPr>
              <a:t> </a:t>
            </a:r>
            <a:r>
              <a:rPr sz="1400" spc="-25" dirty="0">
                <a:solidFill>
                  <a:srgbClr val="FFFFFF"/>
                </a:solidFill>
                <a:latin typeface="Verdana"/>
                <a:cs typeface="Verdana"/>
              </a:rPr>
              <a:t>the </a:t>
            </a:r>
            <a:r>
              <a:rPr sz="1400" spc="-65" dirty="0">
                <a:solidFill>
                  <a:srgbClr val="FFFFFF"/>
                </a:solidFill>
                <a:latin typeface="Verdana"/>
                <a:cs typeface="Verdana"/>
              </a:rPr>
              <a:t>students</a:t>
            </a:r>
            <a:r>
              <a:rPr sz="1400" spc="-55" dirty="0">
                <a:solidFill>
                  <a:srgbClr val="FFFFFF"/>
                </a:solidFill>
                <a:latin typeface="Verdana"/>
                <a:cs typeface="Verdana"/>
              </a:rPr>
              <a:t> </a:t>
            </a:r>
            <a:r>
              <a:rPr sz="1400" spc="-90" dirty="0">
                <a:solidFill>
                  <a:srgbClr val="FFFFFF"/>
                </a:solidFill>
                <a:latin typeface="Verdana"/>
                <a:cs typeface="Verdana"/>
              </a:rPr>
              <a:t>must </a:t>
            </a:r>
            <a:r>
              <a:rPr sz="1400" dirty="0">
                <a:solidFill>
                  <a:srgbClr val="FFFFFF"/>
                </a:solidFill>
                <a:latin typeface="Verdana"/>
                <a:cs typeface="Verdana"/>
              </a:rPr>
              <a:t>attend</a:t>
            </a:r>
            <a:r>
              <a:rPr sz="1400" spc="-55" dirty="0">
                <a:solidFill>
                  <a:srgbClr val="FFFFFF"/>
                </a:solidFill>
                <a:latin typeface="Verdana"/>
                <a:cs typeface="Verdana"/>
              </a:rPr>
              <a:t> </a:t>
            </a:r>
            <a:r>
              <a:rPr sz="1400" spc="-25" dirty="0">
                <a:solidFill>
                  <a:srgbClr val="FFFFFF"/>
                </a:solidFill>
                <a:latin typeface="Verdana"/>
                <a:cs typeface="Verdana"/>
              </a:rPr>
              <a:t>the </a:t>
            </a:r>
            <a:r>
              <a:rPr sz="1400" spc="-10" dirty="0">
                <a:solidFill>
                  <a:srgbClr val="FFFFFF"/>
                </a:solidFill>
                <a:latin typeface="Verdana"/>
                <a:cs typeface="Verdana"/>
              </a:rPr>
              <a:t>theory/</a:t>
            </a:r>
            <a:endParaRPr sz="1400">
              <a:latin typeface="Verdana"/>
              <a:cs typeface="Verdana"/>
            </a:endParaRPr>
          </a:p>
          <a:p>
            <a:pPr marL="200025" marR="193675" indent="-2540" algn="ctr">
              <a:lnSpc>
                <a:spcPct val="92200"/>
              </a:lnSpc>
              <a:spcBef>
                <a:spcPts val="600"/>
              </a:spcBef>
            </a:pPr>
            <a:r>
              <a:rPr sz="1400" spc="-10" dirty="0">
                <a:solidFill>
                  <a:srgbClr val="FFFFFF"/>
                </a:solidFill>
                <a:latin typeface="Verdana"/>
                <a:cs typeface="Verdana"/>
              </a:rPr>
              <a:t>practical classes </a:t>
            </a:r>
            <a:r>
              <a:rPr sz="1400" spc="-65" dirty="0">
                <a:solidFill>
                  <a:srgbClr val="FFFFFF"/>
                </a:solidFill>
                <a:latin typeface="Verdana"/>
                <a:cs typeface="Verdana"/>
              </a:rPr>
              <a:t>regularly.</a:t>
            </a:r>
            <a:endParaRPr sz="1400">
              <a:latin typeface="Verdana"/>
              <a:cs typeface="Verdana"/>
            </a:endParaRPr>
          </a:p>
        </p:txBody>
      </p:sp>
      <p:sp>
        <p:nvSpPr>
          <p:cNvPr id="7" name="object 7"/>
          <p:cNvSpPr/>
          <p:nvPr/>
        </p:nvSpPr>
        <p:spPr>
          <a:xfrm>
            <a:off x="2028444" y="3566159"/>
            <a:ext cx="300355" cy="352425"/>
          </a:xfrm>
          <a:custGeom>
            <a:avLst/>
            <a:gdLst/>
            <a:ahLst/>
            <a:cxnLst/>
            <a:rect l="l" t="t" r="r" b="b"/>
            <a:pathLst>
              <a:path w="300355" h="352425">
                <a:moveTo>
                  <a:pt x="150113" y="0"/>
                </a:moveTo>
                <a:lnTo>
                  <a:pt x="150113" y="70357"/>
                </a:lnTo>
                <a:lnTo>
                  <a:pt x="0" y="70357"/>
                </a:lnTo>
                <a:lnTo>
                  <a:pt x="0" y="281685"/>
                </a:lnTo>
                <a:lnTo>
                  <a:pt x="150113" y="281685"/>
                </a:lnTo>
                <a:lnTo>
                  <a:pt x="150113" y="352044"/>
                </a:lnTo>
                <a:lnTo>
                  <a:pt x="300228" y="176021"/>
                </a:lnTo>
                <a:lnTo>
                  <a:pt x="150113" y="0"/>
                </a:lnTo>
                <a:close/>
              </a:path>
            </a:pathLst>
          </a:custGeom>
          <a:solidFill>
            <a:srgbClr val="D3AAAA"/>
          </a:solidFill>
        </p:spPr>
        <p:txBody>
          <a:bodyPr wrap="square" lIns="0" tIns="0" rIns="0" bIns="0" rtlCol="0"/>
          <a:lstStyle/>
          <a:p>
            <a:endParaRPr/>
          </a:p>
        </p:txBody>
      </p:sp>
      <p:grpSp>
        <p:nvGrpSpPr>
          <p:cNvPr id="8" name="object 8"/>
          <p:cNvGrpSpPr/>
          <p:nvPr/>
        </p:nvGrpSpPr>
        <p:grpSpPr>
          <a:xfrm>
            <a:off x="2444495" y="2415539"/>
            <a:ext cx="1435735" cy="2656840"/>
            <a:chOff x="2444495" y="2415539"/>
            <a:chExt cx="1435735" cy="2656840"/>
          </a:xfrm>
        </p:grpSpPr>
        <p:sp>
          <p:nvSpPr>
            <p:cNvPr id="9" name="object 9"/>
            <p:cNvSpPr/>
            <p:nvPr/>
          </p:nvSpPr>
          <p:spPr>
            <a:xfrm>
              <a:off x="2454401" y="2425445"/>
              <a:ext cx="1416050" cy="2636520"/>
            </a:xfrm>
            <a:custGeom>
              <a:avLst/>
              <a:gdLst/>
              <a:ahLst/>
              <a:cxnLst/>
              <a:rect l="l" t="t" r="r" b="b"/>
              <a:pathLst>
                <a:path w="1416050" h="2636520">
                  <a:moveTo>
                    <a:pt x="1274190" y="0"/>
                  </a:moveTo>
                  <a:lnTo>
                    <a:pt x="141605" y="0"/>
                  </a:lnTo>
                  <a:lnTo>
                    <a:pt x="96836" y="7216"/>
                  </a:lnTo>
                  <a:lnTo>
                    <a:pt x="57963" y="27314"/>
                  </a:lnTo>
                  <a:lnTo>
                    <a:pt x="27314" y="57963"/>
                  </a:lnTo>
                  <a:lnTo>
                    <a:pt x="7216" y="96836"/>
                  </a:lnTo>
                  <a:lnTo>
                    <a:pt x="0" y="141604"/>
                  </a:lnTo>
                  <a:lnTo>
                    <a:pt x="0" y="2494915"/>
                  </a:lnTo>
                  <a:lnTo>
                    <a:pt x="7216" y="2539683"/>
                  </a:lnTo>
                  <a:lnTo>
                    <a:pt x="27314" y="2578556"/>
                  </a:lnTo>
                  <a:lnTo>
                    <a:pt x="57963" y="2609205"/>
                  </a:lnTo>
                  <a:lnTo>
                    <a:pt x="96836" y="2629303"/>
                  </a:lnTo>
                  <a:lnTo>
                    <a:pt x="141605" y="2636520"/>
                  </a:lnTo>
                  <a:lnTo>
                    <a:pt x="1274190" y="2636520"/>
                  </a:lnTo>
                  <a:lnTo>
                    <a:pt x="1318959" y="2629303"/>
                  </a:lnTo>
                  <a:lnTo>
                    <a:pt x="1357832" y="2609205"/>
                  </a:lnTo>
                  <a:lnTo>
                    <a:pt x="1388481" y="2578556"/>
                  </a:lnTo>
                  <a:lnTo>
                    <a:pt x="1408579" y="2539683"/>
                  </a:lnTo>
                  <a:lnTo>
                    <a:pt x="1415796" y="2494915"/>
                  </a:lnTo>
                  <a:lnTo>
                    <a:pt x="1415796" y="141604"/>
                  </a:lnTo>
                  <a:lnTo>
                    <a:pt x="1408579" y="96836"/>
                  </a:lnTo>
                  <a:lnTo>
                    <a:pt x="1388481" y="57963"/>
                  </a:lnTo>
                  <a:lnTo>
                    <a:pt x="1357832" y="27314"/>
                  </a:lnTo>
                  <a:lnTo>
                    <a:pt x="1318959" y="7216"/>
                  </a:lnTo>
                  <a:lnTo>
                    <a:pt x="1274190" y="0"/>
                  </a:lnTo>
                  <a:close/>
                </a:path>
              </a:pathLst>
            </a:custGeom>
            <a:solidFill>
              <a:srgbClr val="AF1512"/>
            </a:solidFill>
          </p:spPr>
          <p:txBody>
            <a:bodyPr wrap="square" lIns="0" tIns="0" rIns="0" bIns="0" rtlCol="0"/>
            <a:lstStyle/>
            <a:p>
              <a:endParaRPr/>
            </a:p>
          </p:txBody>
        </p:sp>
        <p:sp>
          <p:nvSpPr>
            <p:cNvPr id="10" name="object 10"/>
            <p:cNvSpPr/>
            <p:nvPr/>
          </p:nvSpPr>
          <p:spPr>
            <a:xfrm>
              <a:off x="2454401" y="2425445"/>
              <a:ext cx="1416050" cy="2636520"/>
            </a:xfrm>
            <a:custGeom>
              <a:avLst/>
              <a:gdLst/>
              <a:ahLst/>
              <a:cxnLst/>
              <a:rect l="l" t="t" r="r" b="b"/>
              <a:pathLst>
                <a:path w="1416050" h="2636520">
                  <a:moveTo>
                    <a:pt x="0" y="141604"/>
                  </a:moveTo>
                  <a:lnTo>
                    <a:pt x="7216" y="96836"/>
                  </a:lnTo>
                  <a:lnTo>
                    <a:pt x="27314" y="57963"/>
                  </a:lnTo>
                  <a:lnTo>
                    <a:pt x="57963" y="27314"/>
                  </a:lnTo>
                  <a:lnTo>
                    <a:pt x="96836" y="7216"/>
                  </a:lnTo>
                  <a:lnTo>
                    <a:pt x="141605" y="0"/>
                  </a:lnTo>
                  <a:lnTo>
                    <a:pt x="1274190" y="0"/>
                  </a:lnTo>
                  <a:lnTo>
                    <a:pt x="1318959" y="7216"/>
                  </a:lnTo>
                  <a:lnTo>
                    <a:pt x="1357832" y="27314"/>
                  </a:lnTo>
                  <a:lnTo>
                    <a:pt x="1388481" y="57963"/>
                  </a:lnTo>
                  <a:lnTo>
                    <a:pt x="1408579" y="96836"/>
                  </a:lnTo>
                  <a:lnTo>
                    <a:pt x="1415796" y="141604"/>
                  </a:lnTo>
                  <a:lnTo>
                    <a:pt x="1415796" y="2494915"/>
                  </a:lnTo>
                  <a:lnTo>
                    <a:pt x="1408579" y="2539683"/>
                  </a:lnTo>
                  <a:lnTo>
                    <a:pt x="1388481" y="2578556"/>
                  </a:lnTo>
                  <a:lnTo>
                    <a:pt x="1357832" y="2609205"/>
                  </a:lnTo>
                  <a:lnTo>
                    <a:pt x="1318959" y="2629303"/>
                  </a:lnTo>
                  <a:lnTo>
                    <a:pt x="1274190" y="2636520"/>
                  </a:lnTo>
                  <a:lnTo>
                    <a:pt x="141605" y="2636520"/>
                  </a:lnTo>
                  <a:lnTo>
                    <a:pt x="96836" y="2629303"/>
                  </a:lnTo>
                  <a:lnTo>
                    <a:pt x="57963" y="2609205"/>
                  </a:lnTo>
                  <a:lnTo>
                    <a:pt x="27314" y="2578556"/>
                  </a:lnTo>
                  <a:lnTo>
                    <a:pt x="7216" y="2539683"/>
                  </a:lnTo>
                  <a:lnTo>
                    <a:pt x="0" y="2494915"/>
                  </a:lnTo>
                  <a:lnTo>
                    <a:pt x="0" y="141604"/>
                  </a:lnTo>
                  <a:close/>
                </a:path>
              </a:pathLst>
            </a:custGeom>
            <a:ln w="19812">
              <a:solidFill>
                <a:srgbClr val="FFFFFF"/>
              </a:solidFill>
            </a:ln>
          </p:spPr>
          <p:txBody>
            <a:bodyPr wrap="square" lIns="0" tIns="0" rIns="0" bIns="0" rtlCol="0"/>
            <a:lstStyle/>
            <a:p>
              <a:endParaRPr/>
            </a:p>
          </p:txBody>
        </p:sp>
      </p:grpSp>
      <p:sp>
        <p:nvSpPr>
          <p:cNvPr id="11" name="object 11"/>
          <p:cNvSpPr txBox="1"/>
          <p:nvPr/>
        </p:nvSpPr>
        <p:spPr>
          <a:xfrm>
            <a:off x="2535427" y="3022473"/>
            <a:ext cx="1252855" cy="1417955"/>
          </a:xfrm>
          <a:prstGeom prst="rect">
            <a:avLst/>
          </a:prstGeom>
        </p:spPr>
        <p:txBody>
          <a:bodyPr vert="horz" wrap="square" lIns="0" tIns="29845" rIns="0" bIns="0" rtlCol="0">
            <a:spAutoFit/>
          </a:bodyPr>
          <a:lstStyle/>
          <a:p>
            <a:pPr marL="12700" marR="5080" indent="-1905" algn="ctr">
              <a:lnSpc>
                <a:spcPct val="92100"/>
              </a:lnSpc>
              <a:spcBef>
                <a:spcPts val="235"/>
              </a:spcBef>
            </a:pPr>
            <a:r>
              <a:rPr sz="1400" spc="-10" dirty="0">
                <a:solidFill>
                  <a:srgbClr val="FFFFFF"/>
                </a:solidFill>
                <a:latin typeface="Verdana"/>
                <a:cs typeface="Verdana"/>
              </a:rPr>
              <a:t>Continuous </a:t>
            </a:r>
            <a:r>
              <a:rPr sz="1400" dirty="0">
                <a:solidFill>
                  <a:srgbClr val="FFFFFF"/>
                </a:solidFill>
                <a:latin typeface="Verdana"/>
                <a:cs typeface="Verdana"/>
              </a:rPr>
              <a:t>absence</a:t>
            </a:r>
            <a:r>
              <a:rPr sz="1400" spc="30" dirty="0">
                <a:solidFill>
                  <a:srgbClr val="FFFFFF"/>
                </a:solidFill>
                <a:latin typeface="Verdana"/>
                <a:cs typeface="Verdana"/>
              </a:rPr>
              <a:t> </a:t>
            </a:r>
            <a:r>
              <a:rPr sz="1400" dirty="0">
                <a:solidFill>
                  <a:srgbClr val="FFFFFF"/>
                </a:solidFill>
                <a:latin typeface="Verdana"/>
                <a:cs typeface="Verdana"/>
              </a:rPr>
              <a:t>of</a:t>
            </a:r>
            <a:r>
              <a:rPr sz="1400" spc="30" dirty="0">
                <a:solidFill>
                  <a:srgbClr val="FFFFFF"/>
                </a:solidFill>
                <a:latin typeface="Verdana"/>
                <a:cs typeface="Verdana"/>
              </a:rPr>
              <a:t> </a:t>
            </a:r>
            <a:r>
              <a:rPr sz="1400" spc="-145" dirty="0">
                <a:solidFill>
                  <a:srgbClr val="FFFFFF"/>
                </a:solidFill>
                <a:latin typeface="Verdana"/>
                <a:cs typeface="Verdana"/>
              </a:rPr>
              <a:t>six </a:t>
            </a:r>
            <a:r>
              <a:rPr sz="1400" spc="-25" dirty="0">
                <a:solidFill>
                  <a:srgbClr val="FFFFFF"/>
                </a:solidFill>
                <a:latin typeface="Verdana"/>
                <a:cs typeface="Verdana"/>
              </a:rPr>
              <a:t>days</a:t>
            </a:r>
            <a:r>
              <a:rPr sz="1400" spc="-100" dirty="0">
                <a:solidFill>
                  <a:srgbClr val="FFFFFF"/>
                </a:solidFill>
                <a:latin typeface="Verdana"/>
                <a:cs typeface="Verdana"/>
              </a:rPr>
              <a:t> </a:t>
            </a:r>
            <a:r>
              <a:rPr sz="1400" spc="-20" dirty="0">
                <a:solidFill>
                  <a:srgbClr val="FFFFFF"/>
                </a:solidFill>
                <a:latin typeface="Verdana"/>
                <a:cs typeface="Verdana"/>
              </a:rPr>
              <a:t>from </a:t>
            </a:r>
            <a:r>
              <a:rPr sz="1400" spc="-45" dirty="0">
                <a:solidFill>
                  <a:srgbClr val="FFFFFF"/>
                </a:solidFill>
                <a:latin typeface="Verdana"/>
                <a:cs typeface="Verdana"/>
              </a:rPr>
              <a:t>class</a:t>
            </a:r>
            <a:r>
              <a:rPr sz="1400" spc="-110" dirty="0">
                <a:solidFill>
                  <a:srgbClr val="FFFFFF"/>
                </a:solidFill>
                <a:latin typeface="Verdana"/>
                <a:cs typeface="Verdana"/>
              </a:rPr>
              <a:t> </a:t>
            </a:r>
            <a:r>
              <a:rPr sz="1400" spc="-80" dirty="0">
                <a:solidFill>
                  <a:srgbClr val="FFFFFF"/>
                </a:solidFill>
                <a:latin typeface="Verdana"/>
                <a:cs typeface="Verdana"/>
              </a:rPr>
              <a:t>will</a:t>
            </a:r>
            <a:r>
              <a:rPr sz="1400" spc="-100" dirty="0">
                <a:solidFill>
                  <a:srgbClr val="FFFFFF"/>
                </a:solidFill>
                <a:latin typeface="Verdana"/>
                <a:cs typeface="Verdana"/>
              </a:rPr>
              <a:t> </a:t>
            </a:r>
            <a:r>
              <a:rPr sz="1400" spc="-20" dirty="0">
                <a:solidFill>
                  <a:srgbClr val="FFFFFF"/>
                </a:solidFill>
                <a:latin typeface="Verdana"/>
                <a:cs typeface="Verdana"/>
              </a:rPr>
              <a:t>lead </a:t>
            </a:r>
            <a:r>
              <a:rPr sz="1400" spc="-60" dirty="0">
                <a:solidFill>
                  <a:srgbClr val="FFFFFF"/>
                </a:solidFill>
                <a:latin typeface="Verdana"/>
                <a:cs typeface="Verdana"/>
              </a:rPr>
              <a:t>for</a:t>
            </a:r>
            <a:r>
              <a:rPr sz="1400" spc="-120" dirty="0">
                <a:solidFill>
                  <a:srgbClr val="FFFFFF"/>
                </a:solidFill>
                <a:latin typeface="Verdana"/>
                <a:cs typeface="Verdana"/>
              </a:rPr>
              <a:t> </a:t>
            </a:r>
            <a:r>
              <a:rPr sz="1400" spc="-20" dirty="0">
                <a:solidFill>
                  <a:srgbClr val="FFFFFF"/>
                </a:solidFill>
                <a:latin typeface="Verdana"/>
                <a:cs typeface="Verdana"/>
              </a:rPr>
              <a:t>the</a:t>
            </a:r>
            <a:r>
              <a:rPr sz="1400" spc="-90" dirty="0">
                <a:solidFill>
                  <a:srgbClr val="FFFFFF"/>
                </a:solidFill>
                <a:latin typeface="Verdana"/>
                <a:cs typeface="Verdana"/>
              </a:rPr>
              <a:t> </a:t>
            </a:r>
            <a:r>
              <a:rPr sz="1400" spc="-10" dirty="0">
                <a:solidFill>
                  <a:srgbClr val="FFFFFF"/>
                </a:solidFill>
                <a:latin typeface="Verdana"/>
                <a:cs typeface="Verdana"/>
              </a:rPr>
              <a:t>struck off</a:t>
            </a:r>
            <a:r>
              <a:rPr sz="1400" spc="-105" dirty="0">
                <a:solidFill>
                  <a:srgbClr val="FFFFFF"/>
                </a:solidFill>
                <a:latin typeface="Verdana"/>
                <a:cs typeface="Verdana"/>
              </a:rPr>
              <a:t> </a:t>
            </a:r>
            <a:r>
              <a:rPr sz="1400" spc="-65" dirty="0">
                <a:solidFill>
                  <a:srgbClr val="FFFFFF"/>
                </a:solidFill>
                <a:latin typeface="Verdana"/>
                <a:cs typeface="Verdana"/>
              </a:rPr>
              <a:t>from</a:t>
            </a:r>
            <a:r>
              <a:rPr sz="1400" spc="-105" dirty="0">
                <a:solidFill>
                  <a:srgbClr val="FFFFFF"/>
                </a:solidFill>
                <a:latin typeface="Verdana"/>
                <a:cs typeface="Verdana"/>
              </a:rPr>
              <a:t> </a:t>
            </a:r>
            <a:r>
              <a:rPr sz="1400" spc="-25" dirty="0">
                <a:solidFill>
                  <a:srgbClr val="FFFFFF"/>
                </a:solidFill>
                <a:latin typeface="Verdana"/>
                <a:cs typeface="Verdana"/>
              </a:rPr>
              <a:t>the </a:t>
            </a:r>
            <a:r>
              <a:rPr sz="1400" spc="-10" dirty="0">
                <a:solidFill>
                  <a:srgbClr val="FFFFFF"/>
                </a:solidFill>
                <a:latin typeface="Verdana"/>
                <a:cs typeface="Verdana"/>
              </a:rPr>
              <a:t>institute.</a:t>
            </a:r>
            <a:endParaRPr sz="1400">
              <a:latin typeface="Verdana"/>
              <a:cs typeface="Verdana"/>
            </a:endParaRPr>
          </a:p>
        </p:txBody>
      </p:sp>
      <p:sp>
        <p:nvSpPr>
          <p:cNvPr id="12" name="object 12"/>
          <p:cNvSpPr/>
          <p:nvPr/>
        </p:nvSpPr>
        <p:spPr>
          <a:xfrm>
            <a:off x="4011167" y="3566159"/>
            <a:ext cx="300355" cy="352425"/>
          </a:xfrm>
          <a:custGeom>
            <a:avLst/>
            <a:gdLst/>
            <a:ahLst/>
            <a:cxnLst/>
            <a:rect l="l" t="t" r="r" b="b"/>
            <a:pathLst>
              <a:path w="300354" h="352425">
                <a:moveTo>
                  <a:pt x="150114" y="0"/>
                </a:moveTo>
                <a:lnTo>
                  <a:pt x="150114" y="70357"/>
                </a:lnTo>
                <a:lnTo>
                  <a:pt x="0" y="70357"/>
                </a:lnTo>
                <a:lnTo>
                  <a:pt x="0" y="281685"/>
                </a:lnTo>
                <a:lnTo>
                  <a:pt x="150114" y="281685"/>
                </a:lnTo>
                <a:lnTo>
                  <a:pt x="150114" y="352044"/>
                </a:lnTo>
                <a:lnTo>
                  <a:pt x="300228" y="176021"/>
                </a:lnTo>
                <a:lnTo>
                  <a:pt x="150114" y="0"/>
                </a:lnTo>
                <a:close/>
              </a:path>
            </a:pathLst>
          </a:custGeom>
          <a:solidFill>
            <a:srgbClr val="D3AAAA"/>
          </a:solidFill>
        </p:spPr>
        <p:txBody>
          <a:bodyPr wrap="square" lIns="0" tIns="0" rIns="0" bIns="0" rtlCol="0"/>
          <a:lstStyle/>
          <a:p>
            <a:endParaRPr/>
          </a:p>
        </p:txBody>
      </p:sp>
      <p:grpSp>
        <p:nvGrpSpPr>
          <p:cNvPr id="13" name="object 13"/>
          <p:cNvGrpSpPr/>
          <p:nvPr/>
        </p:nvGrpSpPr>
        <p:grpSpPr>
          <a:xfrm>
            <a:off x="4427220" y="2417064"/>
            <a:ext cx="1437640" cy="2651760"/>
            <a:chOff x="4427220" y="2417064"/>
            <a:chExt cx="1437640" cy="2651760"/>
          </a:xfrm>
        </p:grpSpPr>
        <p:sp>
          <p:nvSpPr>
            <p:cNvPr id="14" name="object 14"/>
            <p:cNvSpPr/>
            <p:nvPr/>
          </p:nvSpPr>
          <p:spPr>
            <a:xfrm>
              <a:off x="4437126" y="2426970"/>
              <a:ext cx="1417320" cy="2632075"/>
            </a:xfrm>
            <a:custGeom>
              <a:avLst/>
              <a:gdLst/>
              <a:ahLst/>
              <a:cxnLst/>
              <a:rect l="l" t="t" r="r" b="b"/>
              <a:pathLst>
                <a:path w="1417320" h="2632075">
                  <a:moveTo>
                    <a:pt x="1275588" y="0"/>
                  </a:moveTo>
                  <a:lnTo>
                    <a:pt x="141732" y="0"/>
                  </a:lnTo>
                  <a:lnTo>
                    <a:pt x="96950" y="7229"/>
                  </a:lnTo>
                  <a:lnTo>
                    <a:pt x="58046" y="27358"/>
                  </a:lnTo>
                  <a:lnTo>
                    <a:pt x="27358" y="58046"/>
                  </a:lnTo>
                  <a:lnTo>
                    <a:pt x="7229" y="96950"/>
                  </a:lnTo>
                  <a:lnTo>
                    <a:pt x="0" y="141731"/>
                  </a:lnTo>
                  <a:lnTo>
                    <a:pt x="0" y="2490216"/>
                  </a:lnTo>
                  <a:lnTo>
                    <a:pt x="7229" y="2534997"/>
                  </a:lnTo>
                  <a:lnTo>
                    <a:pt x="27358" y="2573901"/>
                  </a:lnTo>
                  <a:lnTo>
                    <a:pt x="58046" y="2604589"/>
                  </a:lnTo>
                  <a:lnTo>
                    <a:pt x="96950" y="2624718"/>
                  </a:lnTo>
                  <a:lnTo>
                    <a:pt x="141732" y="2631947"/>
                  </a:lnTo>
                  <a:lnTo>
                    <a:pt x="1275588" y="2631947"/>
                  </a:lnTo>
                  <a:lnTo>
                    <a:pt x="1320369" y="2624718"/>
                  </a:lnTo>
                  <a:lnTo>
                    <a:pt x="1359273" y="2604589"/>
                  </a:lnTo>
                  <a:lnTo>
                    <a:pt x="1389961" y="2573901"/>
                  </a:lnTo>
                  <a:lnTo>
                    <a:pt x="1410090" y="2534997"/>
                  </a:lnTo>
                  <a:lnTo>
                    <a:pt x="1417320" y="2490216"/>
                  </a:lnTo>
                  <a:lnTo>
                    <a:pt x="1417320" y="141731"/>
                  </a:lnTo>
                  <a:lnTo>
                    <a:pt x="1410090" y="96950"/>
                  </a:lnTo>
                  <a:lnTo>
                    <a:pt x="1389961" y="58046"/>
                  </a:lnTo>
                  <a:lnTo>
                    <a:pt x="1359273" y="27358"/>
                  </a:lnTo>
                  <a:lnTo>
                    <a:pt x="1320369" y="7229"/>
                  </a:lnTo>
                  <a:lnTo>
                    <a:pt x="1275588" y="0"/>
                  </a:lnTo>
                  <a:close/>
                </a:path>
              </a:pathLst>
            </a:custGeom>
            <a:solidFill>
              <a:srgbClr val="AF1512"/>
            </a:solidFill>
          </p:spPr>
          <p:txBody>
            <a:bodyPr wrap="square" lIns="0" tIns="0" rIns="0" bIns="0" rtlCol="0"/>
            <a:lstStyle/>
            <a:p>
              <a:endParaRPr/>
            </a:p>
          </p:txBody>
        </p:sp>
        <p:sp>
          <p:nvSpPr>
            <p:cNvPr id="15" name="object 15"/>
            <p:cNvSpPr/>
            <p:nvPr/>
          </p:nvSpPr>
          <p:spPr>
            <a:xfrm>
              <a:off x="4437126" y="2426970"/>
              <a:ext cx="1417320" cy="2632075"/>
            </a:xfrm>
            <a:custGeom>
              <a:avLst/>
              <a:gdLst/>
              <a:ahLst/>
              <a:cxnLst/>
              <a:rect l="l" t="t" r="r" b="b"/>
              <a:pathLst>
                <a:path w="1417320" h="2632075">
                  <a:moveTo>
                    <a:pt x="0" y="141731"/>
                  </a:moveTo>
                  <a:lnTo>
                    <a:pt x="7229" y="96950"/>
                  </a:lnTo>
                  <a:lnTo>
                    <a:pt x="27358" y="58046"/>
                  </a:lnTo>
                  <a:lnTo>
                    <a:pt x="58046" y="27358"/>
                  </a:lnTo>
                  <a:lnTo>
                    <a:pt x="96950" y="7229"/>
                  </a:lnTo>
                  <a:lnTo>
                    <a:pt x="141732" y="0"/>
                  </a:lnTo>
                  <a:lnTo>
                    <a:pt x="1275588" y="0"/>
                  </a:lnTo>
                  <a:lnTo>
                    <a:pt x="1320369" y="7229"/>
                  </a:lnTo>
                  <a:lnTo>
                    <a:pt x="1359273" y="27358"/>
                  </a:lnTo>
                  <a:lnTo>
                    <a:pt x="1389961" y="58046"/>
                  </a:lnTo>
                  <a:lnTo>
                    <a:pt x="1410090" y="96950"/>
                  </a:lnTo>
                  <a:lnTo>
                    <a:pt x="1417320" y="141731"/>
                  </a:lnTo>
                  <a:lnTo>
                    <a:pt x="1417320" y="2490216"/>
                  </a:lnTo>
                  <a:lnTo>
                    <a:pt x="1410090" y="2534997"/>
                  </a:lnTo>
                  <a:lnTo>
                    <a:pt x="1389961" y="2573901"/>
                  </a:lnTo>
                  <a:lnTo>
                    <a:pt x="1359273" y="2604589"/>
                  </a:lnTo>
                  <a:lnTo>
                    <a:pt x="1320369" y="2624718"/>
                  </a:lnTo>
                  <a:lnTo>
                    <a:pt x="1275588" y="2631947"/>
                  </a:lnTo>
                  <a:lnTo>
                    <a:pt x="141732" y="2631947"/>
                  </a:lnTo>
                  <a:lnTo>
                    <a:pt x="96950" y="2624718"/>
                  </a:lnTo>
                  <a:lnTo>
                    <a:pt x="58046" y="2604589"/>
                  </a:lnTo>
                  <a:lnTo>
                    <a:pt x="27358" y="2573901"/>
                  </a:lnTo>
                  <a:lnTo>
                    <a:pt x="7229" y="2534997"/>
                  </a:lnTo>
                  <a:lnTo>
                    <a:pt x="0" y="2490216"/>
                  </a:lnTo>
                  <a:lnTo>
                    <a:pt x="0" y="141731"/>
                  </a:lnTo>
                  <a:close/>
                </a:path>
              </a:pathLst>
            </a:custGeom>
            <a:ln w="19812">
              <a:solidFill>
                <a:srgbClr val="FFFFFF"/>
              </a:solidFill>
            </a:ln>
          </p:spPr>
          <p:txBody>
            <a:bodyPr wrap="square" lIns="0" tIns="0" rIns="0" bIns="0" rtlCol="0"/>
            <a:lstStyle/>
            <a:p>
              <a:endParaRPr/>
            </a:p>
          </p:txBody>
        </p:sp>
      </p:grpSp>
      <p:sp>
        <p:nvSpPr>
          <p:cNvPr id="16" name="object 16"/>
          <p:cNvSpPr txBox="1"/>
          <p:nvPr/>
        </p:nvSpPr>
        <p:spPr>
          <a:xfrm>
            <a:off x="4419601" y="2438400"/>
            <a:ext cx="1447800" cy="2408480"/>
          </a:xfrm>
          <a:prstGeom prst="rect">
            <a:avLst/>
          </a:prstGeom>
        </p:spPr>
        <p:txBody>
          <a:bodyPr vert="horz" wrap="square" lIns="0" tIns="29845" rIns="0" bIns="0" rtlCol="0">
            <a:spAutoFit/>
          </a:bodyPr>
          <a:lstStyle/>
          <a:p>
            <a:pPr marL="12700" marR="5080" indent="1270" algn="ctr">
              <a:lnSpc>
                <a:spcPct val="92000"/>
              </a:lnSpc>
              <a:spcBef>
                <a:spcPts val="235"/>
              </a:spcBef>
            </a:pPr>
            <a:r>
              <a:rPr sz="1400" spc="-10" dirty="0">
                <a:solidFill>
                  <a:srgbClr val="FFFFFF"/>
                </a:solidFill>
                <a:latin typeface="Verdana"/>
                <a:cs typeface="Verdana"/>
              </a:rPr>
              <a:t>Readmission opportunities </a:t>
            </a:r>
            <a:r>
              <a:rPr sz="1400" spc="85" dirty="0">
                <a:solidFill>
                  <a:srgbClr val="FFFFFF"/>
                </a:solidFill>
                <a:latin typeface="Verdana"/>
                <a:cs typeface="Verdana"/>
              </a:rPr>
              <a:t>can</a:t>
            </a:r>
            <a:r>
              <a:rPr sz="1400" spc="-114" dirty="0">
                <a:solidFill>
                  <a:srgbClr val="FFFFFF"/>
                </a:solidFill>
                <a:latin typeface="Verdana"/>
                <a:cs typeface="Verdana"/>
              </a:rPr>
              <a:t> </a:t>
            </a:r>
            <a:r>
              <a:rPr sz="1400" spc="50" dirty="0">
                <a:solidFill>
                  <a:srgbClr val="FFFFFF"/>
                </a:solidFill>
                <a:latin typeface="Verdana"/>
                <a:cs typeface="Verdana"/>
              </a:rPr>
              <a:t>be </a:t>
            </a:r>
            <a:r>
              <a:rPr sz="1400">
                <a:solidFill>
                  <a:srgbClr val="FFFFFF"/>
                </a:solidFill>
                <a:latin typeface="Verdana"/>
                <a:cs typeface="Verdana"/>
              </a:rPr>
              <a:t>availed</a:t>
            </a:r>
            <a:r>
              <a:rPr sz="1400" spc="-25">
                <a:solidFill>
                  <a:srgbClr val="FFFFFF"/>
                </a:solidFill>
                <a:latin typeface="Verdana"/>
                <a:cs typeface="Verdana"/>
              </a:rPr>
              <a:t> </a:t>
            </a:r>
            <a:r>
              <a:rPr sz="1400" spc="-10" smtClean="0">
                <a:solidFill>
                  <a:srgbClr val="FFFFFF"/>
                </a:solidFill>
                <a:latin typeface="Verdana"/>
                <a:cs typeface="Verdana"/>
              </a:rPr>
              <a:t>twice</a:t>
            </a:r>
            <a:r>
              <a:rPr lang="en-US" sz="1400" spc="-10" dirty="0" smtClean="0">
                <a:solidFill>
                  <a:srgbClr val="FFFFFF"/>
                </a:solidFill>
                <a:latin typeface="Verdana"/>
                <a:cs typeface="Verdana"/>
              </a:rPr>
              <a:t> in an Academic year</a:t>
            </a:r>
            <a:r>
              <a:rPr sz="1400" spc="-10" smtClean="0">
                <a:solidFill>
                  <a:srgbClr val="FFFFFF"/>
                </a:solidFill>
                <a:latin typeface="Verdana"/>
                <a:cs typeface="Verdana"/>
              </a:rPr>
              <a:t>.</a:t>
            </a:r>
            <a:r>
              <a:rPr lang="en-US" sz="1400" spc="-10" dirty="0" smtClean="0">
                <a:solidFill>
                  <a:srgbClr val="FFFFFF"/>
                </a:solidFill>
                <a:latin typeface="Verdana"/>
                <a:cs typeface="Verdana"/>
              </a:rPr>
              <a:t> Students are bound to ensure Readmission within 14 working days after struck off</a:t>
            </a:r>
            <a:endParaRPr sz="1400">
              <a:latin typeface="Verdana"/>
              <a:cs typeface="Verdana"/>
            </a:endParaRPr>
          </a:p>
        </p:txBody>
      </p:sp>
      <p:sp>
        <p:nvSpPr>
          <p:cNvPr id="17" name="object 17"/>
          <p:cNvSpPr/>
          <p:nvPr/>
        </p:nvSpPr>
        <p:spPr>
          <a:xfrm>
            <a:off x="5995415" y="3566159"/>
            <a:ext cx="300355" cy="352425"/>
          </a:xfrm>
          <a:custGeom>
            <a:avLst/>
            <a:gdLst/>
            <a:ahLst/>
            <a:cxnLst/>
            <a:rect l="l" t="t" r="r" b="b"/>
            <a:pathLst>
              <a:path w="300354" h="352425">
                <a:moveTo>
                  <a:pt x="150113" y="0"/>
                </a:moveTo>
                <a:lnTo>
                  <a:pt x="150113" y="70357"/>
                </a:lnTo>
                <a:lnTo>
                  <a:pt x="0" y="70357"/>
                </a:lnTo>
                <a:lnTo>
                  <a:pt x="0" y="281685"/>
                </a:lnTo>
                <a:lnTo>
                  <a:pt x="150113" y="281685"/>
                </a:lnTo>
                <a:lnTo>
                  <a:pt x="150113" y="352044"/>
                </a:lnTo>
                <a:lnTo>
                  <a:pt x="300228" y="176021"/>
                </a:lnTo>
                <a:lnTo>
                  <a:pt x="150113" y="0"/>
                </a:lnTo>
                <a:close/>
              </a:path>
            </a:pathLst>
          </a:custGeom>
          <a:solidFill>
            <a:srgbClr val="D3AAAA"/>
          </a:solidFill>
        </p:spPr>
        <p:txBody>
          <a:bodyPr wrap="square" lIns="0" tIns="0" rIns="0" bIns="0" rtlCol="0"/>
          <a:lstStyle/>
          <a:p>
            <a:endParaRPr/>
          </a:p>
        </p:txBody>
      </p:sp>
      <p:grpSp>
        <p:nvGrpSpPr>
          <p:cNvPr id="18" name="object 18"/>
          <p:cNvGrpSpPr/>
          <p:nvPr/>
        </p:nvGrpSpPr>
        <p:grpSpPr>
          <a:xfrm>
            <a:off x="6411467" y="2417064"/>
            <a:ext cx="1437640" cy="2651760"/>
            <a:chOff x="6411467" y="2417064"/>
            <a:chExt cx="1437640" cy="2651760"/>
          </a:xfrm>
        </p:grpSpPr>
        <p:sp>
          <p:nvSpPr>
            <p:cNvPr id="19" name="object 19"/>
            <p:cNvSpPr/>
            <p:nvPr/>
          </p:nvSpPr>
          <p:spPr>
            <a:xfrm>
              <a:off x="6421373" y="2426970"/>
              <a:ext cx="1417320" cy="2632075"/>
            </a:xfrm>
            <a:custGeom>
              <a:avLst/>
              <a:gdLst/>
              <a:ahLst/>
              <a:cxnLst/>
              <a:rect l="l" t="t" r="r" b="b"/>
              <a:pathLst>
                <a:path w="1417320" h="2632075">
                  <a:moveTo>
                    <a:pt x="1275587" y="0"/>
                  </a:moveTo>
                  <a:lnTo>
                    <a:pt x="141731" y="0"/>
                  </a:lnTo>
                  <a:lnTo>
                    <a:pt x="96950" y="7229"/>
                  </a:lnTo>
                  <a:lnTo>
                    <a:pt x="58046" y="27358"/>
                  </a:lnTo>
                  <a:lnTo>
                    <a:pt x="27358" y="58046"/>
                  </a:lnTo>
                  <a:lnTo>
                    <a:pt x="7229" y="96950"/>
                  </a:lnTo>
                  <a:lnTo>
                    <a:pt x="0" y="141731"/>
                  </a:lnTo>
                  <a:lnTo>
                    <a:pt x="0" y="2490216"/>
                  </a:lnTo>
                  <a:lnTo>
                    <a:pt x="7229" y="2534997"/>
                  </a:lnTo>
                  <a:lnTo>
                    <a:pt x="27358" y="2573901"/>
                  </a:lnTo>
                  <a:lnTo>
                    <a:pt x="58046" y="2604589"/>
                  </a:lnTo>
                  <a:lnTo>
                    <a:pt x="96950" y="2624718"/>
                  </a:lnTo>
                  <a:lnTo>
                    <a:pt x="141731" y="2631947"/>
                  </a:lnTo>
                  <a:lnTo>
                    <a:pt x="1275587" y="2631947"/>
                  </a:lnTo>
                  <a:lnTo>
                    <a:pt x="1320369" y="2624718"/>
                  </a:lnTo>
                  <a:lnTo>
                    <a:pt x="1359273" y="2604589"/>
                  </a:lnTo>
                  <a:lnTo>
                    <a:pt x="1389961" y="2573901"/>
                  </a:lnTo>
                  <a:lnTo>
                    <a:pt x="1410090" y="2534997"/>
                  </a:lnTo>
                  <a:lnTo>
                    <a:pt x="1417320" y="2490216"/>
                  </a:lnTo>
                  <a:lnTo>
                    <a:pt x="1417320" y="141731"/>
                  </a:lnTo>
                  <a:lnTo>
                    <a:pt x="1410090" y="96950"/>
                  </a:lnTo>
                  <a:lnTo>
                    <a:pt x="1389961" y="58046"/>
                  </a:lnTo>
                  <a:lnTo>
                    <a:pt x="1359273" y="27358"/>
                  </a:lnTo>
                  <a:lnTo>
                    <a:pt x="1320369" y="7229"/>
                  </a:lnTo>
                  <a:lnTo>
                    <a:pt x="1275587" y="0"/>
                  </a:lnTo>
                  <a:close/>
                </a:path>
              </a:pathLst>
            </a:custGeom>
            <a:solidFill>
              <a:srgbClr val="AF1512"/>
            </a:solidFill>
          </p:spPr>
          <p:txBody>
            <a:bodyPr wrap="square" lIns="0" tIns="0" rIns="0" bIns="0" rtlCol="0"/>
            <a:lstStyle/>
            <a:p>
              <a:endParaRPr/>
            </a:p>
          </p:txBody>
        </p:sp>
        <p:sp>
          <p:nvSpPr>
            <p:cNvPr id="20" name="object 20"/>
            <p:cNvSpPr/>
            <p:nvPr/>
          </p:nvSpPr>
          <p:spPr>
            <a:xfrm>
              <a:off x="6421373" y="2426970"/>
              <a:ext cx="1417320" cy="2632075"/>
            </a:xfrm>
            <a:custGeom>
              <a:avLst/>
              <a:gdLst/>
              <a:ahLst/>
              <a:cxnLst/>
              <a:rect l="l" t="t" r="r" b="b"/>
              <a:pathLst>
                <a:path w="1417320" h="2632075">
                  <a:moveTo>
                    <a:pt x="0" y="141731"/>
                  </a:moveTo>
                  <a:lnTo>
                    <a:pt x="7229" y="96950"/>
                  </a:lnTo>
                  <a:lnTo>
                    <a:pt x="27358" y="58046"/>
                  </a:lnTo>
                  <a:lnTo>
                    <a:pt x="58046" y="27358"/>
                  </a:lnTo>
                  <a:lnTo>
                    <a:pt x="96950" y="7229"/>
                  </a:lnTo>
                  <a:lnTo>
                    <a:pt x="141731" y="0"/>
                  </a:lnTo>
                  <a:lnTo>
                    <a:pt x="1275587" y="0"/>
                  </a:lnTo>
                  <a:lnTo>
                    <a:pt x="1320369" y="7229"/>
                  </a:lnTo>
                  <a:lnTo>
                    <a:pt x="1359273" y="27358"/>
                  </a:lnTo>
                  <a:lnTo>
                    <a:pt x="1389961" y="58046"/>
                  </a:lnTo>
                  <a:lnTo>
                    <a:pt x="1410090" y="96950"/>
                  </a:lnTo>
                  <a:lnTo>
                    <a:pt x="1417320" y="141731"/>
                  </a:lnTo>
                  <a:lnTo>
                    <a:pt x="1417320" y="2490216"/>
                  </a:lnTo>
                  <a:lnTo>
                    <a:pt x="1410090" y="2534997"/>
                  </a:lnTo>
                  <a:lnTo>
                    <a:pt x="1389961" y="2573901"/>
                  </a:lnTo>
                  <a:lnTo>
                    <a:pt x="1359273" y="2604589"/>
                  </a:lnTo>
                  <a:lnTo>
                    <a:pt x="1320369" y="2624718"/>
                  </a:lnTo>
                  <a:lnTo>
                    <a:pt x="1275587" y="2631947"/>
                  </a:lnTo>
                  <a:lnTo>
                    <a:pt x="141731" y="2631947"/>
                  </a:lnTo>
                  <a:lnTo>
                    <a:pt x="96950" y="2624718"/>
                  </a:lnTo>
                  <a:lnTo>
                    <a:pt x="58046" y="2604589"/>
                  </a:lnTo>
                  <a:lnTo>
                    <a:pt x="27358" y="2573901"/>
                  </a:lnTo>
                  <a:lnTo>
                    <a:pt x="7229" y="2534997"/>
                  </a:lnTo>
                  <a:lnTo>
                    <a:pt x="0" y="2490216"/>
                  </a:lnTo>
                  <a:lnTo>
                    <a:pt x="0" y="141731"/>
                  </a:lnTo>
                  <a:close/>
                </a:path>
              </a:pathLst>
            </a:custGeom>
            <a:ln w="19812">
              <a:solidFill>
                <a:srgbClr val="FFFFFF"/>
              </a:solidFill>
            </a:ln>
          </p:spPr>
          <p:txBody>
            <a:bodyPr wrap="square" lIns="0" tIns="0" rIns="0" bIns="0" rtlCol="0"/>
            <a:lstStyle/>
            <a:p>
              <a:endParaRPr/>
            </a:p>
          </p:txBody>
        </p:sp>
      </p:grpSp>
      <p:sp>
        <p:nvSpPr>
          <p:cNvPr id="21" name="object 21"/>
          <p:cNvSpPr txBox="1"/>
          <p:nvPr/>
        </p:nvSpPr>
        <p:spPr>
          <a:xfrm>
            <a:off x="6477889" y="3120644"/>
            <a:ext cx="1301750" cy="1221105"/>
          </a:xfrm>
          <a:prstGeom prst="rect">
            <a:avLst/>
          </a:prstGeom>
        </p:spPr>
        <p:txBody>
          <a:bodyPr vert="horz" wrap="square" lIns="0" tIns="33655" rIns="0" bIns="0" rtlCol="0">
            <a:spAutoFit/>
          </a:bodyPr>
          <a:lstStyle/>
          <a:p>
            <a:pPr marL="38100" marR="30480" indent="1270" algn="ctr">
              <a:lnSpc>
                <a:spcPts val="1550"/>
              </a:lnSpc>
              <a:spcBef>
                <a:spcPts val="265"/>
              </a:spcBef>
            </a:pPr>
            <a:r>
              <a:rPr sz="1400" spc="-10" dirty="0">
                <a:solidFill>
                  <a:srgbClr val="FFFFFF"/>
                </a:solidFill>
                <a:latin typeface="Verdana"/>
                <a:cs typeface="Verdana"/>
              </a:rPr>
              <a:t>Readmission </a:t>
            </a:r>
            <a:r>
              <a:rPr sz="1400" dirty="0">
                <a:solidFill>
                  <a:srgbClr val="FFFFFF"/>
                </a:solidFill>
                <a:latin typeface="Verdana"/>
                <a:cs typeface="Verdana"/>
              </a:rPr>
              <a:t>fee</a:t>
            </a:r>
            <a:r>
              <a:rPr sz="1400" spc="-90" dirty="0">
                <a:solidFill>
                  <a:srgbClr val="FFFFFF"/>
                </a:solidFill>
                <a:latin typeface="Verdana"/>
                <a:cs typeface="Verdana"/>
              </a:rPr>
              <a:t> </a:t>
            </a:r>
            <a:r>
              <a:rPr sz="1400" spc="-65" dirty="0">
                <a:solidFill>
                  <a:srgbClr val="FFFFFF"/>
                </a:solidFill>
                <a:latin typeface="Verdana"/>
                <a:cs typeface="Verdana"/>
              </a:rPr>
              <a:t>for</a:t>
            </a:r>
            <a:r>
              <a:rPr sz="1400" spc="-110" dirty="0">
                <a:solidFill>
                  <a:srgbClr val="FFFFFF"/>
                </a:solidFill>
                <a:latin typeface="Verdana"/>
                <a:cs typeface="Verdana"/>
              </a:rPr>
              <a:t> </a:t>
            </a:r>
            <a:r>
              <a:rPr sz="1400" spc="-65" dirty="0">
                <a:solidFill>
                  <a:srgbClr val="FFFFFF"/>
                </a:solidFill>
                <a:latin typeface="Verdana"/>
                <a:cs typeface="Verdana"/>
              </a:rPr>
              <a:t>1</a:t>
            </a:r>
            <a:r>
              <a:rPr sz="1350" spc="-97" baseline="24691" dirty="0">
                <a:solidFill>
                  <a:srgbClr val="FFFFFF"/>
                </a:solidFill>
                <a:latin typeface="Verdana"/>
                <a:cs typeface="Verdana"/>
              </a:rPr>
              <a:t>st</a:t>
            </a:r>
            <a:r>
              <a:rPr sz="1350" spc="112" baseline="24691" dirty="0">
                <a:solidFill>
                  <a:srgbClr val="FFFFFF"/>
                </a:solidFill>
                <a:latin typeface="Verdana"/>
                <a:cs typeface="Verdana"/>
              </a:rPr>
              <a:t> </a:t>
            </a:r>
            <a:r>
              <a:rPr sz="1400" spc="-35" dirty="0">
                <a:solidFill>
                  <a:srgbClr val="FFFFFF"/>
                </a:solidFill>
                <a:latin typeface="Verdana"/>
                <a:cs typeface="Verdana"/>
              </a:rPr>
              <a:t>time </a:t>
            </a:r>
            <a:r>
              <a:rPr sz="1400" spc="-145" dirty="0">
                <a:solidFill>
                  <a:srgbClr val="FFFFFF"/>
                </a:solidFill>
                <a:latin typeface="Verdana"/>
                <a:cs typeface="Verdana"/>
              </a:rPr>
              <a:t>is</a:t>
            </a:r>
            <a:r>
              <a:rPr sz="1400" spc="-114" dirty="0">
                <a:solidFill>
                  <a:srgbClr val="FFFFFF"/>
                </a:solidFill>
                <a:latin typeface="Verdana"/>
                <a:cs typeface="Verdana"/>
              </a:rPr>
              <a:t> </a:t>
            </a:r>
            <a:r>
              <a:rPr sz="1400" spc="-105" dirty="0">
                <a:solidFill>
                  <a:srgbClr val="FFFFFF"/>
                </a:solidFill>
                <a:latin typeface="Verdana"/>
                <a:cs typeface="Verdana"/>
              </a:rPr>
              <a:t>PKR</a:t>
            </a:r>
            <a:r>
              <a:rPr sz="1400" spc="-95" dirty="0">
                <a:solidFill>
                  <a:srgbClr val="FFFFFF"/>
                </a:solidFill>
                <a:latin typeface="Verdana"/>
                <a:cs typeface="Verdana"/>
              </a:rPr>
              <a:t> </a:t>
            </a:r>
            <a:r>
              <a:rPr sz="1400" spc="-20" dirty="0">
                <a:solidFill>
                  <a:srgbClr val="FFFFFF"/>
                </a:solidFill>
                <a:latin typeface="Verdana"/>
                <a:cs typeface="Verdana"/>
              </a:rPr>
              <a:t>1500.</a:t>
            </a:r>
            <a:endParaRPr sz="1400">
              <a:latin typeface="Verdana"/>
              <a:cs typeface="Verdana"/>
            </a:endParaRPr>
          </a:p>
          <a:p>
            <a:pPr marL="1905" algn="ctr">
              <a:lnSpc>
                <a:spcPts val="1435"/>
              </a:lnSpc>
            </a:pPr>
            <a:r>
              <a:rPr sz="1400" spc="-20" dirty="0">
                <a:solidFill>
                  <a:srgbClr val="FFFFFF"/>
                </a:solidFill>
                <a:latin typeface="Verdana"/>
                <a:cs typeface="Verdana"/>
              </a:rPr>
              <a:t>Which</a:t>
            </a:r>
            <a:r>
              <a:rPr sz="1400" spc="-80" dirty="0">
                <a:solidFill>
                  <a:srgbClr val="FFFFFF"/>
                </a:solidFill>
                <a:latin typeface="Verdana"/>
                <a:cs typeface="Verdana"/>
              </a:rPr>
              <a:t> </a:t>
            </a:r>
            <a:r>
              <a:rPr sz="1400" spc="-20" dirty="0">
                <a:solidFill>
                  <a:srgbClr val="FFFFFF"/>
                </a:solidFill>
                <a:latin typeface="Verdana"/>
                <a:cs typeface="Verdana"/>
              </a:rPr>
              <a:t>gets</a:t>
            </a:r>
            <a:endParaRPr sz="1400">
              <a:latin typeface="Verdana"/>
              <a:cs typeface="Verdana"/>
            </a:endParaRPr>
          </a:p>
          <a:p>
            <a:pPr marL="53340" marR="43815" algn="ctr">
              <a:lnSpc>
                <a:spcPts val="1550"/>
              </a:lnSpc>
              <a:spcBef>
                <a:spcPts val="95"/>
              </a:spcBef>
            </a:pPr>
            <a:r>
              <a:rPr sz="1400" dirty="0">
                <a:solidFill>
                  <a:srgbClr val="FFFFFF"/>
                </a:solidFill>
                <a:latin typeface="Verdana"/>
                <a:cs typeface="Verdana"/>
              </a:rPr>
              <a:t>double</a:t>
            </a:r>
            <a:r>
              <a:rPr sz="1400" spc="-70" dirty="0">
                <a:solidFill>
                  <a:srgbClr val="FFFFFF"/>
                </a:solidFill>
                <a:latin typeface="Verdana"/>
                <a:cs typeface="Verdana"/>
              </a:rPr>
              <a:t> </a:t>
            </a:r>
            <a:r>
              <a:rPr sz="1400" dirty="0">
                <a:solidFill>
                  <a:srgbClr val="FFFFFF"/>
                </a:solidFill>
                <a:latin typeface="Verdana"/>
                <a:cs typeface="Verdana"/>
              </a:rPr>
              <a:t>on</a:t>
            </a:r>
            <a:r>
              <a:rPr sz="1400" spc="-20" dirty="0">
                <a:solidFill>
                  <a:srgbClr val="FFFFFF"/>
                </a:solidFill>
                <a:latin typeface="Verdana"/>
                <a:cs typeface="Verdana"/>
              </a:rPr>
              <a:t> </a:t>
            </a:r>
            <a:r>
              <a:rPr sz="1400" spc="-25" dirty="0">
                <a:solidFill>
                  <a:srgbClr val="FFFFFF"/>
                </a:solidFill>
                <a:latin typeface="Verdana"/>
                <a:cs typeface="Verdana"/>
              </a:rPr>
              <a:t>2</a:t>
            </a:r>
            <a:r>
              <a:rPr sz="1350" spc="-37" baseline="24691" dirty="0">
                <a:solidFill>
                  <a:srgbClr val="FFFFFF"/>
                </a:solidFill>
                <a:latin typeface="Verdana"/>
                <a:cs typeface="Verdana"/>
              </a:rPr>
              <a:t>nd </a:t>
            </a:r>
            <a:r>
              <a:rPr sz="1400" spc="-10" dirty="0">
                <a:solidFill>
                  <a:srgbClr val="FFFFFF"/>
                </a:solidFill>
                <a:latin typeface="Verdana"/>
                <a:cs typeface="Verdana"/>
              </a:rPr>
              <a:t>time.</a:t>
            </a:r>
            <a:endParaRPr sz="1400">
              <a:latin typeface="Verdana"/>
              <a:cs typeface="Verdana"/>
            </a:endParaRPr>
          </a:p>
        </p:txBody>
      </p:sp>
      <p:sp>
        <p:nvSpPr>
          <p:cNvPr id="22" name="object 22"/>
          <p:cNvSpPr/>
          <p:nvPr/>
        </p:nvSpPr>
        <p:spPr>
          <a:xfrm>
            <a:off x="7979664" y="3566159"/>
            <a:ext cx="300355" cy="352425"/>
          </a:xfrm>
          <a:custGeom>
            <a:avLst/>
            <a:gdLst/>
            <a:ahLst/>
            <a:cxnLst/>
            <a:rect l="l" t="t" r="r" b="b"/>
            <a:pathLst>
              <a:path w="300354" h="352425">
                <a:moveTo>
                  <a:pt x="150113" y="0"/>
                </a:moveTo>
                <a:lnTo>
                  <a:pt x="150113" y="70357"/>
                </a:lnTo>
                <a:lnTo>
                  <a:pt x="0" y="70357"/>
                </a:lnTo>
                <a:lnTo>
                  <a:pt x="0" y="281685"/>
                </a:lnTo>
                <a:lnTo>
                  <a:pt x="150113" y="281685"/>
                </a:lnTo>
                <a:lnTo>
                  <a:pt x="150113" y="352044"/>
                </a:lnTo>
                <a:lnTo>
                  <a:pt x="300227" y="176021"/>
                </a:lnTo>
                <a:lnTo>
                  <a:pt x="150113" y="0"/>
                </a:lnTo>
                <a:close/>
              </a:path>
            </a:pathLst>
          </a:custGeom>
          <a:solidFill>
            <a:srgbClr val="D3AAAA"/>
          </a:solidFill>
        </p:spPr>
        <p:txBody>
          <a:bodyPr wrap="square" lIns="0" tIns="0" rIns="0" bIns="0" rtlCol="0"/>
          <a:lstStyle/>
          <a:p>
            <a:endParaRPr/>
          </a:p>
        </p:txBody>
      </p:sp>
      <p:grpSp>
        <p:nvGrpSpPr>
          <p:cNvPr id="23" name="object 23"/>
          <p:cNvGrpSpPr/>
          <p:nvPr/>
        </p:nvGrpSpPr>
        <p:grpSpPr>
          <a:xfrm>
            <a:off x="8395716" y="2415539"/>
            <a:ext cx="1435735" cy="2656840"/>
            <a:chOff x="8395716" y="2415539"/>
            <a:chExt cx="1435735" cy="2656840"/>
          </a:xfrm>
        </p:grpSpPr>
        <p:sp>
          <p:nvSpPr>
            <p:cNvPr id="24" name="object 24"/>
            <p:cNvSpPr/>
            <p:nvPr/>
          </p:nvSpPr>
          <p:spPr>
            <a:xfrm>
              <a:off x="8405622" y="2425445"/>
              <a:ext cx="1416050" cy="2636520"/>
            </a:xfrm>
            <a:custGeom>
              <a:avLst/>
              <a:gdLst/>
              <a:ahLst/>
              <a:cxnLst/>
              <a:rect l="l" t="t" r="r" b="b"/>
              <a:pathLst>
                <a:path w="1416050" h="2636520">
                  <a:moveTo>
                    <a:pt x="1274191" y="0"/>
                  </a:moveTo>
                  <a:lnTo>
                    <a:pt x="141604" y="0"/>
                  </a:lnTo>
                  <a:lnTo>
                    <a:pt x="96836" y="7216"/>
                  </a:lnTo>
                  <a:lnTo>
                    <a:pt x="57963" y="27314"/>
                  </a:lnTo>
                  <a:lnTo>
                    <a:pt x="27314" y="57963"/>
                  </a:lnTo>
                  <a:lnTo>
                    <a:pt x="7216" y="96836"/>
                  </a:lnTo>
                  <a:lnTo>
                    <a:pt x="0" y="141604"/>
                  </a:lnTo>
                  <a:lnTo>
                    <a:pt x="0" y="2494915"/>
                  </a:lnTo>
                  <a:lnTo>
                    <a:pt x="7216" y="2539683"/>
                  </a:lnTo>
                  <a:lnTo>
                    <a:pt x="27314" y="2578556"/>
                  </a:lnTo>
                  <a:lnTo>
                    <a:pt x="57963" y="2609205"/>
                  </a:lnTo>
                  <a:lnTo>
                    <a:pt x="96836" y="2629303"/>
                  </a:lnTo>
                  <a:lnTo>
                    <a:pt x="141604" y="2636520"/>
                  </a:lnTo>
                  <a:lnTo>
                    <a:pt x="1274191" y="2636520"/>
                  </a:lnTo>
                  <a:lnTo>
                    <a:pt x="1318959" y="2629303"/>
                  </a:lnTo>
                  <a:lnTo>
                    <a:pt x="1357832" y="2609205"/>
                  </a:lnTo>
                  <a:lnTo>
                    <a:pt x="1388481" y="2578556"/>
                  </a:lnTo>
                  <a:lnTo>
                    <a:pt x="1408579" y="2539683"/>
                  </a:lnTo>
                  <a:lnTo>
                    <a:pt x="1415796" y="2494915"/>
                  </a:lnTo>
                  <a:lnTo>
                    <a:pt x="1415796" y="141604"/>
                  </a:lnTo>
                  <a:lnTo>
                    <a:pt x="1408579" y="96836"/>
                  </a:lnTo>
                  <a:lnTo>
                    <a:pt x="1388481" y="57963"/>
                  </a:lnTo>
                  <a:lnTo>
                    <a:pt x="1357832" y="27314"/>
                  </a:lnTo>
                  <a:lnTo>
                    <a:pt x="1318959" y="7216"/>
                  </a:lnTo>
                  <a:lnTo>
                    <a:pt x="1274191" y="0"/>
                  </a:lnTo>
                  <a:close/>
                </a:path>
              </a:pathLst>
            </a:custGeom>
            <a:solidFill>
              <a:srgbClr val="AF1512"/>
            </a:solidFill>
          </p:spPr>
          <p:txBody>
            <a:bodyPr wrap="square" lIns="0" tIns="0" rIns="0" bIns="0" rtlCol="0"/>
            <a:lstStyle/>
            <a:p>
              <a:endParaRPr/>
            </a:p>
          </p:txBody>
        </p:sp>
        <p:sp>
          <p:nvSpPr>
            <p:cNvPr id="25" name="object 25"/>
            <p:cNvSpPr/>
            <p:nvPr/>
          </p:nvSpPr>
          <p:spPr>
            <a:xfrm>
              <a:off x="8405622" y="2425445"/>
              <a:ext cx="1416050" cy="2636520"/>
            </a:xfrm>
            <a:custGeom>
              <a:avLst/>
              <a:gdLst/>
              <a:ahLst/>
              <a:cxnLst/>
              <a:rect l="l" t="t" r="r" b="b"/>
              <a:pathLst>
                <a:path w="1416050" h="2636520">
                  <a:moveTo>
                    <a:pt x="0" y="141604"/>
                  </a:moveTo>
                  <a:lnTo>
                    <a:pt x="7216" y="96836"/>
                  </a:lnTo>
                  <a:lnTo>
                    <a:pt x="27314" y="57963"/>
                  </a:lnTo>
                  <a:lnTo>
                    <a:pt x="57963" y="27314"/>
                  </a:lnTo>
                  <a:lnTo>
                    <a:pt x="96836" y="7216"/>
                  </a:lnTo>
                  <a:lnTo>
                    <a:pt x="141604" y="0"/>
                  </a:lnTo>
                  <a:lnTo>
                    <a:pt x="1274191" y="0"/>
                  </a:lnTo>
                  <a:lnTo>
                    <a:pt x="1318959" y="7216"/>
                  </a:lnTo>
                  <a:lnTo>
                    <a:pt x="1357832" y="27314"/>
                  </a:lnTo>
                  <a:lnTo>
                    <a:pt x="1388481" y="57963"/>
                  </a:lnTo>
                  <a:lnTo>
                    <a:pt x="1408579" y="96836"/>
                  </a:lnTo>
                  <a:lnTo>
                    <a:pt x="1415796" y="141604"/>
                  </a:lnTo>
                  <a:lnTo>
                    <a:pt x="1415796" y="2494915"/>
                  </a:lnTo>
                  <a:lnTo>
                    <a:pt x="1408579" y="2539683"/>
                  </a:lnTo>
                  <a:lnTo>
                    <a:pt x="1388481" y="2578556"/>
                  </a:lnTo>
                  <a:lnTo>
                    <a:pt x="1357832" y="2609205"/>
                  </a:lnTo>
                  <a:lnTo>
                    <a:pt x="1318959" y="2629303"/>
                  </a:lnTo>
                  <a:lnTo>
                    <a:pt x="1274191" y="2636520"/>
                  </a:lnTo>
                  <a:lnTo>
                    <a:pt x="141604" y="2636520"/>
                  </a:lnTo>
                  <a:lnTo>
                    <a:pt x="96836" y="2629303"/>
                  </a:lnTo>
                  <a:lnTo>
                    <a:pt x="57963" y="2609205"/>
                  </a:lnTo>
                  <a:lnTo>
                    <a:pt x="27314" y="2578556"/>
                  </a:lnTo>
                  <a:lnTo>
                    <a:pt x="7216" y="2539683"/>
                  </a:lnTo>
                  <a:lnTo>
                    <a:pt x="0" y="2494915"/>
                  </a:lnTo>
                  <a:lnTo>
                    <a:pt x="0" y="141604"/>
                  </a:lnTo>
                  <a:close/>
                </a:path>
              </a:pathLst>
            </a:custGeom>
            <a:ln w="19812">
              <a:solidFill>
                <a:srgbClr val="FFFFFF"/>
              </a:solidFill>
            </a:ln>
          </p:spPr>
          <p:txBody>
            <a:bodyPr wrap="square" lIns="0" tIns="0" rIns="0" bIns="0" rtlCol="0"/>
            <a:lstStyle/>
            <a:p>
              <a:endParaRPr/>
            </a:p>
          </p:txBody>
        </p:sp>
      </p:grpSp>
      <p:sp>
        <p:nvSpPr>
          <p:cNvPr id="26" name="object 26"/>
          <p:cNvSpPr txBox="1"/>
          <p:nvPr/>
        </p:nvSpPr>
        <p:spPr>
          <a:xfrm>
            <a:off x="8494903" y="2629916"/>
            <a:ext cx="1235710" cy="2203450"/>
          </a:xfrm>
          <a:prstGeom prst="rect">
            <a:avLst/>
          </a:prstGeom>
        </p:spPr>
        <p:txBody>
          <a:bodyPr vert="horz" wrap="square" lIns="0" tIns="29845" rIns="0" bIns="0" rtlCol="0">
            <a:spAutoFit/>
          </a:bodyPr>
          <a:lstStyle/>
          <a:p>
            <a:pPr marL="12700" marR="5080" indent="3175" algn="ctr">
              <a:lnSpc>
                <a:spcPct val="92000"/>
              </a:lnSpc>
              <a:spcBef>
                <a:spcPts val="235"/>
              </a:spcBef>
            </a:pPr>
            <a:r>
              <a:rPr sz="1400" spc="65" dirty="0">
                <a:solidFill>
                  <a:srgbClr val="FFFFFF"/>
                </a:solidFill>
                <a:latin typeface="Verdana"/>
                <a:cs typeface="Verdana"/>
              </a:rPr>
              <a:t>A</a:t>
            </a:r>
            <a:r>
              <a:rPr sz="1400" spc="-85" dirty="0">
                <a:solidFill>
                  <a:srgbClr val="FFFFFF"/>
                </a:solidFill>
                <a:latin typeface="Verdana"/>
                <a:cs typeface="Verdana"/>
              </a:rPr>
              <a:t> </a:t>
            </a:r>
            <a:r>
              <a:rPr sz="1400" spc="-45" dirty="0">
                <a:solidFill>
                  <a:srgbClr val="FFFFFF"/>
                </a:solidFill>
                <a:latin typeface="Verdana"/>
                <a:cs typeface="Verdana"/>
              </a:rPr>
              <a:t>student</a:t>
            </a:r>
            <a:r>
              <a:rPr sz="1400" spc="-85" dirty="0">
                <a:solidFill>
                  <a:srgbClr val="FFFFFF"/>
                </a:solidFill>
                <a:latin typeface="Verdana"/>
                <a:cs typeface="Verdana"/>
              </a:rPr>
              <a:t> </a:t>
            </a:r>
            <a:r>
              <a:rPr sz="1400" spc="-25" dirty="0">
                <a:solidFill>
                  <a:srgbClr val="FFFFFF"/>
                </a:solidFill>
                <a:latin typeface="Verdana"/>
                <a:cs typeface="Verdana"/>
              </a:rPr>
              <a:t>is </a:t>
            </a:r>
            <a:r>
              <a:rPr sz="1400" spc="-30" dirty="0">
                <a:solidFill>
                  <a:srgbClr val="FFFFFF"/>
                </a:solidFill>
                <a:latin typeface="Verdana"/>
                <a:cs typeface="Verdana"/>
              </a:rPr>
              <a:t>required</a:t>
            </a:r>
            <a:r>
              <a:rPr sz="1400" spc="-90" dirty="0">
                <a:solidFill>
                  <a:srgbClr val="FFFFFF"/>
                </a:solidFill>
                <a:latin typeface="Verdana"/>
                <a:cs typeface="Verdana"/>
              </a:rPr>
              <a:t> </a:t>
            </a:r>
            <a:r>
              <a:rPr sz="1400" spc="-25" dirty="0">
                <a:solidFill>
                  <a:srgbClr val="FFFFFF"/>
                </a:solidFill>
                <a:latin typeface="Verdana"/>
                <a:cs typeface="Verdana"/>
              </a:rPr>
              <a:t>get </a:t>
            </a:r>
            <a:r>
              <a:rPr sz="1400" spc="-35" dirty="0">
                <a:solidFill>
                  <a:srgbClr val="FFFFFF"/>
                </a:solidFill>
                <a:latin typeface="Verdana"/>
                <a:cs typeface="Verdana"/>
              </a:rPr>
              <a:t>overall</a:t>
            </a:r>
            <a:r>
              <a:rPr sz="1400" spc="-60" dirty="0">
                <a:solidFill>
                  <a:srgbClr val="FFFFFF"/>
                </a:solidFill>
                <a:latin typeface="Verdana"/>
                <a:cs typeface="Verdana"/>
              </a:rPr>
              <a:t> </a:t>
            </a:r>
            <a:r>
              <a:rPr sz="1400" spc="-25" dirty="0">
                <a:solidFill>
                  <a:srgbClr val="FFFFFF"/>
                </a:solidFill>
                <a:latin typeface="Verdana"/>
                <a:cs typeface="Verdana"/>
              </a:rPr>
              <a:t>80% </a:t>
            </a:r>
            <a:r>
              <a:rPr sz="1400" spc="-10" dirty="0">
                <a:solidFill>
                  <a:srgbClr val="FFFFFF"/>
                </a:solidFill>
                <a:latin typeface="Verdana"/>
                <a:cs typeface="Verdana"/>
              </a:rPr>
              <a:t>attendance</a:t>
            </a:r>
            <a:r>
              <a:rPr sz="1400" spc="500" dirty="0">
                <a:solidFill>
                  <a:srgbClr val="FFFFFF"/>
                </a:solidFill>
                <a:latin typeface="Verdana"/>
                <a:cs typeface="Verdana"/>
              </a:rPr>
              <a:t> </a:t>
            </a:r>
            <a:r>
              <a:rPr sz="1400" spc="-70" dirty="0">
                <a:solidFill>
                  <a:srgbClr val="FFFFFF"/>
                </a:solidFill>
                <a:latin typeface="Verdana"/>
                <a:cs typeface="Verdana"/>
              </a:rPr>
              <a:t>in</a:t>
            </a:r>
            <a:r>
              <a:rPr sz="1400" spc="-120" dirty="0">
                <a:solidFill>
                  <a:srgbClr val="FFFFFF"/>
                </a:solidFill>
                <a:latin typeface="Verdana"/>
                <a:cs typeface="Verdana"/>
              </a:rPr>
              <a:t> </a:t>
            </a:r>
            <a:r>
              <a:rPr sz="1400" spc="-30" dirty="0">
                <a:solidFill>
                  <a:srgbClr val="FFFFFF"/>
                </a:solidFill>
                <a:latin typeface="Verdana"/>
                <a:cs typeface="Verdana"/>
              </a:rPr>
              <a:t>all</a:t>
            </a:r>
            <a:r>
              <a:rPr sz="1400" spc="-95" dirty="0">
                <a:solidFill>
                  <a:srgbClr val="FFFFFF"/>
                </a:solidFill>
                <a:latin typeface="Verdana"/>
                <a:cs typeface="Verdana"/>
              </a:rPr>
              <a:t> </a:t>
            </a:r>
            <a:r>
              <a:rPr sz="1400" spc="-35" dirty="0">
                <a:solidFill>
                  <a:srgbClr val="FFFFFF"/>
                </a:solidFill>
                <a:latin typeface="Verdana"/>
                <a:cs typeface="Verdana"/>
              </a:rPr>
              <a:t>subjects. </a:t>
            </a:r>
            <a:r>
              <a:rPr sz="1400" spc="-105" dirty="0">
                <a:solidFill>
                  <a:srgbClr val="FFFFFF"/>
                </a:solidFill>
                <a:latin typeface="Verdana"/>
                <a:cs typeface="Verdana"/>
              </a:rPr>
              <a:t>PKR</a:t>
            </a:r>
            <a:r>
              <a:rPr sz="1400" spc="-95" dirty="0">
                <a:solidFill>
                  <a:srgbClr val="FFFFFF"/>
                </a:solidFill>
                <a:latin typeface="Verdana"/>
                <a:cs typeface="Verdana"/>
              </a:rPr>
              <a:t> </a:t>
            </a:r>
            <a:r>
              <a:rPr sz="1400" spc="-125" dirty="0">
                <a:solidFill>
                  <a:srgbClr val="FFFFFF"/>
                </a:solidFill>
                <a:latin typeface="Verdana"/>
                <a:cs typeface="Verdana"/>
              </a:rPr>
              <a:t>50</a:t>
            </a:r>
            <a:r>
              <a:rPr sz="1400" spc="-95" dirty="0">
                <a:solidFill>
                  <a:srgbClr val="FFFFFF"/>
                </a:solidFill>
                <a:latin typeface="Verdana"/>
                <a:cs typeface="Verdana"/>
              </a:rPr>
              <a:t> </a:t>
            </a:r>
            <a:r>
              <a:rPr sz="1400" spc="-20" dirty="0">
                <a:solidFill>
                  <a:srgbClr val="FFFFFF"/>
                </a:solidFill>
                <a:latin typeface="Verdana"/>
                <a:cs typeface="Verdana"/>
              </a:rPr>
              <a:t>fine </a:t>
            </a:r>
            <a:r>
              <a:rPr sz="1400" spc="-80" dirty="0">
                <a:solidFill>
                  <a:srgbClr val="FFFFFF"/>
                </a:solidFill>
                <a:latin typeface="Verdana"/>
                <a:cs typeface="Verdana"/>
              </a:rPr>
              <a:t>will</a:t>
            </a:r>
            <a:r>
              <a:rPr sz="1400" spc="-120" dirty="0">
                <a:solidFill>
                  <a:srgbClr val="FFFFFF"/>
                </a:solidFill>
                <a:latin typeface="Verdana"/>
                <a:cs typeface="Verdana"/>
              </a:rPr>
              <a:t> </a:t>
            </a:r>
            <a:r>
              <a:rPr sz="1400" spc="50" dirty="0">
                <a:solidFill>
                  <a:srgbClr val="FFFFFF"/>
                </a:solidFill>
                <a:latin typeface="Verdana"/>
                <a:cs typeface="Verdana"/>
              </a:rPr>
              <a:t>be </a:t>
            </a:r>
            <a:r>
              <a:rPr sz="1400" dirty="0">
                <a:solidFill>
                  <a:srgbClr val="FFFFFF"/>
                </a:solidFill>
                <a:latin typeface="Verdana"/>
                <a:cs typeface="Verdana"/>
              </a:rPr>
              <a:t>charged</a:t>
            </a:r>
            <a:r>
              <a:rPr sz="1400" spc="175" dirty="0">
                <a:solidFill>
                  <a:srgbClr val="FFFFFF"/>
                </a:solidFill>
                <a:latin typeface="Verdana"/>
                <a:cs typeface="Verdana"/>
              </a:rPr>
              <a:t> </a:t>
            </a:r>
            <a:r>
              <a:rPr sz="1400" spc="-25" dirty="0">
                <a:solidFill>
                  <a:srgbClr val="FFFFFF"/>
                </a:solidFill>
                <a:latin typeface="Verdana"/>
                <a:cs typeface="Verdana"/>
              </a:rPr>
              <a:t>per </a:t>
            </a:r>
            <a:r>
              <a:rPr sz="1400" spc="-40" dirty="0">
                <a:solidFill>
                  <a:srgbClr val="FFFFFF"/>
                </a:solidFill>
                <a:latin typeface="Verdana"/>
                <a:cs typeface="Verdana"/>
              </a:rPr>
              <a:t>class</a:t>
            </a:r>
            <a:r>
              <a:rPr sz="1400" spc="-114" dirty="0">
                <a:solidFill>
                  <a:srgbClr val="FFFFFF"/>
                </a:solidFill>
                <a:latin typeface="Verdana"/>
                <a:cs typeface="Verdana"/>
              </a:rPr>
              <a:t> </a:t>
            </a:r>
            <a:r>
              <a:rPr sz="1400" spc="-25" dirty="0">
                <a:solidFill>
                  <a:srgbClr val="FFFFFF"/>
                </a:solidFill>
                <a:latin typeface="Verdana"/>
                <a:cs typeface="Verdana"/>
              </a:rPr>
              <a:t>for </a:t>
            </a:r>
            <a:r>
              <a:rPr sz="1400" dirty="0">
                <a:solidFill>
                  <a:srgbClr val="FFFFFF"/>
                </a:solidFill>
                <a:latin typeface="Verdana"/>
                <a:cs typeface="Verdana"/>
              </a:rPr>
              <a:t>absence</a:t>
            </a:r>
            <a:r>
              <a:rPr sz="1400" spc="160" dirty="0">
                <a:solidFill>
                  <a:srgbClr val="FFFFFF"/>
                </a:solidFill>
                <a:latin typeface="Verdana"/>
                <a:cs typeface="Verdana"/>
              </a:rPr>
              <a:t> </a:t>
            </a:r>
            <a:r>
              <a:rPr sz="1400" spc="-55" dirty="0">
                <a:solidFill>
                  <a:srgbClr val="FFFFFF"/>
                </a:solidFill>
                <a:latin typeface="Verdana"/>
                <a:cs typeface="Verdana"/>
              </a:rPr>
              <a:t>from </a:t>
            </a:r>
            <a:r>
              <a:rPr sz="1400" spc="-10" dirty="0">
                <a:solidFill>
                  <a:srgbClr val="FFFFFF"/>
                </a:solidFill>
                <a:latin typeface="Verdana"/>
                <a:cs typeface="Verdana"/>
              </a:rPr>
              <a:t>class</a:t>
            </a:r>
            <a:endParaRPr sz="1400">
              <a:latin typeface="Verdana"/>
              <a:cs typeface="Verdana"/>
            </a:endParaRPr>
          </a:p>
        </p:txBody>
      </p:sp>
      <p:sp>
        <p:nvSpPr>
          <p:cNvPr id="27" name="object 27"/>
          <p:cNvSpPr/>
          <p:nvPr/>
        </p:nvSpPr>
        <p:spPr>
          <a:xfrm>
            <a:off x="9962388" y="3566159"/>
            <a:ext cx="300355" cy="352425"/>
          </a:xfrm>
          <a:custGeom>
            <a:avLst/>
            <a:gdLst/>
            <a:ahLst/>
            <a:cxnLst/>
            <a:rect l="l" t="t" r="r" b="b"/>
            <a:pathLst>
              <a:path w="300354" h="352425">
                <a:moveTo>
                  <a:pt x="150113" y="0"/>
                </a:moveTo>
                <a:lnTo>
                  <a:pt x="150113" y="70357"/>
                </a:lnTo>
                <a:lnTo>
                  <a:pt x="0" y="70357"/>
                </a:lnTo>
                <a:lnTo>
                  <a:pt x="0" y="281685"/>
                </a:lnTo>
                <a:lnTo>
                  <a:pt x="150113" y="281685"/>
                </a:lnTo>
                <a:lnTo>
                  <a:pt x="150113" y="352044"/>
                </a:lnTo>
                <a:lnTo>
                  <a:pt x="300227" y="176021"/>
                </a:lnTo>
                <a:lnTo>
                  <a:pt x="150113" y="0"/>
                </a:lnTo>
                <a:close/>
              </a:path>
            </a:pathLst>
          </a:custGeom>
          <a:solidFill>
            <a:srgbClr val="D3AAAA"/>
          </a:solidFill>
        </p:spPr>
        <p:txBody>
          <a:bodyPr wrap="square" lIns="0" tIns="0" rIns="0" bIns="0" rtlCol="0"/>
          <a:lstStyle/>
          <a:p>
            <a:endParaRPr/>
          </a:p>
        </p:txBody>
      </p:sp>
      <p:grpSp>
        <p:nvGrpSpPr>
          <p:cNvPr id="28" name="object 28"/>
          <p:cNvGrpSpPr/>
          <p:nvPr/>
        </p:nvGrpSpPr>
        <p:grpSpPr>
          <a:xfrm>
            <a:off x="10378440" y="2415539"/>
            <a:ext cx="1437640" cy="2656840"/>
            <a:chOff x="10378440" y="2415539"/>
            <a:chExt cx="1437640" cy="2656840"/>
          </a:xfrm>
        </p:grpSpPr>
        <p:sp>
          <p:nvSpPr>
            <p:cNvPr id="29" name="object 29"/>
            <p:cNvSpPr/>
            <p:nvPr/>
          </p:nvSpPr>
          <p:spPr>
            <a:xfrm>
              <a:off x="10388346" y="2425445"/>
              <a:ext cx="1417320" cy="2636520"/>
            </a:xfrm>
            <a:custGeom>
              <a:avLst/>
              <a:gdLst/>
              <a:ahLst/>
              <a:cxnLst/>
              <a:rect l="l" t="t" r="r" b="b"/>
              <a:pathLst>
                <a:path w="1417320" h="2636520">
                  <a:moveTo>
                    <a:pt x="1275587" y="0"/>
                  </a:moveTo>
                  <a:lnTo>
                    <a:pt x="141731" y="0"/>
                  </a:lnTo>
                  <a:lnTo>
                    <a:pt x="96950" y="7229"/>
                  </a:lnTo>
                  <a:lnTo>
                    <a:pt x="58046" y="27358"/>
                  </a:lnTo>
                  <a:lnTo>
                    <a:pt x="27358" y="58046"/>
                  </a:lnTo>
                  <a:lnTo>
                    <a:pt x="7229" y="96950"/>
                  </a:lnTo>
                  <a:lnTo>
                    <a:pt x="0" y="141731"/>
                  </a:lnTo>
                  <a:lnTo>
                    <a:pt x="0" y="2494787"/>
                  </a:lnTo>
                  <a:lnTo>
                    <a:pt x="7229" y="2539569"/>
                  </a:lnTo>
                  <a:lnTo>
                    <a:pt x="27358" y="2578473"/>
                  </a:lnTo>
                  <a:lnTo>
                    <a:pt x="58046" y="2609161"/>
                  </a:lnTo>
                  <a:lnTo>
                    <a:pt x="96950" y="2629290"/>
                  </a:lnTo>
                  <a:lnTo>
                    <a:pt x="141731" y="2636520"/>
                  </a:lnTo>
                  <a:lnTo>
                    <a:pt x="1275587" y="2636520"/>
                  </a:lnTo>
                  <a:lnTo>
                    <a:pt x="1320369" y="2629290"/>
                  </a:lnTo>
                  <a:lnTo>
                    <a:pt x="1359273" y="2609161"/>
                  </a:lnTo>
                  <a:lnTo>
                    <a:pt x="1389961" y="2578473"/>
                  </a:lnTo>
                  <a:lnTo>
                    <a:pt x="1410090" y="2539569"/>
                  </a:lnTo>
                  <a:lnTo>
                    <a:pt x="1417320" y="2494787"/>
                  </a:lnTo>
                  <a:lnTo>
                    <a:pt x="1417320" y="141731"/>
                  </a:lnTo>
                  <a:lnTo>
                    <a:pt x="1410090" y="96950"/>
                  </a:lnTo>
                  <a:lnTo>
                    <a:pt x="1389961" y="58046"/>
                  </a:lnTo>
                  <a:lnTo>
                    <a:pt x="1359273" y="27358"/>
                  </a:lnTo>
                  <a:lnTo>
                    <a:pt x="1320369" y="7229"/>
                  </a:lnTo>
                  <a:lnTo>
                    <a:pt x="1275587" y="0"/>
                  </a:lnTo>
                  <a:close/>
                </a:path>
              </a:pathLst>
            </a:custGeom>
            <a:solidFill>
              <a:srgbClr val="AF1512"/>
            </a:solidFill>
          </p:spPr>
          <p:txBody>
            <a:bodyPr wrap="square" lIns="0" tIns="0" rIns="0" bIns="0" rtlCol="0"/>
            <a:lstStyle/>
            <a:p>
              <a:endParaRPr/>
            </a:p>
          </p:txBody>
        </p:sp>
        <p:sp>
          <p:nvSpPr>
            <p:cNvPr id="30" name="object 30"/>
            <p:cNvSpPr/>
            <p:nvPr/>
          </p:nvSpPr>
          <p:spPr>
            <a:xfrm>
              <a:off x="10388346" y="2425445"/>
              <a:ext cx="1417320" cy="2636520"/>
            </a:xfrm>
            <a:custGeom>
              <a:avLst/>
              <a:gdLst/>
              <a:ahLst/>
              <a:cxnLst/>
              <a:rect l="l" t="t" r="r" b="b"/>
              <a:pathLst>
                <a:path w="1417320" h="2636520">
                  <a:moveTo>
                    <a:pt x="0" y="141731"/>
                  </a:moveTo>
                  <a:lnTo>
                    <a:pt x="7229" y="96950"/>
                  </a:lnTo>
                  <a:lnTo>
                    <a:pt x="27358" y="58046"/>
                  </a:lnTo>
                  <a:lnTo>
                    <a:pt x="58046" y="27358"/>
                  </a:lnTo>
                  <a:lnTo>
                    <a:pt x="96950" y="7229"/>
                  </a:lnTo>
                  <a:lnTo>
                    <a:pt x="141731" y="0"/>
                  </a:lnTo>
                  <a:lnTo>
                    <a:pt x="1275587" y="0"/>
                  </a:lnTo>
                  <a:lnTo>
                    <a:pt x="1320369" y="7229"/>
                  </a:lnTo>
                  <a:lnTo>
                    <a:pt x="1359273" y="27358"/>
                  </a:lnTo>
                  <a:lnTo>
                    <a:pt x="1389961" y="58046"/>
                  </a:lnTo>
                  <a:lnTo>
                    <a:pt x="1410090" y="96950"/>
                  </a:lnTo>
                  <a:lnTo>
                    <a:pt x="1417320" y="141731"/>
                  </a:lnTo>
                  <a:lnTo>
                    <a:pt x="1417320" y="2494787"/>
                  </a:lnTo>
                  <a:lnTo>
                    <a:pt x="1410090" y="2539569"/>
                  </a:lnTo>
                  <a:lnTo>
                    <a:pt x="1389961" y="2578473"/>
                  </a:lnTo>
                  <a:lnTo>
                    <a:pt x="1359273" y="2609161"/>
                  </a:lnTo>
                  <a:lnTo>
                    <a:pt x="1320369" y="2629290"/>
                  </a:lnTo>
                  <a:lnTo>
                    <a:pt x="1275587" y="2636520"/>
                  </a:lnTo>
                  <a:lnTo>
                    <a:pt x="141731" y="2636520"/>
                  </a:lnTo>
                  <a:lnTo>
                    <a:pt x="96950" y="2629290"/>
                  </a:lnTo>
                  <a:lnTo>
                    <a:pt x="58046" y="2609161"/>
                  </a:lnTo>
                  <a:lnTo>
                    <a:pt x="27358" y="2578473"/>
                  </a:lnTo>
                  <a:lnTo>
                    <a:pt x="7229" y="2539569"/>
                  </a:lnTo>
                  <a:lnTo>
                    <a:pt x="0" y="2494787"/>
                  </a:lnTo>
                  <a:lnTo>
                    <a:pt x="0" y="141731"/>
                  </a:lnTo>
                  <a:close/>
                </a:path>
              </a:pathLst>
            </a:custGeom>
            <a:ln w="19812">
              <a:solidFill>
                <a:srgbClr val="FFFFFF"/>
              </a:solidFill>
            </a:ln>
          </p:spPr>
          <p:txBody>
            <a:bodyPr wrap="square" lIns="0" tIns="0" rIns="0" bIns="0" rtlCol="0"/>
            <a:lstStyle/>
            <a:p>
              <a:endParaRPr/>
            </a:p>
          </p:txBody>
        </p:sp>
      </p:grpSp>
      <p:sp>
        <p:nvSpPr>
          <p:cNvPr id="31" name="object 31"/>
          <p:cNvSpPr txBox="1"/>
          <p:nvPr/>
        </p:nvSpPr>
        <p:spPr>
          <a:xfrm>
            <a:off x="10471531" y="2826257"/>
            <a:ext cx="1250950" cy="1615699"/>
          </a:xfrm>
          <a:prstGeom prst="rect">
            <a:avLst/>
          </a:prstGeom>
        </p:spPr>
        <p:txBody>
          <a:bodyPr vert="horz" wrap="square" lIns="0" tIns="29845" rIns="0" bIns="0" rtlCol="0">
            <a:spAutoFit/>
          </a:bodyPr>
          <a:lstStyle/>
          <a:p>
            <a:pPr marL="12700" marR="5080" indent="1270" algn="ctr">
              <a:lnSpc>
                <a:spcPct val="92000"/>
              </a:lnSpc>
              <a:spcBef>
                <a:spcPts val="235"/>
              </a:spcBef>
            </a:pPr>
            <a:r>
              <a:rPr sz="1400" spc="-85">
                <a:solidFill>
                  <a:srgbClr val="FFFFFF"/>
                </a:solidFill>
                <a:latin typeface="Verdana"/>
                <a:cs typeface="Verdana"/>
              </a:rPr>
              <a:t>The</a:t>
            </a:r>
            <a:r>
              <a:rPr sz="1400" spc="-95">
                <a:solidFill>
                  <a:srgbClr val="FFFFFF"/>
                </a:solidFill>
                <a:latin typeface="Verdana"/>
                <a:cs typeface="Verdana"/>
              </a:rPr>
              <a:t> </a:t>
            </a:r>
            <a:r>
              <a:rPr lang="en-US" sz="1400" spc="-10" dirty="0" smtClean="0">
                <a:solidFill>
                  <a:srgbClr val="FFFFFF"/>
                </a:solidFill>
                <a:latin typeface="Verdana"/>
                <a:cs typeface="Verdana"/>
              </a:rPr>
              <a:t>I/charge Academic </a:t>
            </a:r>
            <a:r>
              <a:rPr sz="1400" spc="-85" smtClean="0">
                <a:solidFill>
                  <a:srgbClr val="FFFFFF"/>
                </a:solidFill>
                <a:latin typeface="Verdana"/>
                <a:cs typeface="Verdana"/>
              </a:rPr>
              <a:t> </a:t>
            </a:r>
            <a:r>
              <a:rPr sz="1400" spc="60" dirty="0">
                <a:solidFill>
                  <a:srgbClr val="FFFFFF"/>
                </a:solidFill>
                <a:latin typeface="Verdana"/>
                <a:cs typeface="Verdana"/>
              </a:rPr>
              <a:t>can </a:t>
            </a:r>
            <a:r>
              <a:rPr sz="1400" spc="-30" dirty="0">
                <a:solidFill>
                  <a:srgbClr val="FFFFFF"/>
                </a:solidFill>
                <a:latin typeface="Verdana"/>
                <a:cs typeface="Verdana"/>
              </a:rPr>
              <a:t>grant</a:t>
            </a:r>
            <a:r>
              <a:rPr sz="1400" spc="-85" dirty="0">
                <a:solidFill>
                  <a:srgbClr val="FFFFFF"/>
                </a:solidFill>
                <a:latin typeface="Verdana"/>
                <a:cs typeface="Verdana"/>
              </a:rPr>
              <a:t> </a:t>
            </a:r>
            <a:r>
              <a:rPr sz="1400" spc="-305" dirty="0">
                <a:solidFill>
                  <a:srgbClr val="FFFFFF"/>
                </a:solidFill>
                <a:latin typeface="Verdana"/>
                <a:cs typeface="Verdana"/>
              </a:rPr>
              <a:t>5%</a:t>
            </a:r>
            <a:r>
              <a:rPr sz="1400" dirty="0">
                <a:solidFill>
                  <a:srgbClr val="FFFFFF"/>
                </a:solidFill>
                <a:latin typeface="Verdana"/>
                <a:cs typeface="Verdana"/>
              </a:rPr>
              <a:t> concession</a:t>
            </a:r>
            <a:r>
              <a:rPr sz="1400" spc="-140" dirty="0">
                <a:solidFill>
                  <a:srgbClr val="FFFFFF"/>
                </a:solidFill>
                <a:latin typeface="Verdana"/>
                <a:cs typeface="Verdana"/>
              </a:rPr>
              <a:t> </a:t>
            </a:r>
            <a:r>
              <a:rPr sz="1400" spc="-25" dirty="0">
                <a:solidFill>
                  <a:srgbClr val="FFFFFF"/>
                </a:solidFill>
                <a:latin typeface="Verdana"/>
                <a:cs typeface="Verdana"/>
              </a:rPr>
              <a:t>in </a:t>
            </a:r>
            <a:r>
              <a:rPr sz="1400" spc="-10" dirty="0">
                <a:solidFill>
                  <a:srgbClr val="FFFFFF"/>
                </a:solidFill>
                <a:latin typeface="Verdana"/>
                <a:cs typeface="Verdana"/>
              </a:rPr>
              <a:t>attendance</a:t>
            </a:r>
            <a:r>
              <a:rPr sz="1400" spc="500" dirty="0">
                <a:solidFill>
                  <a:srgbClr val="FFFFFF"/>
                </a:solidFill>
                <a:latin typeface="Verdana"/>
                <a:cs typeface="Verdana"/>
              </a:rPr>
              <a:t>  </a:t>
            </a:r>
            <a:r>
              <a:rPr sz="1400" spc="-70" dirty="0">
                <a:solidFill>
                  <a:srgbClr val="FFFFFF"/>
                </a:solidFill>
                <a:latin typeface="Verdana"/>
                <a:cs typeface="Verdana"/>
              </a:rPr>
              <a:t>in</a:t>
            </a:r>
            <a:r>
              <a:rPr sz="1400" spc="-114" dirty="0">
                <a:solidFill>
                  <a:srgbClr val="FFFFFF"/>
                </a:solidFill>
                <a:latin typeface="Verdana"/>
                <a:cs typeface="Verdana"/>
              </a:rPr>
              <a:t> </a:t>
            </a:r>
            <a:r>
              <a:rPr sz="1400" spc="-10" dirty="0">
                <a:solidFill>
                  <a:srgbClr val="FFFFFF"/>
                </a:solidFill>
                <a:latin typeface="Verdana"/>
                <a:cs typeface="Verdana"/>
              </a:rPr>
              <a:t>exceptional </a:t>
            </a:r>
            <a:r>
              <a:rPr sz="1400" dirty="0">
                <a:solidFill>
                  <a:srgbClr val="FFFFFF"/>
                </a:solidFill>
                <a:latin typeface="Verdana"/>
                <a:cs typeface="Verdana"/>
              </a:rPr>
              <a:t>and</a:t>
            </a:r>
            <a:r>
              <a:rPr sz="1400" spc="30" dirty="0">
                <a:solidFill>
                  <a:srgbClr val="FFFFFF"/>
                </a:solidFill>
                <a:latin typeface="Verdana"/>
                <a:cs typeface="Verdana"/>
              </a:rPr>
              <a:t> </a:t>
            </a:r>
            <a:r>
              <a:rPr sz="1400" spc="-10" dirty="0">
                <a:solidFill>
                  <a:srgbClr val="FFFFFF"/>
                </a:solidFill>
                <a:latin typeface="Verdana"/>
                <a:cs typeface="Verdana"/>
              </a:rPr>
              <a:t>desiring case.</a:t>
            </a:r>
            <a:endParaRPr sz="1400">
              <a:latin typeface="Verdana"/>
              <a:cs typeface="Verdana"/>
            </a:endParaRPr>
          </a:p>
        </p:txBody>
      </p:sp>
      <p:sp>
        <p:nvSpPr>
          <p:cNvPr id="32" name="object 32"/>
          <p:cNvSpPr txBox="1"/>
          <p:nvPr/>
        </p:nvSpPr>
        <p:spPr>
          <a:xfrm>
            <a:off x="391464" y="5255133"/>
            <a:ext cx="1142365" cy="2997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Times New Roman"/>
                <a:cs typeface="Times New Roman"/>
              </a:rPr>
              <a:t>UNIFORM</a:t>
            </a:r>
            <a:endParaRPr sz="1800">
              <a:latin typeface="Times New Roman"/>
              <a:cs typeface="Times New Roman"/>
            </a:endParaRPr>
          </a:p>
        </p:txBody>
      </p:sp>
      <p:sp>
        <p:nvSpPr>
          <p:cNvPr id="33" name="object 33"/>
          <p:cNvSpPr/>
          <p:nvPr/>
        </p:nvSpPr>
        <p:spPr>
          <a:xfrm>
            <a:off x="404050" y="5520944"/>
            <a:ext cx="1175385" cy="15240"/>
          </a:xfrm>
          <a:custGeom>
            <a:avLst/>
            <a:gdLst/>
            <a:ahLst/>
            <a:cxnLst/>
            <a:rect l="l" t="t" r="r" b="b"/>
            <a:pathLst>
              <a:path w="1175385" h="15239">
                <a:moveTo>
                  <a:pt x="1175067" y="0"/>
                </a:moveTo>
                <a:lnTo>
                  <a:pt x="0" y="0"/>
                </a:lnTo>
                <a:lnTo>
                  <a:pt x="0" y="15239"/>
                </a:lnTo>
                <a:lnTo>
                  <a:pt x="1175067" y="15239"/>
                </a:lnTo>
                <a:lnTo>
                  <a:pt x="1175067" y="0"/>
                </a:lnTo>
                <a:close/>
              </a:path>
            </a:pathLst>
          </a:custGeom>
          <a:solidFill>
            <a:srgbClr val="000000"/>
          </a:solidFill>
        </p:spPr>
        <p:txBody>
          <a:bodyPr wrap="square" lIns="0" tIns="0" rIns="0" bIns="0" rtlCol="0"/>
          <a:lstStyle/>
          <a:p>
            <a:endParaRPr/>
          </a:p>
        </p:txBody>
      </p:sp>
      <p:sp>
        <p:nvSpPr>
          <p:cNvPr id="34" name="object 34"/>
          <p:cNvSpPr txBox="1"/>
          <p:nvPr/>
        </p:nvSpPr>
        <p:spPr>
          <a:xfrm>
            <a:off x="391464" y="5581172"/>
            <a:ext cx="1143000" cy="849630"/>
          </a:xfrm>
          <a:prstGeom prst="rect">
            <a:avLst/>
          </a:prstGeom>
        </p:spPr>
        <p:txBody>
          <a:bodyPr vert="horz" wrap="square" lIns="0" tIns="150495" rIns="0" bIns="0" rtlCol="0">
            <a:spAutoFit/>
          </a:bodyPr>
          <a:lstStyle/>
          <a:p>
            <a:pPr marL="12700">
              <a:lnSpc>
                <a:spcPct val="100000"/>
              </a:lnSpc>
              <a:spcBef>
                <a:spcPts val="1185"/>
              </a:spcBef>
            </a:pPr>
            <a:r>
              <a:rPr sz="1800" b="1" spc="-10" dirty="0">
                <a:latin typeface="Times New Roman"/>
                <a:cs typeface="Times New Roman"/>
              </a:rPr>
              <a:t>SUMMER:</a:t>
            </a:r>
            <a:endParaRPr sz="1800">
              <a:latin typeface="Times New Roman"/>
              <a:cs typeface="Times New Roman"/>
            </a:endParaRPr>
          </a:p>
          <a:p>
            <a:pPr marL="12700">
              <a:lnSpc>
                <a:spcPct val="100000"/>
              </a:lnSpc>
              <a:spcBef>
                <a:spcPts val="1080"/>
              </a:spcBef>
            </a:pPr>
            <a:r>
              <a:rPr sz="1800" b="1" spc="-10" dirty="0">
                <a:latin typeface="Times New Roman"/>
                <a:cs typeface="Times New Roman"/>
              </a:rPr>
              <a:t>WINTER:</a:t>
            </a:r>
            <a:endParaRPr sz="1800">
              <a:latin typeface="Times New Roman"/>
              <a:cs typeface="Times New Roman"/>
            </a:endParaRPr>
          </a:p>
        </p:txBody>
      </p:sp>
      <p:sp>
        <p:nvSpPr>
          <p:cNvPr id="35" name="object 35"/>
          <p:cNvSpPr txBox="1"/>
          <p:nvPr/>
        </p:nvSpPr>
        <p:spPr>
          <a:xfrm>
            <a:off x="1763014" y="5581172"/>
            <a:ext cx="8409940" cy="849630"/>
          </a:xfrm>
          <a:prstGeom prst="rect">
            <a:avLst/>
          </a:prstGeom>
        </p:spPr>
        <p:txBody>
          <a:bodyPr vert="horz" wrap="square" lIns="0" tIns="150495" rIns="0" bIns="0" rtlCol="0">
            <a:spAutoFit/>
          </a:bodyPr>
          <a:lstStyle/>
          <a:p>
            <a:pPr marL="12700">
              <a:lnSpc>
                <a:spcPct val="100000"/>
              </a:lnSpc>
              <a:spcBef>
                <a:spcPts val="1185"/>
              </a:spcBef>
            </a:pPr>
            <a:r>
              <a:rPr sz="1800" dirty="0">
                <a:latin typeface="Times New Roman"/>
                <a:cs typeface="Times New Roman"/>
              </a:rPr>
              <a:t>White</a:t>
            </a:r>
            <a:r>
              <a:rPr sz="1800" spc="-15" dirty="0">
                <a:latin typeface="Times New Roman"/>
                <a:cs typeface="Times New Roman"/>
              </a:rPr>
              <a:t> </a:t>
            </a:r>
            <a:r>
              <a:rPr sz="1800" dirty="0">
                <a:latin typeface="Times New Roman"/>
                <a:cs typeface="Times New Roman"/>
              </a:rPr>
              <a:t>Shalwar,</a:t>
            </a:r>
            <a:r>
              <a:rPr sz="1800" spc="-20" dirty="0">
                <a:latin typeface="Times New Roman"/>
                <a:cs typeface="Times New Roman"/>
              </a:rPr>
              <a:t> </a:t>
            </a:r>
            <a:r>
              <a:rPr sz="1800" dirty="0">
                <a:latin typeface="Times New Roman"/>
                <a:cs typeface="Times New Roman"/>
              </a:rPr>
              <a:t>Qameez</a:t>
            </a:r>
            <a:r>
              <a:rPr sz="1800" spc="-15" dirty="0">
                <a:latin typeface="Times New Roman"/>
                <a:cs typeface="Times New Roman"/>
              </a:rPr>
              <a:t> </a:t>
            </a:r>
            <a:r>
              <a:rPr sz="1800" dirty="0">
                <a:latin typeface="Times New Roman"/>
                <a:cs typeface="Times New Roman"/>
              </a:rPr>
              <a:t>or</a:t>
            </a:r>
            <a:r>
              <a:rPr sz="1800" spc="-5" dirty="0">
                <a:latin typeface="Times New Roman"/>
                <a:cs typeface="Times New Roman"/>
              </a:rPr>
              <a:t> </a:t>
            </a:r>
            <a:r>
              <a:rPr sz="1800" dirty="0">
                <a:latin typeface="Times New Roman"/>
                <a:cs typeface="Times New Roman"/>
              </a:rPr>
              <a:t>Pent</a:t>
            </a:r>
            <a:r>
              <a:rPr sz="1800" spc="434" dirty="0">
                <a:latin typeface="Times New Roman"/>
                <a:cs typeface="Times New Roman"/>
              </a:rPr>
              <a:t> </a:t>
            </a:r>
            <a:r>
              <a:rPr sz="1800" dirty="0">
                <a:latin typeface="Times New Roman"/>
                <a:cs typeface="Times New Roman"/>
              </a:rPr>
              <a:t>Shirt</a:t>
            </a:r>
            <a:r>
              <a:rPr sz="1800" spc="-25" dirty="0">
                <a:latin typeface="Times New Roman"/>
                <a:cs typeface="Times New Roman"/>
              </a:rPr>
              <a:t> </a:t>
            </a:r>
            <a:r>
              <a:rPr sz="1800" dirty="0">
                <a:latin typeface="Times New Roman"/>
                <a:cs typeface="Times New Roman"/>
              </a:rPr>
              <a:t>with</a:t>
            </a:r>
            <a:r>
              <a:rPr sz="1800" spc="-10" dirty="0">
                <a:latin typeface="Times New Roman"/>
                <a:cs typeface="Times New Roman"/>
              </a:rPr>
              <a:t> </a:t>
            </a:r>
            <a:r>
              <a:rPr sz="1800" dirty="0">
                <a:latin typeface="Times New Roman"/>
                <a:cs typeface="Times New Roman"/>
              </a:rPr>
              <a:t>black</a:t>
            </a:r>
            <a:r>
              <a:rPr sz="1800" spc="-25" dirty="0">
                <a:latin typeface="Times New Roman"/>
                <a:cs typeface="Times New Roman"/>
              </a:rPr>
              <a:t> </a:t>
            </a:r>
            <a:r>
              <a:rPr sz="1800" dirty="0">
                <a:latin typeface="Times New Roman"/>
                <a:cs typeface="Times New Roman"/>
              </a:rPr>
              <a:t>Shoes</a:t>
            </a:r>
            <a:r>
              <a:rPr sz="1800" spc="-10" dirty="0">
                <a:latin typeface="Times New Roman"/>
                <a:cs typeface="Times New Roman"/>
              </a:rPr>
              <a:t> </a:t>
            </a:r>
            <a:r>
              <a:rPr sz="1800" dirty="0">
                <a:latin typeface="Times New Roman"/>
                <a:cs typeface="Times New Roman"/>
              </a:rPr>
              <a:t>(as</a:t>
            </a:r>
            <a:r>
              <a:rPr sz="1800" spc="-20" dirty="0">
                <a:latin typeface="Times New Roman"/>
                <a:cs typeface="Times New Roman"/>
              </a:rPr>
              <a:t> </a:t>
            </a:r>
            <a:r>
              <a:rPr sz="1800" dirty="0">
                <a:latin typeface="Times New Roman"/>
                <a:cs typeface="Times New Roman"/>
              </a:rPr>
              <a:t>per</a:t>
            </a:r>
            <a:r>
              <a:rPr sz="1800" spc="-35" dirty="0">
                <a:latin typeface="Times New Roman"/>
                <a:cs typeface="Times New Roman"/>
              </a:rPr>
              <a:t> TEVTA</a:t>
            </a:r>
            <a:r>
              <a:rPr sz="1800" spc="-110" dirty="0">
                <a:latin typeface="Times New Roman"/>
                <a:cs typeface="Times New Roman"/>
              </a:rPr>
              <a:t> </a:t>
            </a:r>
            <a:r>
              <a:rPr sz="1800" spc="-10" dirty="0">
                <a:latin typeface="Times New Roman"/>
                <a:cs typeface="Times New Roman"/>
              </a:rPr>
              <a:t>precedence)</a:t>
            </a:r>
            <a:endParaRPr sz="1800">
              <a:latin typeface="Times New Roman"/>
              <a:cs typeface="Times New Roman"/>
            </a:endParaRPr>
          </a:p>
          <a:p>
            <a:pPr marL="12700">
              <a:lnSpc>
                <a:spcPct val="100000"/>
              </a:lnSpc>
              <a:spcBef>
                <a:spcPts val="1080"/>
              </a:spcBef>
            </a:pPr>
            <a:r>
              <a:rPr sz="1800" dirty="0">
                <a:latin typeface="Times New Roman"/>
                <a:cs typeface="Times New Roman"/>
              </a:rPr>
              <a:t>White</a:t>
            </a:r>
            <a:r>
              <a:rPr sz="1800" spc="-35" dirty="0">
                <a:latin typeface="Times New Roman"/>
                <a:cs typeface="Times New Roman"/>
              </a:rPr>
              <a:t> </a:t>
            </a:r>
            <a:r>
              <a:rPr sz="1800" spc="-10" dirty="0">
                <a:latin typeface="Times New Roman"/>
                <a:cs typeface="Times New Roman"/>
              </a:rPr>
              <a:t>Shalwar,</a:t>
            </a:r>
            <a:r>
              <a:rPr sz="1800" spc="-15" dirty="0">
                <a:latin typeface="Times New Roman"/>
                <a:cs typeface="Times New Roman"/>
              </a:rPr>
              <a:t> </a:t>
            </a:r>
            <a:r>
              <a:rPr sz="1800" dirty="0">
                <a:latin typeface="Times New Roman"/>
                <a:cs typeface="Times New Roman"/>
              </a:rPr>
              <a:t>Qameez</a:t>
            </a:r>
            <a:r>
              <a:rPr sz="1800" spc="-20" dirty="0">
                <a:latin typeface="Times New Roman"/>
                <a:cs typeface="Times New Roman"/>
              </a:rPr>
              <a:t> </a:t>
            </a:r>
            <a:r>
              <a:rPr sz="1800" dirty="0">
                <a:latin typeface="Times New Roman"/>
                <a:cs typeface="Times New Roman"/>
              </a:rPr>
              <a:t>or</a:t>
            </a:r>
            <a:r>
              <a:rPr sz="1800" spc="-15" dirty="0">
                <a:latin typeface="Times New Roman"/>
                <a:cs typeface="Times New Roman"/>
              </a:rPr>
              <a:t> </a:t>
            </a:r>
            <a:r>
              <a:rPr sz="1800" dirty="0">
                <a:latin typeface="Times New Roman"/>
                <a:cs typeface="Times New Roman"/>
              </a:rPr>
              <a:t>Pent</a:t>
            </a:r>
            <a:r>
              <a:rPr sz="1800" spc="-20" dirty="0">
                <a:latin typeface="Times New Roman"/>
                <a:cs typeface="Times New Roman"/>
              </a:rPr>
              <a:t> </a:t>
            </a:r>
            <a:r>
              <a:rPr sz="1800" dirty="0">
                <a:latin typeface="Times New Roman"/>
                <a:cs typeface="Times New Roman"/>
              </a:rPr>
              <a:t>Shirt</a:t>
            </a:r>
            <a:r>
              <a:rPr sz="1800" spc="-25" dirty="0">
                <a:latin typeface="Times New Roman"/>
                <a:cs typeface="Times New Roman"/>
              </a:rPr>
              <a:t> </a:t>
            </a:r>
            <a:r>
              <a:rPr sz="1800" dirty="0">
                <a:latin typeface="Times New Roman"/>
                <a:cs typeface="Times New Roman"/>
              </a:rPr>
              <a:t>with</a:t>
            </a:r>
            <a:r>
              <a:rPr sz="1800" spc="-20" dirty="0">
                <a:latin typeface="Times New Roman"/>
                <a:cs typeface="Times New Roman"/>
              </a:rPr>
              <a:t> </a:t>
            </a:r>
            <a:r>
              <a:rPr sz="1800" dirty="0">
                <a:latin typeface="Times New Roman"/>
                <a:cs typeface="Times New Roman"/>
              </a:rPr>
              <a:t>black</a:t>
            </a:r>
            <a:r>
              <a:rPr sz="1800" spc="-20" dirty="0">
                <a:latin typeface="Times New Roman"/>
                <a:cs typeface="Times New Roman"/>
              </a:rPr>
              <a:t> </a:t>
            </a:r>
            <a:r>
              <a:rPr sz="1800" dirty="0">
                <a:latin typeface="Times New Roman"/>
                <a:cs typeface="Times New Roman"/>
              </a:rPr>
              <a:t>Coat</a:t>
            </a:r>
            <a:r>
              <a:rPr sz="1800" spc="-25" dirty="0">
                <a:latin typeface="Times New Roman"/>
                <a:cs typeface="Times New Roman"/>
              </a:rPr>
              <a:t> </a:t>
            </a:r>
            <a:r>
              <a:rPr sz="1800" dirty="0">
                <a:latin typeface="Times New Roman"/>
                <a:cs typeface="Times New Roman"/>
              </a:rPr>
              <a:t>&amp;</a:t>
            </a:r>
            <a:r>
              <a:rPr sz="1800" spc="-15" dirty="0">
                <a:latin typeface="Times New Roman"/>
                <a:cs typeface="Times New Roman"/>
              </a:rPr>
              <a:t> </a:t>
            </a:r>
            <a:r>
              <a:rPr sz="1800" dirty="0">
                <a:latin typeface="Times New Roman"/>
                <a:cs typeface="Times New Roman"/>
              </a:rPr>
              <a:t>Shoes</a:t>
            </a:r>
            <a:r>
              <a:rPr sz="1800" spc="-25" dirty="0">
                <a:latin typeface="Times New Roman"/>
                <a:cs typeface="Times New Roman"/>
              </a:rPr>
              <a:t> </a:t>
            </a:r>
            <a:r>
              <a:rPr sz="1800" dirty="0">
                <a:latin typeface="Times New Roman"/>
                <a:cs typeface="Times New Roman"/>
              </a:rPr>
              <a:t>(as</a:t>
            </a:r>
            <a:r>
              <a:rPr sz="1800" spc="-15" dirty="0">
                <a:latin typeface="Times New Roman"/>
                <a:cs typeface="Times New Roman"/>
              </a:rPr>
              <a:t> </a:t>
            </a:r>
            <a:r>
              <a:rPr sz="1800" dirty="0">
                <a:latin typeface="Times New Roman"/>
                <a:cs typeface="Times New Roman"/>
              </a:rPr>
              <a:t>per</a:t>
            </a:r>
            <a:r>
              <a:rPr sz="1800" spc="-55" dirty="0">
                <a:latin typeface="Times New Roman"/>
                <a:cs typeface="Times New Roman"/>
              </a:rPr>
              <a:t> </a:t>
            </a:r>
            <a:r>
              <a:rPr sz="1800" spc="-45" dirty="0">
                <a:latin typeface="Times New Roman"/>
                <a:cs typeface="Times New Roman"/>
              </a:rPr>
              <a:t>TEVTA</a:t>
            </a:r>
            <a:r>
              <a:rPr sz="1800" spc="-110" dirty="0">
                <a:latin typeface="Times New Roman"/>
                <a:cs typeface="Times New Roman"/>
              </a:rPr>
              <a:t> </a:t>
            </a:r>
            <a:r>
              <a:rPr sz="1800" spc="-10" dirty="0">
                <a:latin typeface="Times New Roman"/>
                <a:cs typeface="Times New Roman"/>
              </a:rPr>
              <a:t>precedence)</a:t>
            </a:r>
            <a:endParaRPr sz="1800">
              <a:latin typeface="Times New Roman"/>
              <a:cs typeface="Times New Roman"/>
            </a:endParaRPr>
          </a:p>
        </p:txBody>
      </p:sp>
      <p:pic>
        <p:nvPicPr>
          <p:cNvPr id="36" name="object 36"/>
          <p:cNvPicPr/>
          <p:nvPr/>
        </p:nvPicPr>
        <p:blipFill>
          <a:blip r:embed="rId2" cstate="print"/>
          <a:stretch>
            <a:fillRect/>
          </a:stretch>
        </p:blipFill>
        <p:spPr>
          <a:xfrm>
            <a:off x="477012" y="489204"/>
            <a:ext cx="1443227" cy="139141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14884" rIns="0" bIns="0" rtlCol="0">
            <a:spAutoFit/>
          </a:bodyPr>
          <a:lstStyle/>
          <a:p>
            <a:pPr marL="1772285">
              <a:lnSpc>
                <a:spcPct val="100000"/>
              </a:lnSpc>
              <a:spcBef>
                <a:spcPts val="100"/>
              </a:spcBef>
            </a:pPr>
            <a:r>
              <a:rPr b="1" u="sng" spc="-310" dirty="0">
                <a:uFill>
                  <a:solidFill>
                    <a:srgbClr val="EBEBEB"/>
                  </a:solidFill>
                </a:uFill>
                <a:latin typeface="Tahoma"/>
                <a:cs typeface="Tahoma"/>
              </a:rPr>
              <a:t>Institute</a:t>
            </a:r>
            <a:r>
              <a:rPr b="1" u="sng" spc="-50" dirty="0">
                <a:uFill>
                  <a:solidFill>
                    <a:srgbClr val="EBEBEB"/>
                  </a:solidFill>
                </a:uFill>
                <a:latin typeface="Tahoma"/>
                <a:cs typeface="Tahoma"/>
              </a:rPr>
              <a:t> </a:t>
            </a:r>
            <a:r>
              <a:rPr b="1" u="sng" spc="-200" dirty="0">
                <a:uFill>
                  <a:solidFill>
                    <a:srgbClr val="EBEBEB"/>
                  </a:solidFill>
                </a:uFill>
                <a:latin typeface="Tahoma"/>
                <a:cs typeface="Tahoma"/>
              </a:rPr>
              <a:t>Rules</a:t>
            </a:r>
            <a:r>
              <a:rPr b="1" u="sng" spc="-65" dirty="0">
                <a:uFill>
                  <a:solidFill>
                    <a:srgbClr val="EBEBEB"/>
                  </a:solidFill>
                </a:uFill>
                <a:latin typeface="Tahoma"/>
                <a:cs typeface="Tahoma"/>
              </a:rPr>
              <a:t> </a:t>
            </a:r>
            <a:r>
              <a:rPr b="1" u="sng" spc="-254" dirty="0">
                <a:uFill>
                  <a:solidFill>
                    <a:srgbClr val="EBEBEB"/>
                  </a:solidFill>
                </a:uFill>
                <a:latin typeface="Tahoma"/>
                <a:cs typeface="Tahoma"/>
              </a:rPr>
              <a:t>for</a:t>
            </a:r>
            <a:r>
              <a:rPr b="1" u="sng" spc="-50" dirty="0">
                <a:uFill>
                  <a:solidFill>
                    <a:srgbClr val="EBEBEB"/>
                  </a:solidFill>
                </a:uFill>
                <a:latin typeface="Tahoma"/>
                <a:cs typeface="Tahoma"/>
              </a:rPr>
              <a:t> </a:t>
            </a:r>
            <a:r>
              <a:rPr b="1" u="sng" spc="-125" dirty="0">
                <a:uFill>
                  <a:solidFill>
                    <a:srgbClr val="EBEBEB"/>
                  </a:solidFill>
                </a:uFill>
                <a:latin typeface="Tahoma"/>
                <a:cs typeface="Tahoma"/>
              </a:rPr>
              <a:t>Enrolled</a:t>
            </a:r>
            <a:r>
              <a:rPr b="1" u="sng" spc="-80" dirty="0">
                <a:uFill>
                  <a:solidFill>
                    <a:srgbClr val="EBEBEB"/>
                  </a:solidFill>
                </a:uFill>
                <a:latin typeface="Tahoma"/>
                <a:cs typeface="Tahoma"/>
              </a:rPr>
              <a:t> </a:t>
            </a:r>
            <a:r>
              <a:rPr b="1" u="sng" spc="-145" dirty="0">
                <a:uFill>
                  <a:solidFill>
                    <a:srgbClr val="EBEBEB"/>
                  </a:solidFill>
                </a:uFill>
                <a:latin typeface="Tahoma"/>
                <a:cs typeface="Tahoma"/>
              </a:rPr>
              <a:t>Students</a:t>
            </a:r>
          </a:p>
        </p:txBody>
      </p:sp>
      <p:pic>
        <p:nvPicPr>
          <p:cNvPr id="3" name="object 3"/>
          <p:cNvPicPr/>
          <p:nvPr/>
        </p:nvPicPr>
        <p:blipFill>
          <a:blip r:embed="rId2" cstate="print"/>
          <a:stretch>
            <a:fillRect/>
          </a:stretch>
        </p:blipFill>
        <p:spPr>
          <a:xfrm>
            <a:off x="998219" y="2433827"/>
            <a:ext cx="10373867" cy="4288535"/>
          </a:xfrm>
          <a:prstGeom prst="rect">
            <a:avLst/>
          </a:prstGeom>
        </p:spPr>
      </p:pic>
      <p:sp>
        <p:nvSpPr>
          <p:cNvPr id="4" name="object 4"/>
          <p:cNvSpPr txBox="1"/>
          <p:nvPr/>
        </p:nvSpPr>
        <p:spPr>
          <a:xfrm>
            <a:off x="5501385" y="3047492"/>
            <a:ext cx="1503045" cy="824841"/>
          </a:xfrm>
          <a:prstGeom prst="rect">
            <a:avLst/>
          </a:prstGeom>
        </p:spPr>
        <p:txBody>
          <a:bodyPr vert="horz" wrap="square" lIns="0" tIns="31750" rIns="0" bIns="0" rtlCol="0">
            <a:spAutoFit/>
          </a:bodyPr>
          <a:lstStyle/>
          <a:p>
            <a:pPr marL="12065" marR="5080" algn="ctr">
              <a:lnSpc>
                <a:spcPct val="91900"/>
              </a:lnSpc>
              <a:spcBef>
                <a:spcPts val="250"/>
              </a:spcBef>
            </a:pPr>
            <a:r>
              <a:rPr sz="1400" spc="-50" dirty="0">
                <a:solidFill>
                  <a:srgbClr val="FFFFFF"/>
                </a:solidFill>
                <a:latin typeface="Verdana"/>
                <a:cs typeface="Verdana"/>
              </a:rPr>
              <a:t>All</a:t>
            </a:r>
            <a:r>
              <a:rPr sz="1400" spc="-150" dirty="0">
                <a:solidFill>
                  <a:srgbClr val="FFFFFF"/>
                </a:solidFill>
                <a:latin typeface="Verdana"/>
                <a:cs typeface="Verdana"/>
              </a:rPr>
              <a:t> </a:t>
            </a:r>
            <a:r>
              <a:rPr sz="1400" spc="-20" dirty="0">
                <a:solidFill>
                  <a:srgbClr val="FFFFFF"/>
                </a:solidFill>
                <a:latin typeface="Verdana"/>
                <a:cs typeface="Verdana"/>
              </a:rPr>
              <a:t>the</a:t>
            </a:r>
            <a:r>
              <a:rPr sz="1400" spc="-95" dirty="0">
                <a:solidFill>
                  <a:srgbClr val="FFFFFF"/>
                </a:solidFill>
                <a:latin typeface="Verdana"/>
                <a:cs typeface="Verdana"/>
              </a:rPr>
              <a:t> </a:t>
            </a:r>
            <a:r>
              <a:rPr sz="1400" spc="-75" dirty="0">
                <a:solidFill>
                  <a:srgbClr val="FFFFFF"/>
                </a:solidFill>
                <a:latin typeface="Verdana"/>
                <a:cs typeface="Verdana"/>
              </a:rPr>
              <a:t>students </a:t>
            </a:r>
            <a:r>
              <a:rPr sz="1400" spc="-110" dirty="0">
                <a:solidFill>
                  <a:srgbClr val="FFFFFF"/>
                </a:solidFill>
                <a:latin typeface="Verdana"/>
                <a:cs typeface="Verdana"/>
              </a:rPr>
              <a:t>must</a:t>
            </a:r>
            <a:r>
              <a:rPr sz="1400" spc="-120" dirty="0">
                <a:solidFill>
                  <a:srgbClr val="FFFFFF"/>
                </a:solidFill>
                <a:latin typeface="Verdana"/>
                <a:cs typeface="Verdana"/>
              </a:rPr>
              <a:t> </a:t>
            </a:r>
            <a:r>
              <a:rPr sz="1400" spc="-20" dirty="0">
                <a:solidFill>
                  <a:srgbClr val="FFFFFF"/>
                </a:solidFill>
                <a:latin typeface="Verdana"/>
                <a:cs typeface="Verdana"/>
              </a:rPr>
              <a:t>wear </a:t>
            </a:r>
            <a:r>
              <a:rPr sz="1400" spc="-25" dirty="0">
                <a:solidFill>
                  <a:srgbClr val="FFFFFF"/>
                </a:solidFill>
                <a:latin typeface="Verdana"/>
                <a:cs typeface="Verdana"/>
              </a:rPr>
              <a:t>proper</a:t>
            </a:r>
            <a:r>
              <a:rPr sz="1400" spc="-95" dirty="0">
                <a:solidFill>
                  <a:srgbClr val="FFFFFF"/>
                </a:solidFill>
                <a:latin typeface="Verdana"/>
                <a:cs typeface="Verdana"/>
              </a:rPr>
              <a:t> </a:t>
            </a:r>
            <a:r>
              <a:rPr sz="1400" spc="-100" dirty="0">
                <a:solidFill>
                  <a:srgbClr val="FFFFFF"/>
                </a:solidFill>
                <a:latin typeface="Verdana"/>
                <a:cs typeface="Verdana"/>
              </a:rPr>
              <a:t>Institute </a:t>
            </a:r>
            <a:r>
              <a:rPr sz="1400" spc="-10" dirty="0">
                <a:solidFill>
                  <a:srgbClr val="FFFFFF"/>
                </a:solidFill>
                <a:latin typeface="Verdana"/>
                <a:cs typeface="Verdana"/>
              </a:rPr>
              <a:t>uniform.</a:t>
            </a:r>
            <a:endParaRPr sz="1400">
              <a:latin typeface="Verdana"/>
              <a:cs typeface="Verdana"/>
            </a:endParaRPr>
          </a:p>
        </p:txBody>
      </p:sp>
      <p:sp>
        <p:nvSpPr>
          <p:cNvPr id="5" name="object 5"/>
          <p:cNvSpPr/>
          <p:nvPr/>
        </p:nvSpPr>
        <p:spPr>
          <a:xfrm>
            <a:off x="7783448" y="3360801"/>
            <a:ext cx="929640" cy="436880"/>
          </a:xfrm>
          <a:custGeom>
            <a:avLst/>
            <a:gdLst/>
            <a:ahLst/>
            <a:cxnLst/>
            <a:rect l="l" t="t" r="r" b="b"/>
            <a:pathLst>
              <a:path w="929640" h="436879">
                <a:moveTo>
                  <a:pt x="715772" y="0"/>
                </a:moveTo>
                <a:lnTo>
                  <a:pt x="713867" y="87249"/>
                </a:lnTo>
                <a:lnTo>
                  <a:pt x="5587" y="72009"/>
                </a:lnTo>
                <a:lnTo>
                  <a:pt x="0" y="334010"/>
                </a:lnTo>
                <a:lnTo>
                  <a:pt x="708278" y="349250"/>
                </a:lnTo>
                <a:lnTo>
                  <a:pt x="706374" y="436499"/>
                </a:lnTo>
                <a:lnTo>
                  <a:pt x="929385" y="222885"/>
                </a:lnTo>
                <a:lnTo>
                  <a:pt x="715772" y="0"/>
                </a:lnTo>
                <a:close/>
              </a:path>
            </a:pathLst>
          </a:custGeom>
          <a:solidFill>
            <a:srgbClr val="D3AAAA"/>
          </a:solidFill>
        </p:spPr>
        <p:txBody>
          <a:bodyPr wrap="square" lIns="0" tIns="0" rIns="0" bIns="0" rtlCol="0"/>
          <a:lstStyle/>
          <a:p>
            <a:endParaRPr/>
          </a:p>
        </p:txBody>
      </p:sp>
      <p:sp>
        <p:nvSpPr>
          <p:cNvPr id="6" name="object 6"/>
          <p:cNvSpPr txBox="1"/>
          <p:nvPr/>
        </p:nvSpPr>
        <p:spPr>
          <a:xfrm>
            <a:off x="9541509" y="3133724"/>
            <a:ext cx="1428750" cy="941069"/>
          </a:xfrm>
          <a:prstGeom prst="rect">
            <a:avLst/>
          </a:prstGeom>
        </p:spPr>
        <p:txBody>
          <a:bodyPr vert="horz" wrap="square" lIns="0" tIns="12065" rIns="0" bIns="0" rtlCol="0">
            <a:spAutoFit/>
          </a:bodyPr>
          <a:lstStyle/>
          <a:p>
            <a:pPr marL="408940" algn="just">
              <a:lnSpc>
                <a:spcPts val="1839"/>
              </a:lnSpc>
              <a:spcBef>
                <a:spcPts val="95"/>
              </a:spcBef>
            </a:pPr>
            <a:r>
              <a:rPr sz="1600" spc="-50" dirty="0">
                <a:solidFill>
                  <a:srgbClr val="FFFFFF"/>
                </a:solidFill>
                <a:latin typeface="Verdana"/>
                <a:cs typeface="Verdana"/>
              </a:rPr>
              <a:t>All</a:t>
            </a:r>
            <a:r>
              <a:rPr sz="1600" spc="-135" dirty="0">
                <a:solidFill>
                  <a:srgbClr val="FFFFFF"/>
                </a:solidFill>
                <a:latin typeface="Verdana"/>
                <a:cs typeface="Verdana"/>
              </a:rPr>
              <a:t> </a:t>
            </a:r>
            <a:r>
              <a:rPr sz="1600" spc="-25" dirty="0">
                <a:solidFill>
                  <a:srgbClr val="FFFFFF"/>
                </a:solidFill>
                <a:latin typeface="Verdana"/>
                <a:cs typeface="Verdana"/>
              </a:rPr>
              <a:t>the</a:t>
            </a:r>
            <a:endParaRPr sz="1600">
              <a:latin typeface="Verdana"/>
              <a:cs typeface="Verdana"/>
            </a:endParaRPr>
          </a:p>
          <a:p>
            <a:pPr marL="58419" marR="5080" indent="-45720" algn="just">
              <a:lnSpc>
                <a:spcPts val="1760"/>
              </a:lnSpc>
              <a:spcBef>
                <a:spcPts val="114"/>
              </a:spcBef>
            </a:pPr>
            <a:r>
              <a:rPr sz="1600" spc="-50" dirty="0">
                <a:solidFill>
                  <a:srgbClr val="FFFFFF"/>
                </a:solidFill>
                <a:latin typeface="Verdana"/>
                <a:cs typeface="Verdana"/>
              </a:rPr>
              <a:t>student’s</a:t>
            </a:r>
            <a:r>
              <a:rPr sz="1600" spc="-75" dirty="0">
                <a:solidFill>
                  <a:srgbClr val="FFFFFF"/>
                </a:solidFill>
                <a:latin typeface="Verdana"/>
                <a:cs typeface="Verdana"/>
              </a:rPr>
              <a:t> </a:t>
            </a:r>
            <a:r>
              <a:rPr sz="1600" spc="-105" dirty="0">
                <a:solidFill>
                  <a:srgbClr val="FFFFFF"/>
                </a:solidFill>
                <a:latin typeface="Verdana"/>
                <a:cs typeface="Verdana"/>
              </a:rPr>
              <a:t>must </a:t>
            </a:r>
            <a:r>
              <a:rPr sz="1400" dirty="0">
                <a:solidFill>
                  <a:srgbClr val="FFFFFF"/>
                </a:solidFill>
                <a:latin typeface="Verdana"/>
                <a:cs typeface="Verdana"/>
              </a:rPr>
              <a:t>have</a:t>
            </a:r>
            <a:r>
              <a:rPr sz="1600" spc="-35" dirty="0">
                <a:solidFill>
                  <a:srgbClr val="FFFFFF"/>
                </a:solidFill>
                <a:latin typeface="Verdana"/>
                <a:cs typeface="Verdana"/>
              </a:rPr>
              <a:t> </a:t>
            </a:r>
            <a:r>
              <a:rPr sz="1600" spc="-70" dirty="0">
                <a:solidFill>
                  <a:srgbClr val="FFFFFF"/>
                </a:solidFill>
                <a:latin typeface="Verdana"/>
                <a:cs typeface="Verdana"/>
              </a:rPr>
              <a:t>Institute </a:t>
            </a:r>
            <a:r>
              <a:rPr sz="1600" spc="-55" dirty="0">
                <a:solidFill>
                  <a:srgbClr val="FFFFFF"/>
                </a:solidFill>
                <a:latin typeface="Verdana"/>
                <a:cs typeface="Verdana"/>
              </a:rPr>
              <a:t>identity</a:t>
            </a:r>
            <a:r>
              <a:rPr sz="1600" spc="-70" dirty="0">
                <a:solidFill>
                  <a:srgbClr val="FFFFFF"/>
                </a:solidFill>
                <a:latin typeface="Verdana"/>
                <a:cs typeface="Verdana"/>
              </a:rPr>
              <a:t> </a:t>
            </a:r>
            <a:r>
              <a:rPr sz="1600" spc="-10" dirty="0">
                <a:solidFill>
                  <a:srgbClr val="FFFFFF"/>
                </a:solidFill>
                <a:latin typeface="Verdana"/>
                <a:cs typeface="Verdana"/>
              </a:rPr>
              <a:t>card.</a:t>
            </a:r>
            <a:endParaRPr sz="1600">
              <a:latin typeface="Verdana"/>
              <a:cs typeface="Verdana"/>
            </a:endParaRPr>
          </a:p>
        </p:txBody>
      </p:sp>
      <p:sp>
        <p:nvSpPr>
          <p:cNvPr id="7" name="object 7"/>
          <p:cNvSpPr txBox="1"/>
          <p:nvPr/>
        </p:nvSpPr>
        <p:spPr>
          <a:xfrm>
            <a:off x="7628001" y="5111877"/>
            <a:ext cx="1530985" cy="828040"/>
          </a:xfrm>
          <a:prstGeom prst="rect">
            <a:avLst/>
          </a:prstGeom>
        </p:spPr>
        <p:txBody>
          <a:bodyPr vert="horz" wrap="square" lIns="0" tIns="30480" rIns="0" bIns="0" rtlCol="0">
            <a:spAutoFit/>
          </a:bodyPr>
          <a:lstStyle/>
          <a:p>
            <a:pPr marL="12065" marR="5080" indent="-3810" algn="ctr">
              <a:lnSpc>
                <a:spcPct val="91900"/>
              </a:lnSpc>
              <a:spcBef>
                <a:spcPts val="240"/>
              </a:spcBef>
            </a:pPr>
            <a:r>
              <a:rPr sz="1400" spc="-90" dirty="0">
                <a:solidFill>
                  <a:srgbClr val="FFFFFF"/>
                </a:solidFill>
                <a:latin typeface="Verdana"/>
                <a:cs typeface="Verdana"/>
              </a:rPr>
              <a:t>Use</a:t>
            </a:r>
            <a:r>
              <a:rPr sz="1400" spc="-75" dirty="0">
                <a:solidFill>
                  <a:srgbClr val="FFFFFF"/>
                </a:solidFill>
                <a:latin typeface="Verdana"/>
                <a:cs typeface="Verdana"/>
              </a:rPr>
              <a:t> </a:t>
            </a:r>
            <a:r>
              <a:rPr sz="1400" dirty="0">
                <a:solidFill>
                  <a:srgbClr val="FFFFFF"/>
                </a:solidFill>
                <a:latin typeface="Verdana"/>
                <a:cs typeface="Verdana"/>
              </a:rPr>
              <a:t>of</a:t>
            </a:r>
            <a:r>
              <a:rPr sz="1400" spc="-100" dirty="0">
                <a:solidFill>
                  <a:srgbClr val="FFFFFF"/>
                </a:solidFill>
                <a:latin typeface="Verdana"/>
                <a:cs typeface="Verdana"/>
              </a:rPr>
              <a:t> </a:t>
            </a:r>
            <a:r>
              <a:rPr sz="1400" spc="-10" dirty="0">
                <a:solidFill>
                  <a:srgbClr val="FFFFFF"/>
                </a:solidFill>
                <a:latin typeface="Verdana"/>
                <a:cs typeface="Verdana"/>
              </a:rPr>
              <a:t>mobile </a:t>
            </a:r>
            <a:r>
              <a:rPr sz="1400" spc="-20" dirty="0">
                <a:solidFill>
                  <a:srgbClr val="FFFFFF"/>
                </a:solidFill>
                <a:latin typeface="Verdana"/>
                <a:cs typeface="Verdana"/>
              </a:rPr>
              <a:t>phones</a:t>
            </a:r>
            <a:r>
              <a:rPr sz="1400" spc="-85" dirty="0">
                <a:solidFill>
                  <a:srgbClr val="FFFFFF"/>
                </a:solidFill>
                <a:latin typeface="Verdana"/>
                <a:cs typeface="Verdana"/>
              </a:rPr>
              <a:t> </a:t>
            </a:r>
            <a:r>
              <a:rPr sz="1400" spc="-145" dirty="0">
                <a:solidFill>
                  <a:srgbClr val="FFFFFF"/>
                </a:solidFill>
                <a:latin typeface="Verdana"/>
                <a:cs typeface="Verdana"/>
              </a:rPr>
              <a:t>is</a:t>
            </a:r>
            <a:r>
              <a:rPr sz="1400" spc="-100" dirty="0">
                <a:solidFill>
                  <a:srgbClr val="FFFFFF"/>
                </a:solidFill>
                <a:latin typeface="Verdana"/>
                <a:cs typeface="Verdana"/>
              </a:rPr>
              <a:t> </a:t>
            </a:r>
            <a:r>
              <a:rPr sz="1400" spc="-10" dirty="0">
                <a:solidFill>
                  <a:srgbClr val="FFFFFF"/>
                </a:solidFill>
                <a:latin typeface="Verdana"/>
                <a:cs typeface="Verdana"/>
              </a:rPr>
              <a:t>strictly </a:t>
            </a:r>
            <a:r>
              <a:rPr sz="1400" dirty="0">
                <a:solidFill>
                  <a:srgbClr val="FFFFFF"/>
                </a:solidFill>
                <a:latin typeface="Verdana"/>
                <a:cs typeface="Verdana"/>
              </a:rPr>
              <a:t>banned</a:t>
            </a:r>
            <a:r>
              <a:rPr sz="1400" spc="30" dirty="0">
                <a:solidFill>
                  <a:srgbClr val="FFFFFF"/>
                </a:solidFill>
                <a:latin typeface="Verdana"/>
                <a:cs typeface="Verdana"/>
              </a:rPr>
              <a:t> </a:t>
            </a:r>
            <a:r>
              <a:rPr sz="1400" spc="-70" dirty="0">
                <a:solidFill>
                  <a:srgbClr val="FFFFFF"/>
                </a:solidFill>
                <a:latin typeface="Verdana"/>
                <a:cs typeface="Verdana"/>
              </a:rPr>
              <a:t>in</a:t>
            </a:r>
            <a:r>
              <a:rPr sz="1400" dirty="0">
                <a:solidFill>
                  <a:srgbClr val="FFFFFF"/>
                </a:solidFill>
                <a:latin typeface="Verdana"/>
                <a:cs typeface="Verdana"/>
              </a:rPr>
              <a:t> </a:t>
            </a:r>
            <a:r>
              <a:rPr sz="1400" spc="-25" dirty="0">
                <a:solidFill>
                  <a:srgbClr val="FFFFFF"/>
                </a:solidFill>
                <a:latin typeface="Verdana"/>
                <a:cs typeface="Verdana"/>
              </a:rPr>
              <a:t>the </a:t>
            </a:r>
            <a:r>
              <a:rPr sz="1400" spc="-95" dirty="0">
                <a:solidFill>
                  <a:srgbClr val="FFFFFF"/>
                </a:solidFill>
                <a:latin typeface="Verdana"/>
                <a:cs typeface="Verdana"/>
              </a:rPr>
              <a:t>Institute</a:t>
            </a:r>
            <a:r>
              <a:rPr sz="1400" spc="-75" dirty="0">
                <a:solidFill>
                  <a:srgbClr val="FFFFFF"/>
                </a:solidFill>
                <a:latin typeface="Verdana"/>
                <a:cs typeface="Verdana"/>
              </a:rPr>
              <a:t> </a:t>
            </a:r>
            <a:r>
              <a:rPr sz="1400" spc="-70" dirty="0">
                <a:solidFill>
                  <a:srgbClr val="FFFFFF"/>
                </a:solidFill>
                <a:latin typeface="Verdana"/>
                <a:cs typeface="Verdana"/>
              </a:rPr>
              <a:t>premises.</a:t>
            </a:r>
            <a:endParaRPr sz="1400">
              <a:latin typeface="Verdana"/>
              <a:cs typeface="Verdana"/>
            </a:endParaRPr>
          </a:p>
        </p:txBody>
      </p:sp>
      <p:sp>
        <p:nvSpPr>
          <p:cNvPr id="8" name="object 8"/>
          <p:cNvSpPr txBox="1"/>
          <p:nvPr/>
        </p:nvSpPr>
        <p:spPr>
          <a:xfrm>
            <a:off x="3386073" y="4735195"/>
            <a:ext cx="1614170" cy="1612900"/>
          </a:xfrm>
          <a:prstGeom prst="rect">
            <a:avLst/>
          </a:prstGeom>
        </p:spPr>
        <p:txBody>
          <a:bodyPr vert="horz" wrap="square" lIns="0" tIns="29845" rIns="0" bIns="0" rtlCol="0">
            <a:spAutoFit/>
          </a:bodyPr>
          <a:lstStyle/>
          <a:p>
            <a:pPr marL="12700" marR="5080" algn="ctr">
              <a:lnSpc>
                <a:spcPct val="92000"/>
              </a:lnSpc>
              <a:spcBef>
                <a:spcPts val="235"/>
              </a:spcBef>
            </a:pPr>
            <a:r>
              <a:rPr sz="1400" spc="-85" dirty="0">
                <a:solidFill>
                  <a:srgbClr val="FFFFFF"/>
                </a:solidFill>
                <a:latin typeface="Verdana"/>
                <a:cs typeface="Verdana"/>
              </a:rPr>
              <a:t>The</a:t>
            </a:r>
            <a:r>
              <a:rPr sz="1400" spc="-95" dirty="0">
                <a:solidFill>
                  <a:srgbClr val="FFFFFF"/>
                </a:solidFill>
                <a:latin typeface="Verdana"/>
                <a:cs typeface="Verdana"/>
              </a:rPr>
              <a:t> </a:t>
            </a:r>
            <a:r>
              <a:rPr sz="1400" spc="-10" dirty="0">
                <a:solidFill>
                  <a:srgbClr val="FFFFFF"/>
                </a:solidFill>
                <a:latin typeface="Verdana"/>
                <a:cs typeface="Verdana"/>
              </a:rPr>
              <a:t>student’s </a:t>
            </a:r>
            <a:r>
              <a:rPr sz="1400" spc="-35" dirty="0">
                <a:solidFill>
                  <a:srgbClr val="FFFFFF"/>
                </a:solidFill>
                <a:latin typeface="Verdana"/>
                <a:cs typeface="Verdana"/>
              </a:rPr>
              <a:t>violating</a:t>
            </a:r>
            <a:r>
              <a:rPr sz="1400" spc="-80" dirty="0">
                <a:solidFill>
                  <a:srgbClr val="FFFFFF"/>
                </a:solidFill>
                <a:latin typeface="Verdana"/>
                <a:cs typeface="Verdana"/>
              </a:rPr>
              <a:t> </a:t>
            </a:r>
            <a:r>
              <a:rPr sz="1400" spc="-25" dirty="0">
                <a:solidFill>
                  <a:srgbClr val="FFFFFF"/>
                </a:solidFill>
                <a:latin typeface="Verdana"/>
                <a:cs typeface="Verdana"/>
              </a:rPr>
              <a:t>the </a:t>
            </a:r>
            <a:r>
              <a:rPr sz="1400" spc="-95" dirty="0">
                <a:solidFill>
                  <a:srgbClr val="FFFFFF"/>
                </a:solidFill>
                <a:latin typeface="Verdana"/>
                <a:cs typeface="Verdana"/>
              </a:rPr>
              <a:t>Institute</a:t>
            </a:r>
            <a:r>
              <a:rPr sz="1400" spc="-80" dirty="0">
                <a:solidFill>
                  <a:srgbClr val="FFFFFF"/>
                </a:solidFill>
                <a:latin typeface="Verdana"/>
                <a:cs typeface="Verdana"/>
              </a:rPr>
              <a:t> </a:t>
            </a:r>
            <a:r>
              <a:rPr sz="1400" spc="-95" dirty="0">
                <a:solidFill>
                  <a:srgbClr val="FFFFFF"/>
                </a:solidFill>
                <a:latin typeface="Verdana"/>
                <a:cs typeface="Verdana"/>
              </a:rPr>
              <a:t>rules</a:t>
            </a:r>
            <a:r>
              <a:rPr sz="1400" spc="-85" dirty="0">
                <a:solidFill>
                  <a:srgbClr val="FFFFFF"/>
                </a:solidFill>
                <a:latin typeface="Verdana"/>
                <a:cs typeface="Verdana"/>
              </a:rPr>
              <a:t> </a:t>
            </a:r>
            <a:r>
              <a:rPr sz="1400" spc="-20" dirty="0">
                <a:solidFill>
                  <a:srgbClr val="FFFFFF"/>
                </a:solidFill>
                <a:latin typeface="Verdana"/>
                <a:cs typeface="Verdana"/>
              </a:rPr>
              <a:t>will </a:t>
            </a:r>
            <a:r>
              <a:rPr sz="1400" spc="75" dirty="0">
                <a:solidFill>
                  <a:srgbClr val="FFFFFF"/>
                </a:solidFill>
                <a:latin typeface="Verdana"/>
                <a:cs typeface="Verdana"/>
              </a:rPr>
              <a:t>be</a:t>
            </a:r>
            <a:r>
              <a:rPr sz="1400" spc="-80" dirty="0">
                <a:solidFill>
                  <a:srgbClr val="FFFFFF"/>
                </a:solidFill>
                <a:latin typeface="Verdana"/>
                <a:cs typeface="Verdana"/>
              </a:rPr>
              <a:t> </a:t>
            </a:r>
            <a:r>
              <a:rPr sz="1400" spc="-70" dirty="0">
                <a:solidFill>
                  <a:srgbClr val="FFFFFF"/>
                </a:solidFill>
                <a:latin typeface="Verdana"/>
                <a:cs typeface="Verdana"/>
              </a:rPr>
              <a:t>fines</a:t>
            </a:r>
            <a:r>
              <a:rPr sz="1400" spc="-114" dirty="0">
                <a:solidFill>
                  <a:srgbClr val="FFFFFF"/>
                </a:solidFill>
                <a:latin typeface="Verdana"/>
                <a:cs typeface="Verdana"/>
              </a:rPr>
              <a:t> </a:t>
            </a:r>
            <a:r>
              <a:rPr sz="1400" spc="-10" dirty="0">
                <a:solidFill>
                  <a:srgbClr val="FFFFFF"/>
                </a:solidFill>
                <a:latin typeface="Verdana"/>
                <a:cs typeface="Verdana"/>
              </a:rPr>
              <a:t>ranging </a:t>
            </a:r>
            <a:r>
              <a:rPr sz="1400" spc="-65" dirty="0">
                <a:solidFill>
                  <a:srgbClr val="FFFFFF"/>
                </a:solidFill>
                <a:latin typeface="Verdana"/>
                <a:cs typeface="Verdana"/>
              </a:rPr>
              <a:t>from</a:t>
            </a:r>
            <a:r>
              <a:rPr sz="1400" spc="-100" dirty="0">
                <a:solidFill>
                  <a:srgbClr val="FFFFFF"/>
                </a:solidFill>
                <a:latin typeface="Verdana"/>
                <a:cs typeface="Verdana"/>
              </a:rPr>
              <a:t> </a:t>
            </a:r>
            <a:r>
              <a:rPr sz="1400" spc="-110" dirty="0">
                <a:solidFill>
                  <a:srgbClr val="FFFFFF"/>
                </a:solidFill>
                <a:latin typeface="Verdana"/>
                <a:cs typeface="Verdana"/>
              </a:rPr>
              <a:t>PKR</a:t>
            </a:r>
            <a:r>
              <a:rPr sz="1400" spc="-90" dirty="0">
                <a:solidFill>
                  <a:srgbClr val="FFFFFF"/>
                </a:solidFill>
                <a:latin typeface="Verdana"/>
                <a:cs typeface="Verdana"/>
              </a:rPr>
              <a:t> </a:t>
            </a:r>
            <a:r>
              <a:rPr sz="1400" spc="-125" dirty="0">
                <a:solidFill>
                  <a:srgbClr val="FFFFFF"/>
                </a:solidFill>
                <a:latin typeface="Verdana"/>
                <a:cs typeface="Verdana"/>
              </a:rPr>
              <a:t>100</a:t>
            </a:r>
            <a:r>
              <a:rPr sz="1400" spc="-95" dirty="0">
                <a:solidFill>
                  <a:srgbClr val="FFFFFF"/>
                </a:solidFill>
                <a:latin typeface="Verdana"/>
                <a:cs typeface="Verdana"/>
              </a:rPr>
              <a:t> </a:t>
            </a:r>
            <a:r>
              <a:rPr sz="1400" spc="-25" dirty="0">
                <a:solidFill>
                  <a:srgbClr val="FFFFFF"/>
                </a:solidFill>
                <a:latin typeface="Verdana"/>
                <a:cs typeface="Verdana"/>
              </a:rPr>
              <a:t>to </a:t>
            </a:r>
            <a:r>
              <a:rPr sz="1400" spc="-125" dirty="0">
                <a:solidFill>
                  <a:srgbClr val="FFFFFF"/>
                </a:solidFill>
                <a:latin typeface="Verdana"/>
                <a:cs typeface="Verdana"/>
              </a:rPr>
              <a:t>500</a:t>
            </a:r>
            <a:r>
              <a:rPr sz="1400" spc="20" dirty="0">
                <a:solidFill>
                  <a:srgbClr val="FFFFFF"/>
                </a:solidFill>
                <a:latin typeface="Verdana"/>
                <a:cs typeface="Verdana"/>
              </a:rPr>
              <a:t> </a:t>
            </a:r>
            <a:r>
              <a:rPr sz="1400" dirty="0">
                <a:solidFill>
                  <a:srgbClr val="FFFFFF"/>
                </a:solidFill>
                <a:latin typeface="Verdana"/>
                <a:cs typeface="Verdana"/>
              </a:rPr>
              <a:t>depending</a:t>
            </a:r>
            <a:r>
              <a:rPr sz="1400" spc="10" dirty="0">
                <a:solidFill>
                  <a:srgbClr val="FFFFFF"/>
                </a:solidFill>
                <a:latin typeface="Verdana"/>
                <a:cs typeface="Verdana"/>
              </a:rPr>
              <a:t> </a:t>
            </a:r>
            <a:r>
              <a:rPr sz="1400" spc="-25" dirty="0">
                <a:solidFill>
                  <a:srgbClr val="FFFFFF"/>
                </a:solidFill>
                <a:latin typeface="Verdana"/>
                <a:cs typeface="Verdana"/>
              </a:rPr>
              <a:t>on </a:t>
            </a:r>
            <a:r>
              <a:rPr sz="1400" spc="-20" dirty="0">
                <a:solidFill>
                  <a:srgbClr val="FFFFFF"/>
                </a:solidFill>
                <a:latin typeface="Verdana"/>
                <a:cs typeface="Verdana"/>
              </a:rPr>
              <a:t>the</a:t>
            </a:r>
            <a:r>
              <a:rPr sz="1400" spc="-80" dirty="0">
                <a:solidFill>
                  <a:srgbClr val="FFFFFF"/>
                </a:solidFill>
                <a:latin typeface="Verdana"/>
                <a:cs typeface="Verdana"/>
              </a:rPr>
              <a:t> </a:t>
            </a:r>
            <a:r>
              <a:rPr sz="1400" spc="-35" dirty="0">
                <a:solidFill>
                  <a:srgbClr val="FFFFFF"/>
                </a:solidFill>
                <a:latin typeface="Verdana"/>
                <a:cs typeface="Verdana"/>
              </a:rPr>
              <a:t>nature</a:t>
            </a:r>
            <a:r>
              <a:rPr sz="1400" spc="-95" dirty="0">
                <a:solidFill>
                  <a:srgbClr val="FFFFFF"/>
                </a:solidFill>
                <a:latin typeface="Verdana"/>
                <a:cs typeface="Verdana"/>
              </a:rPr>
              <a:t> </a:t>
            </a:r>
            <a:r>
              <a:rPr sz="1400" spc="-25" dirty="0">
                <a:solidFill>
                  <a:srgbClr val="FFFFFF"/>
                </a:solidFill>
                <a:latin typeface="Verdana"/>
                <a:cs typeface="Verdana"/>
              </a:rPr>
              <a:t>of </a:t>
            </a:r>
            <a:r>
              <a:rPr sz="1400" spc="-10" dirty="0">
                <a:solidFill>
                  <a:srgbClr val="FFFFFF"/>
                </a:solidFill>
                <a:latin typeface="Verdana"/>
                <a:cs typeface="Verdana"/>
              </a:rPr>
              <a:t>offence.</a:t>
            </a:r>
            <a:endParaRPr sz="1400">
              <a:latin typeface="Verdana"/>
              <a:cs typeface="Verdana"/>
            </a:endParaRPr>
          </a:p>
        </p:txBody>
      </p:sp>
      <p:sp>
        <p:nvSpPr>
          <p:cNvPr id="9" name="object 9"/>
          <p:cNvSpPr txBox="1"/>
          <p:nvPr/>
        </p:nvSpPr>
        <p:spPr>
          <a:xfrm>
            <a:off x="1331467" y="2985643"/>
            <a:ext cx="1527175" cy="1221105"/>
          </a:xfrm>
          <a:prstGeom prst="rect">
            <a:avLst/>
          </a:prstGeom>
        </p:spPr>
        <p:txBody>
          <a:bodyPr vert="horz" wrap="square" lIns="0" tIns="29845" rIns="0" bIns="0" rtlCol="0">
            <a:spAutoFit/>
          </a:bodyPr>
          <a:lstStyle/>
          <a:p>
            <a:pPr marL="12700" marR="5080" indent="635" algn="ctr">
              <a:lnSpc>
                <a:spcPct val="92000"/>
              </a:lnSpc>
              <a:spcBef>
                <a:spcPts val="235"/>
              </a:spcBef>
            </a:pPr>
            <a:r>
              <a:rPr sz="1400" spc="-50" dirty="0">
                <a:solidFill>
                  <a:srgbClr val="FFFFFF"/>
                </a:solidFill>
                <a:latin typeface="Verdana"/>
                <a:cs typeface="Verdana"/>
              </a:rPr>
              <a:t>All</a:t>
            </a:r>
            <a:r>
              <a:rPr sz="1400" spc="-125" dirty="0">
                <a:solidFill>
                  <a:srgbClr val="FFFFFF"/>
                </a:solidFill>
                <a:latin typeface="Verdana"/>
                <a:cs typeface="Verdana"/>
              </a:rPr>
              <a:t> </a:t>
            </a:r>
            <a:r>
              <a:rPr sz="1400" spc="-40" dirty="0">
                <a:solidFill>
                  <a:srgbClr val="FFFFFF"/>
                </a:solidFill>
                <a:latin typeface="Verdana"/>
                <a:cs typeface="Verdana"/>
              </a:rPr>
              <a:t>those</a:t>
            </a:r>
            <a:r>
              <a:rPr sz="1400" spc="-75" dirty="0">
                <a:solidFill>
                  <a:srgbClr val="FFFFFF"/>
                </a:solidFill>
                <a:latin typeface="Verdana"/>
                <a:cs typeface="Verdana"/>
              </a:rPr>
              <a:t> </a:t>
            </a:r>
            <a:r>
              <a:rPr sz="1400" spc="-40" dirty="0">
                <a:solidFill>
                  <a:srgbClr val="FFFFFF"/>
                </a:solidFill>
                <a:latin typeface="Verdana"/>
                <a:cs typeface="Verdana"/>
              </a:rPr>
              <a:t>students </a:t>
            </a:r>
            <a:r>
              <a:rPr sz="1400" dirty="0">
                <a:solidFill>
                  <a:srgbClr val="FFFFFF"/>
                </a:solidFill>
                <a:latin typeface="Verdana"/>
                <a:cs typeface="Verdana"/>
              </a:rPr>
              <a:t>who</a:t>
            </a:r>
            <a:r>
              <a:rPr sz="1400" spc="-70" dirty="0">
                <a:solidFill>
                  <a:srgbClr val="FFFFFF"/>
                </a:solidFill>
                <a:latin typeface="Verdana"/>
                <a:cs typeface="Verdana"/>
              </a:rPr>
              <a:t> </a:t>
            </a:r>
            <a:r>
              <a:rPr sz="1400" spc="-10" dirty="0">
                <a:solidFill>
                  <a:srgbClr val="FFFFFF"/>
                </a:solidFill>
                <a:latin typeface="Verdana"/>
                <a:cs typeface="Verdana"/>
              </a:rPr>
              <a:t>makes offence </a:t>
            </a:r>
            <a:r>
              <a:rPr sz="1400" dirty="0">
                <a:solidFill>
                  <a:srgbClr val="FFFFFF"/>
                </a:solidFill>
                <a:latin typeface="Verdana"/>
                <a:cs typeface="Verdana"/>
              </a:rPr>
              <a:t>repeatedly</a:t>
            </a:r>
            <a:r>
              <a:rPr sz="1400" spc="-80" dirty="0">
                <a:solidFill>
                  <a:srgbClr val="FFFFFF"/>
                </a:solidFill>
                <a:latin typeface="Verdana"/>
                <a:cs typeface="Verdana"/>
              </a:rPr>
              <a:t> </a:t>
            </a:r>
            <a:r>
              <a:rPr sz="1400" spc="-20" dirty="0">
                <a:solidFill>
                  <a:srgbClr val="FFFFFF"/>
                </a:solidFill>
                <a:latin typeface="Verdana"/>
                <a:cs typeface="Verdana"/>
              </a:rPr>
              <a:t>will </a:t>
            </a:r>
            <a:r>
              <a:rPr sz="1400" spc="75" dirty="0">
                <a:solidFill>
                  <a:srgbClr val="FFFFFF"/>
                </a:solidFill>
                <a:latin typeface="Verdana"/>
                <a:cs typeface="Verdana"/>
              </a:rPr>
              <a:t>be</a:t>
            </a:r>
            <a:r>
              <a:rPr sz="1400" spc="-95" dirty="0">
                <a:solidFill>
                  <a:srgbClr val="FFFFFF"/>
                </a:solidFill>
                <a:latin typeface="Verdana"/>
                <a:cs typeface="Verdana"/>
              </a:rPr>
              <a:t> </a:t>
            </a:r>
            <a:r>
              <a:rPr sz="1400" spc="-80" dirty="0">
                <a:solidFill>
                  <a:srgbClr val="FFFFFF"/>
                </a:solidFill>
                <a:latin typeface="Verdana"/>
                <a:cs typeface="Verdana"/>
              </a:rPr>
              <a:t>struck</a:t>
            </a:r>
            <a:r>
              <a:rPr sz="1400" spc="-90" dirty="0">
                <a:solidFill>
                  <a:srgbClr val="FFFFFF"/>
                </a:solidFill>
                <a:latin typeface="Verdana"/>
                <a:cs typeface="Verdana"/>
              </a:rPr>
              <a:t> </a:t>
            </a:r>
            <a:r>
              <a:rPr sz="1400" spc="-10" dirty="0">
                <a:solidFill>
                  <a:srgbClr val="FFFFFF"/>
                </a:solidFill>
                <a:latin typeface="Verdana"/>
                <a:cs typeface="Verdana"/>
              </a:rPr>
              <a:t>off</a:t>
            </a:r>
            <a:r>
              <a:rPr sz="1400" spc="-105" dirty="0">
                <a:solidFill>
                  <a:srgbClr val="FFFFFF"/>
                </a:solidFill>
                <a:latin typeface="Verdana"/>
                <a:cs typeface="Verdana"/>
              </a:rPr>
              <a:t> </a:t>
            </a:r>
            <a:r>
              <a:rPr sz="1400" spc="-50" dirty="0">
                <a:solidFill>
                  <a:srgbClr val="FFFFFF"/>
                </a:solidFill>
                <a:latin typeface="Verdana"/>
                <a:cs typeface="Verdana"/>
              </a:rPr>
              <a:t>from </a:t>
            </a:r>
            <a:r>
              <a:rPr sz="1400" spc="-20" dirty="0">
                <a:solidFill>
                  <a:srgbClr val="FFFFFF"/>
                </a:solidFill>
                <a:latin typeface="Verdana"/>
                <a:cs typeface="Verdana"/>
              </a:rPr>
              <a:t>the</a:t>
            </a:r>
            <a:r>
              <a:rPr sz="1400" spc="-95" dirty="0">
                <a:solidFill>
                  <a:srgbClr val="FFFFFF"/>
                </a:solidFill>
                <a:latin typeface="Verdana"/>
                <a:cs typeface="Verdana"/>
              </a:rPr>
              <a:t> </a:t>
            </a:r>
            <a:r>
              <a:rPr sz="1400" spc="-10" dirty="0">
                <a:solidFill>
                  <a:srgbClr val="FFFFFF"/>
                </a:solidFill>
                <a:latin typeface="Verdana"/>
                <a:cs typeface="Verdana"/>
              </a:rPr>
              <a:t>institute</a:t>
            </a:r>
            <a:r>
              <a:rPr sz="1400" b="1" spc="-10" dirty="0">
                <a:solidFill>
                  <a:srgbClr val="FFFFFF"/>
                </a:solidFill>
                <a:latin typeface="Tahoma"/>
                <a:cs typeface="Tahoma"/>
              </a:rPr>
              <a:t>.</a:t>
            </a:r>
            <a:endParaRPr sz="1400">
              <a:latin typeface="Tahoma"/>
              <a:cs typeface="Tahoma"/>
            </a:endParaRPr>
          </a:p>
        </p:txBody>
      </p:sp>
      <p:pic>
        <p:nvPicPr>
          <p:cNvPr id="10" name="object 10"/>
          <p:cNvPicPr/>
          <p:nvPr/>
        </p:nvPicPr>
        <p:blipFill>
          <a:blip r:embed="rId3" cstate="print"/>
          <a:stretch>
            <a:fillRect/>
          </a:stretch>
        </p:blipFill>
        <p:spPr>
          <a:xfrm>
            <a:off x="477012" y="489204"/>
            <a:ext cx="1443227" cy="139141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78126" y="1560957"/>
            <a:ext cx="10049510" cy="32384"/>
          </a:xfrm>
          <a:custGeom>
            <a:avLst/>
            <a:gdLst/>
            <a:ahLst/>
            <a:cxnLst/>
            <a:rect l="l" t="t" r="r" b="b"/>
            <a:pathLst>
              <a:path w="10049510" h="32384">
                <a:moveTo>
                  <a:pt x="10049256" y="0"/>
                </a:moveTo>
                <a:lnTo>
                  <a:pt x="0" y="0"/>
                </a:lnTo>
                <a:lnTo>
                  <a:pt x="0" y="32003"/>
                </a:lnTo>
                <a:lnTo>
                  <a:pt x="10049256" y="32003"/>
                </a:lnTo>
                <a:lnTo>
                  <a:pt x="10049256" y="0"/>
                </a:lnTo>
                <a:close/>
              </a:path>
            </a:pathLst>
          </a:custGeom>
          <a:solidFill>
            <a:srgbClr val="EBEBEB"/>
          </a:solidFill>
        </p:spPr>
        <p:txBody>
          <a:bodyPr wrap="square" lIns="0" tIns="0" rIns="0" bIns="0" rtlCol="0"/>
          <a:lstStyle/>
          <a:p>
            <a:endParaRPr/>
          </a:p>
        </p:txBody>
      </p:sp>
      <p:sp>
        <p:nvSpPr>
          <p:cNvPr id="3" name="object 3"/>
          <p:cNvSpPr txBox="1">
            <a:spLocks noGrp="1"/>
          </p:cNvSpPr>
          <p:nvPr>
            <p:ph type="title"/>
          </p:nvPr>
        </p:nvSpPr>
        <p:spPr>
          <a:xfrm>
            <a:off x="1765807" y="1161668"/>
            <a:ext cx="10079355" cy="452120"/>
          </a:xfrm>
          <a:prstGeom prst="rect">
            <a:avLst/>
          </a:prstGeom>
        </p:spPr>
        <p:txBody>
          <a:bodyPr vert="horz" wrap="square" lIns="0" tIns="12065" rIns="0" bIns="0" rtlCol="0">
            <a:spAutoFit/>
          </a:bodyPr>
          <a:lstStyle/>
          <a:p>
            <a:pPr marL="12700">
              <a:lnSpc>
                <a:spcPct val="100000"/>
              </a:lnSpc>
              <a:spcBef>
                <a:spcPts val="95"/>
              </a:spcBef>
            </a:pPr>
            <a:r>
              <a:rPr sz="2400" b="1" spc="-140" dirty="0">
                <a:latin typeface="Tahoma"/>
                <a:cs typeface="Tahoma"/>
              </a:rPr>
              <a:t>SCHEME</a:t>
            </a:r>
            <a:r>
              <a:rPr sz="2800" b="1" spc="-70" dirty="0">
                <a:latin typeface="Tahoma"/>
                <a:cs typeface="Tahoma"/>
              </a:rPr>
              <a:t> </a:t>
            </a:r>
            <a:r>
              <a:rPr sz="2800" b="1" dirty="0">
                <a:latin typeface="Tahoma"/>
                <a:cs typeface="Tahoma"/>
              </a:rPr>
              <a:t>OF</a:t>
            </a:r>
            <a:r>
              <a:rPr sz="2800" b="1" spc="-150" dirty="0">
                <a:latin typeface="Tahoma"/>
                <a:cs typeface="Tahoma"/>
              </a:rPr>
              <a:t> </a:t>
            </a:r>
            <a:r>
              <a:rPr sz="2800" b="1" spc="-365" dirty="0">
                <a:latin typeface="Tahoma"/>
                <a:cs typeface="Tahoma"/>
              </a:rPr>
              <a:t>STUDIES</a:t>
            </a:r>
            <a:r>
              <a:rPr sz="2800" b="1" spc="-45" dirty="0">
                <a:latin typeface="Tahoma"/>
                <a:cs typeface="Tahoma"/>
              </a:rPr>
              <a:t> </a:t>
            </a:r>
            <a:r>
              <a:rPr sz="2800" b="1" spc="-150" dirty="0">
                <a:latin typeface="Tahoma"/>
                <a:cs typeface="Tahoma"/>
              </a:rPr>
              <a:t>3-</a:t>
            </a:r>
            <a:r>
              <a:rPr sz="2800" b="1" spc="-215" dirty="0">
                <a:latin typeface="Tahoma"/>
                <a:cs typeface="Tahoma"/>
              </a:rPr>
              <a:t>YEARS</a:t>
            </a:r>
            <a:r>
              <a:rPr sz="2800" b="1" spc="-15" dirty="0">
                <a:latin typeface="Tahoma"/>
                <a:cs typeface="Tahoma"/>
              </a:rPr>
              <a:t> </a:t>
            </a:r>
            <a:r>
              <a:rPr sz="2800" b="1" spc="-150" dirty="0">
                <a:latin typeface="Tahoma"/>
                <a:cs typeface="Tahoma"/>
              </a:rPr>
              <a:t>(DAE)</a:t>
            </a:r>
            <a:r>
              <a:rPr sz="2800" b="1" spc="-55" dirty="0">
                <a:latin typeface="Tahoma"/>
                <a:cs typeface="Tahoma"/>
              </a:rPr>
              <a:t> </a:t>
            </a:r>
            <a:r>
              <a:rPr sz="2800" b="1" spc="-295" dirty="0">
                <a:latin typeface="Tahoma"/>
                <a:cs typeface="Tahoma"/>
              </a:rPr>
              <a:t>DRILLING</a:t>
            </a:r>
            <a:r>
              <a:rPr sz="2800" b="1" spc="15" dirty="0">
                <a:latin typeface="Tahoma"/>
                <a:cs typeface="Tahoma"/>
              </a:rPr>
              <a:t> </a:t>
            </a:r>
            <a:r>
              <a:rPr sz="2800" b="1" dirty="0">
                <a:latin typeface="Tahoma"/>
                <a:cs typeface="Tahoma"/>
              </a:rPr>
              <a:t>AND</a:t>
            </a:r>
            <a:r>
              <a:rPr sz="2800" b="1" spc="-40" dirty="0">
                <a:latin typeface="Tahoma"/>
                <a:cs typeface="Tahoma"/>
              </a:rPr>
              <a:t> </a:t>
            </a:r>
            <a:r>
              <a:rPr sz="2800" b="1" spc="-305" dirty="0">
                <a:latin typeface="Tahoma"/>
                <a:cs typeface="Tahoma"/>
              </a:rPr>
              <a:t>DRILLING</a:t>
            </a:r>
            <a:endParaRPr sz="2800">
              <a:latin typeface="Tahoma"/>
              <a:cs typeface="Tahoma"/>
            </a:endParaRPr>
          </a:p>
        </p:txBody>
      </p:sp>
      <p:sp>
        <p:nvSpPr>
          <p:cNvPr id="4" name="object 4"/>
          <p:cNvSpPr txBox="1"/>
          <p:nvPr/>
        </p:nvSpPr>
        <p:spPr>
          <a:xfrm>
            <a:off x="4495800" y="1600200"/>
            <a:ext cx="3601085" cy="966469"/>
          </a:xfrm>
          <a:prstGeom prst="rect">
            <a:avLst/>
          </a:prstGeom>
        </p:spPr>
        <p:txBody>
          <a:bodyPr vert="horz" wrap="square" lIns="0" tIns="12065" rIns="0" bIns="0" rtlCol="0">
            <a:spAutoFit/>
          </a:bodyPr>
          <a:lstStyle/>
          <a:p>
            <a:pPr marL="12700">
              <a:lnSpc>
                <a:spcPct val="100000"/>
              </a:lnSpc>
              <a:spcBef>
                <a:spcPts val="95"/>
              </a:spcBef>
            </a:pPr>
            <a:r>
              <a:rPr sz="2800" b="1" u="sng" spc="-340" dirty="0">
                <a:solidFill>
                  <a:srgbClr val="EBEBEB"/>
                </a:solidFill>
                <a:uFill>
                  <a:solidFill>
                    <a:srgbClr val="EBEBEB"/>
                  </a:solidFill>
                </a:uFill>
                <a:latin typeface="Tahoma"/>
                <a:cs typeface="Tahoma"/>
              </a:rPr>
              <a:t>FLUIDS</a:t>
            </a:r>
            <a:r>
              <a:rPr sz="2800" b="1" u="sng" spc="-10" dirty="0">
                <a:solidFill>
                  <a:srgbClr val="EBEBEB"/>
                </a:solidFill>
                <a:uFill>
                  <a:solidFill>
                    <a:srgbClr val="EBEBEB"/>
                  </a:solidFill>
                </a:uFill>
                <a:latin typeface="Tahoma"/>
                <a:cs typeface="Tahoma"/>
              </a:rPr>
              <a:t> </a:t>
            </a:r>
            <a:r>
              <a:rPr sz="2800" b="1" u="sng" spc="-65" dirty="0">
                <a:solidFill>
                  <a:srgbClr val="EBEBEB"/>
                </a:solidFill>
                <a:uFill>
                  <a:solidFill>
                    <a:srgbClr val="EBEBEB"/>
                  </a:solidFill>
                </a:uFill>
                <a:latin typeface="Tahoma"/>
                <a:cs typeface="Tahoma"/>
              </a:rPr>
              <a:t>TECHNOLOGY</a:t>
            </a:r>
            <a:endParaRPr sz="2800">
              <a:latin typeface="Tahoma"/>
              <a:cs typeface="Tahoma"/>
            </a:endParaRPr>
          </a:p>
          <a:p>
            <a:pPr marL="365760">
              <a:lnSpc>
                <a:spcPct val="100000"/>
              </a:lnSpc>
              <a:spcBef>
                <a:spcPts val="1889"/>
              </a:spcBef>
            </a:pPr>
            <a:r>
              <a:rPr lang="en-US" sz="1800" b="1" spc="-10" dirty="0" smtClean="0">
                <a:latin typeface="Times New Roman"/>
                <a:cs typeface="Times New Roman"/>
              </a:rPr>
              <a:t>         </a:t>
            </a:r>
            <a:r>
              <a:rPr sz="1800" b="1" u="sng" spc="-10" smtClean="0">
                <a:latin typeface="Times New Roman"/>
                <a:cs typeface="Times New Roman"/>
              </a:rPr>
              <a:t>FIRST</a:t>
            </a:r>
            <a:r>
              <a:rPr sz="1800" b="1" u="sng" spc="-65" smtClean="0">
                <a:latin typeface="Times New Roman"/>
                <a:cs typeface="Times New Roman"/>
              </a:rPr>
              <a:t> </a:t>
            </a:r>
            <a:r>
              <a:rPr sz="1800" b="1" u="sng" spc="-20" dirty="0">
                <a:latin typeface="Times New Roman"/>
                <a:cs typeface="Times New Roman"/>
              </a:rPr>
              <a:t>YEAR</a:t>
            </a:r>
            <a:endParaRPr sz="1800" u="sng">
              <a:latin typeface="Times New Roman"/>
              <a:cs typeface="Times New Roman"/>
            </a:endParaRPr>
          </a:p>
        </p:txBody>
      </p:sp>
      <p:graphicFrame>
        <p:nvGraphicFramePr>
          <p:cNvPr id="5" name="object 5"/>
          <p:cNvGraphicFramePr>
            <a:graphicFrameLocks noGrp="1"/>
          </p:cNvGraphicFramePr>
          <p:nvPr>
            <p:extLst>
              <p:ext uri="{D42A27DB-BD31-4B8C-83A1-F6EECF244321}">
                <p14:modId xmlns:p14="http://schemas.microsoft.com/office/powerpoint/2010/main" val="3832894509"/>
              </p:ext>
            </p:extLst>
          </p:nvPr>
        </p:nvGraphicFramePr>
        <p:xfrm>
          <a:off x="1752600" y="2667000"/>
          <a:ext cx="8301227" cy="3962374"/>
        </p:xfrm>
        <a:graphic>
          <a:graphicData uri="http://schemas.openxmlformats.org/drawingml/2006/table">
            <a:tbl>
              <a:tblPr firstRow="1" bandRow="1">
                <a:tableStyleId>{2D5ABB26-0587-4C30-8999-92F81FD0307C}</a:tableStyleId>
              </a:tblPr>
              <a:tblGrid>
                <a:gridCol w="677394">
                  <a:extLst>
                    <a:ext uri="{9D8B030D-6E8A-4147-A177-3AD203B41FA5}">
                      <a16:colId xmlns:a16="http://schemas.microsoft.com/office/drawing/2014/main" val="20000"/>
                    </a:ext>
                  </a:extLst>
                </a:gridCol>
                <a:gridCol w="1475662">
                  <a:extLst>
                    <a:ext uri="{9D8B030D-6E8A-4147-A177-3AD203B41FA5}">
                      <a16:colId xmlns:a16="http://schemas.microsoft.com/office/drawing/2014/main" val="20001"/>
                    </a:ext>
                  </a:extLst>
                </a:gridCol>
                <a:gridCol w="4075068">
                  <a:extLst>
                    <a:ext uri="{9D8B030D-6E8A-4147-A177-3AD203B41FA5}">
                      <a16:colId xmlns:a16="http://schemas.microsoft.com/office/drawing/2014/main" val="20002"/>
                    </a:ext>
                  </a:extLst>
                </a:gridCol>
                <a:gridCol w="1038755">
                  <a:extLst>
                    <a:ext uri="{9D8B030D-6E8A-4147-A177-3AD203B41FA5}">
                      <a16:colId xmlns:a16="http://schemas.microsoft.com/office/drawing/2014/main" val="20003"/>
                    </a:ext>
                  </a:extLst>
                </a:gridCol>
                <a:gridCol w="1034348">
                  <a:extLst>
                    <a:ext uri="{9D8B030D-6E8A-4147-A177-3AD203B41FA5}">
                      <a16:colId xmlns:a16="http://schemas.microsoft.com/office/drawing/2014/main" val="20004"/>
                    </a:ext>
                  </a:extLst>
                </a:gridCol>
              </a:tblGrid>
              <a:tr h="510286">
                <a:tc>
                  <a:txBody>
                    <a:bodyPr/>
                    <a:lstStyle/>
                    <a:p>
                      <a:pPr marL="120650">
                        <a:lnSpc>
                          <a:spcPct val="100000"/>
                        </a:lnSpc>
                        <a:spcBef>
                          <a:spcPts val="500"/>
                        </a:spcBef>
                      </a:pPr>
                      <a:r>
                        <a:rPr sz="1400" b="1" spc="-10" dirty="0">
                          <a:solidFill>
                            <a:srgbClr val="FFFFFF"/>
                          </a:solidFill>
                          <a:latin typeface="Tahoma"/>
                          <a:cs typeface="Tahoma"/>
                        </a:rPr>
                        <a:t>S.No.</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116205">
                        <a:lnSpc>
                          <a:spcPct val="100000"/>
                        </a:lnSpc>
                        <a:spcBef>
                          <a:spcPts val="500"/>
                        </a:spcBef>
                      </a:pPr>
                      <a:r>
                        <a:rPr sz="1400" b="1" spc="-40" dirty="0">
                          <a:solidFill>
                            <a:srgbClr val="FFFFFF"/>
                          </a:solidFill>
                          <a:latin typeface="Tahoma"/>
                          <a:cs typeface="Tahoma"/>
                        </a:rPr>
                        <a:t>Subject</a:t>
                      </a:r>
                      <a:r>
                        <a:rPr sz="1400" b="1" spc="-65" dirty="0">
                          <a:solidFill>
                            <a:srgbClr val="FFFFFF"/>
                          </a:solidFill>
                          <a:latin typeface="Tahoma"/>
                          <a:cs typeface="Tahoma"/>
                        </a:rPr>
                        <a:t> </a:t>
                      </a:r>
                      <a:r>
                        <a:rPr sz="1400" b="1" spc="-10" dirty="0">
                          <a:solidFill>
                            <a:srgbClr val="FFFFFF"/>
                          </a:solidFill>
                          <a:latin typeface="Tahoma"/>
                          <a:cs typeface="Tahoma"/>
                        </a:rPr>
                        <a:t>Codes</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635" algn="ctr">
                        <a:lnSpc>
                          <a:spcPct val="100000"/>
                        </a:lnSpc>
                        <a:spcBef>
                          <a:spcPts val="500"/>
                        </a:spcBef>
                      </a:pPr>
                      <a:r>
                        <a:rPr sz="1400" b="1" spc="-40" dirty="0">
                          <a:solidFill>
                            <a:srgbClr val="FFFFFF"/>
                          </a:solidFill>
                          <a:latin typeface="Tahoma"/>
                          <a:cs typeface="Tahoma"/>
                        </a:rPr>
                        <a:t>Subject</a:t>
                      </a:r>
                      <a:r>
                        <a:rPr sz="1400" b="1" spc="-65" dirty="0">
                          <a:solidFill>
                            <a:srgbClr val="FFFFFF"/>
                          </a:solidFill>
                          <a:latin typeface="Tahoma"/>
                          <a:cs typeface="Tahoma"/>
                        </a:rPr>
                        <a:t> </a:t>
                      </a:r>
                      <a:r>
                        <a:rPr sz="1400" b="1" spc="-20" dirty="0">
                          <a:solidFill>
                            <a:srgbClr val="FFFFFF"/>
                          </a:solidFill>
                          <a:latin typeface="Tahoma"/>
                          <a:cs typeface="Tahoma"/>
                        </a:rPr>
                        <a:t>Name</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238760">
                        <a:lnSpc>
                          <a:spcPct val="100000"/>
                        </a:lnSpc>
                        <a:spcBef>
                          <a:spcPts val="500"/>
                        </a:spcBef>
                      </a:pPr>
                      <a:r>
                        <a:rPr sz="1400" b="1" spc="-10" dirty="0">
                          <a:solidFill>
                            <a:srgbClr val="FFFFFF"/>
                          </a:solidFill>
                          <a:latin typeface="Tahoma"/>
                          <a:cs typeface="Tahoma"/>
                        </a:rPr>
                        <a:t>Theory</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143510">
                        <a:lnSpc>
                          <a:spcPct val="100000"/>
                        </a:lnSpc>
                        <a:spcBef>
                          <a:spcPts val="500"/>
                        </a:spcBef>
                      </a:pPr>
                      <a:r>
                        <a:rPr sz="1400" b="1" spc="-10" dirty="0">
                          <a:solidFill>
                            <a:srgbClr val="FFFFFF"/>
                          </a:solidFill>
                          <a:latin typeface="Tahoma"/>
                          <a:cs typeface="Tahoma"/>
                        </a:rPr>
                        <a:t>Practical</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extLst>
                  <a:ext uri="{0D108BD9-81ED-4DB2-BD59-A6C34878D82A}">
                    <a16:rowId xmlns:a16="http://schemas.microsoft.com/office/drawing/2014/main" val="10000"/>
                  </a:ext>
                </a:extLst>
              </a:tr>
              <a:tr h="340631">
                <a:tc>
                  <a:txBody>
                    <a:bodyPr/>
                    <a:lstStyle/>
                    <a:p>
                      <a:pPr marL="67945">
                        <a:lnSpc>
                          <a:spcPct val="100000"/>
                        </a:lnSpc>
                        <a:spcBef>
                          <a:spcPts val="500"/>
                        </a:spcBef>
                      </a:pPr>
                      <a:r>
                        <a:rPr sz="1400" b="1" spc="-50" dirty="0">
                          <a:solidFill>
                            <a:srgbClr val="FFFFFF"/>
                          </a:solidFill>
                          <a:latin typeface="Tahoma"/>
                          <a:cs typeface="Tahoma"/>
                        </a:rPr>
                        <a:t>1</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Gen-111</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Islamiat &amp; Pak Study</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1</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0</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1"/>
                  </a:ext>
                </a:extLst>
              </a:tr>
              <a:tr h="341308">
                <a:tc>
                  <a:txBody>
                    <a:bodyPr/>
                    <a:lstStyle/>
                    <a:p>
                      <a:pPr marL="67945">
                        <a:lnSpc>
                          <a:spcPct val="100000"/>
                        </a:lnSpc>
                        <a:spcBef>
                          <a:spcPts val="500"/>
                        </a:spcBef>
                      </a:pPr>
                      <a:r>
                        <a:rPr sz="1400" b="1" spc="-50" dirty="0">
                          <a:solidFill>
                            <a:srgbClr val="FFFFFF"/>
                          </a:solidFill>
                          <a:latin typeface="Tahoma"/>
                          <a:cs typeface="Tahoma"/>
                        </a:rPr>
                        <a:t>2</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Eng.- 112</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English</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0</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2"/>
                  </a:ext>
                </a:extLst>
              </a:tr>
              <a:tr h="340631">
                <a:tc>
                  <a:txBody>
                    <a:bodyPr/>
                    <a:lstStyle/>
                    <a:p>
                      <a:pPr marL="67945">
                        <a:lnSpc>
                          <a:spcPct val="100000"/>
                        </a:lnSpc>
                        <a:spcBef>
                          <a:spcPts val="505"/>
                        </a:spcBef>
                      </a:pPr>
                      <a:r>
                        <a:rPr sz="1400" b="1" spc="-50" dirty="0">
                          <a:solidFill>
                            <a:srgbClr val="FFFFFF"/>
                          </a:solidFill>
                          <a:latin typeface="Tahoma"/>
                          <a:cs typeface="Tahoma"/>
                        </a:rPr>
                        <a:t>3</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Math-113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Applied Mathematics-1</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0</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3"/>
                  </a:ext>
                </a:extLst>
              </a:tr>
              <a:tr h="341308">
                <a:tc>
                  <a:txBody>
                    <a:bodyPr/>
                    <a:lstStyle/>
                    <a:p>
                      <a:pPr marL="67945">
                        <a:lnSpc>
                          <a:spcPct val="100000"/>
                        </a:lnSpc>
                        <a:spcBef>
                          <a:spcPts val="505"/>
                        </a:spcBef>
                      </a:pPr>
                      <a:r>
                        <a:rPr sz="1400" b="1" spc="-50" dirty="0">
                          <a:solidFill>
                            <a:srgbClr val="FFFFFF"/>
                          </a:solidFill>
                          <a:latin typeface="Tahoma"/>
                          <a:cs typeface="Tahoma"/>
                        </a:rPr>
                        <a:t>4</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Phy-123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Applied Physics</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4"/>
                  </a:ext>
                </a:extLst>
              </a:tr>
              <a:tr h="340631">
                <a:tc>
                  <a:txBody>
                    <a:bodyPr/>
                    <a:lstStyle/>
                    <a:p>
                      <a:pPr marL="67945">
                        <a:lnSpc>
                          <a:spcPct val="100000"/>
                        </a:lnSpc>
                        <a:spcBef>
                          <a:spcPts val="500"/>
                        </a:spcBef>
                      </a:pPr>
                      <a:r>
                        <a:rPr sz="1400" b="1" spc="-50" dirty="0">
                          <a:solidFill>
                            <a:srgbClr val="FFFFFF"/>
                          </a:solidFill>
                          <a:latin typeface="Tahoma"/>
                          <a:cs typeface="Tahoma"/>
                        </a:rPr>
                        <a:t>5</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Chem-133</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Applied Chemistry</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5"/>
                  </a:ext>
                </a:extLst>
              </a:tr>
              <a:tr h="340631">
                <a:tc>
                  <a:txBody>
                    <a:bodyPr/>
                    <a:lstStyle/>
                    <a:p>
                      <a:pPr marL="67945">
                        <a:lnSpc>
                          <a:spcPct val="100000"/>
                        </a:lnSpc>
                        <a:spcBef>
                          <a:spcPts val="505"/>
                        </a:spcBef>
                      </a:pPr>
                      <a:r>
                        <a:rPr sz="1400" b="1" spc="-50" dirty="0">
                          <a:solidFill>
                            <a:srgbClr val="FFFFFF"/>
                          </a:solidFill>
                          <a:latin typeface="Tahoma"/>
                          <a:cs typeface="Tahoma"/>
                        </a:rPr>
                        <a:t>6</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Comp-142</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Computer Application</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1</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6"/>
                  </a:ext>
                </a:extLst>
              </a:tr>
              <a:tr h="383701">
                <a:tc>
                  <a:txBody>
                    <a:bodyPr/>
                    <a:lstStyle/>
                    <a:p>
                      <a:pPr marL="67945">
                        <a:lnSpc>
                          <a:spcPct val="100000"/>
                        </a:lnSpc>
                        <a:spcBef>
                          <a:spcPts val="505"/>
                        </a:spcBef>
                      </a:pPr>
                      <a:r>
                        <a:rPr sz="1400" b="1" spc="-50" dirty="0">
                          <a:solidFill>
                            <a:srgbClr val="FFFFFF"/>
                          </a:solidFill>
                          <a:latin typeface="Tahoma"/>
                          <a:cs typeface="Tahoma"/>
                        </a:rPr>
                        <a:t>7</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PCT-103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Basic Engineering Drawing &amp; AutoCAD</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1</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6</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7"/>
                  </a:ext>
                </a:extLst>
              </a:tr>
              <a:tr h="341308">
                <a:tc>
                  <a:txBody>
                    <a:bodyPr/>
                    <a:lstStyle/>
                    <a:p>
                      <a:pPr marL="67945">
                        <a:lnSpc>
                          <a:spcPct val="100000"/>
                        </a:lnSpc>
                        <a:spcBef>
                          <a:spcPts val="505"/>
                        </a:spcBef>
                      </a:pPr>
                      <a:r>
                        <a:rPr sz="1400" b="1" spc="-50" dirty="0">
                          <a:solidFill>
                            <a:srgbClr val="FFFFFF"/>
                          </a:solidFill>
                          <a:latin typeface="Tahoma"/>
                          <a:cs typeface="Tahoma"/>
                        </a:rPr>
                        <a:t>8</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DFT-103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Fundamental of Drilling Technology</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8"/>
                  </a:ext>
                </a:extLst>
              </a:tr>
              <a:tr h="341308">
                <a:tc>
                  <a:txBody>
                    <a:bodyPr/>
                    <a:lstStyle/>
                    <a:p>
                      <a:pPr marL="67945">
                        <a:lnSpc>
                          <a:spcPct val="100000"/>
                        </a:lnSpc>
                        <a:spcBef>
                          <a:spcPts val="505"/>
                        </a:spcBef>
                      </a:pPr>
                      <a:r>
                        <a:rPr sz="1400" b="1" spc="-50" dirty="0">
                          <a:solidFill>
                            <a:srgbClr val="FFFFFF"/>
                          </a:solidFill>
                          <a:latin typeface="Tahoma"/>
                          <a:cs typeface="Tahoma"/>
                        </a:rPr>
                        <a:t>9</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PET-123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Workshop Practice</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1</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10" dirty="0">
                          <a:solidFill>
                            <a:schemeClr val="tx1"/>
                          </a:solidFill>
                          <a:latin typeface="Verdana"/>
                          <a:ea typeface="+mn-ea"/>
                          <a:cs typeface="Verdana"/>
                        </a:rPr>
                        <a:t>6</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9"/>
                  </a:ext>
                </a:extLst>
              </a:tr>
              <a:tr h="340631">
                <a:tc>
                  <a:txBody>
                    <a:bodyPr/>
                    <a:lstStyle/>
                    <a:p>
                      <a:pPr marL="67945">
                        <a:lnSpc>
                          <a:spcPct val="100000"/>
                        </a:lnSpc>
                        <a:spcBef>
                          <a:spcPts val="505"/>
                        </a:spcBef>
                      </a:pPr>
                      <a:r>
                        <a:rPr sz="1400" b="1" spc="-25" dirty="0">
                          <a:solidFill>
                            <a:srgbClr val="FFFFFF"/>
                          </a:solidFill>
                          <a:latin typeface="Tahoma"/>
                          <a:cs typeface="Tahoma"/>
                        </a:rPr>
                        <a:t>10</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10" dirty="0">
                          <a:solidFill>
                            <a:schemeClr val="tx1"/>
                          </a:solidFill>
                          <a:latin typeface="Verdana"/>
                          <a:ea typeface="+mn-ea"/>
                          <a:cs typeface="Verdana"/>
                        </a:rPr>
                        <a:t>DFT-113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Occupational HSE</a:t>
                      </a: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10" dirty="0">
                          <a:solidFill>
                            <a:schemeClr val="tx1"/>
                          </a:solidFill>
                          <a:latin typeface="Verdana"/>
                          <a:ea typeface="+mn-ea"/>
                          <a:cs typeface="Verdana"/>
                        </a:rPr>
                        <a:t>0</a:t>
                      </a: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10"/>
                  </a:ext>
                </a:extLst>
              </a:tr>
            </a:tbl>
          </a:graphicData>
        </a:graphic>
      </p:graphicFrame>
      <p:pic>
        <p:nvPicPr>
          <p:cNvPr id="6" name="object 6"/>
          <p:cNvPicPr/>
          <p:nvPr/>
        </p:nvPicPr>
        <p:blipFill>
          <a:blip r:embed="rId2" cstate="print"/>
          <a:stretch>
            <a:fillRect/>
          </a:stretch>
        </p:blipFill>
        <p:spPr>
          <a:xfrm>
            <a:off x="477013" y="533400"/>
            <a:ext cx="1275588" cy="134721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74011" y="1347927"/>
            <a:ext cx="3100070" cy="574675"/>
          </a:xfrm>
          <a:prstGeom prst="rect">
            <a:avLst/>
          </a:prstGeom>
        </p:spPr>
        <p:txBody>
          <a:bodyPr vert="horz" wrap="square" lIns="0" tIns="12700" rIns="0" bIns="0" rtlCol="0">
            <a:spAutoFit/>
          </a:bodyPr>
          <a:lstStyle/>
          <a:p>
            <a:pPr marL="12700">
              <a:lnSpc>
                <a:spcPct val="100000"/>
              </a:lnSpc>
              <a:spcBef>
                <a:spcPts val="100"/>
              </a:spcBef>
            </a:pPr>
            <a:r>
              <a:rPr spc="-10" dirty="0"/>
              <a:t>Continued…..</a:t>
            </a:r>
          </a:p>
        </p:txBody>
      </p:sp>
      <p:sp>
        <p:nvSpPr>
          <p:cNvPr id="3" name="object 3"/>
          <p:cNvSpPr txBox="1"/>
          <p:nvPr/>
        </p:nvSpPr>
        <p:spPr>
          <a:xfrm>
            <a:off x="5029200" y="2286000"/>
            <a:ext cx="1673860" cy="299720"/>
          </a:xfrm>
          <a:prstGeom prst="rect">
            <a:avLst/>
          </a:prstGeom>
        </p:spPr>
        <p:txBody>
          <a:bodyPr vert="horz" wrap="square" lIns="0" tIns="12700" rIns="0" bIns="0" rtlCol="0">
            <a:spAutoFit/>
          </a:bodyPr>
          <a:lstStyle/>
          <a:p>
            <a:pPr marL="12700">
              <a:lnSpc>
                <a:spcPct val="100000"/>
              </a:lnSpc>
              <a:spcBef>
                <a:spcPts val="100"/>
              </a:spcBef>
            </a:pPr>
            <a:r>
              <a:rPr sz="1800" b="1" u="sng" spc="-10" dirty="0">
                <a:uFill>
                  <a:solidFill>
                    <a:srgbClr val="000000"/>
                  </a:solidFill>
                </a:uFill>
                <a:latin typeface="Times New Roman"/>
                <a:cs typeface="Times New Roman"/>
              </a:rPr>
              <a:t>SECOND</a:t>
            </a:r>
            <a:r>
              <a:rPr sz="1800" b="1" u="sng" spc="-75" dirty="0">
                <a:uFill>
                  <a:solidFill>
                    <a:srgbClr val="000000"/>
                  </a:solidFill>
                </a:uFill>
                <a:latin typeface="Times New Roman"/>
                <a:cs typeface="Times New Roman"/>
              </a:rPr>
              <a:t> </a:t>
            </a:r>
            <a:r>
              <a:rPr sz="1800" b="1" u="sng" spc="-20" dirty="0">
                <a:uFill>
                  <a:solidFill>
                    <a:srgbClr val="000000"/>
                  </a:solidFill>
                </a:uFill>
                <a:latin typeface="Times New Roman"/>
                <a:cs typeface="Times New Roman"/>
              </a:rPr>
              <a:t>YEAR</a:t>
            </a:r>
            <a:endParaRPr sz="1800">
              <a:latin typeface="Times New Roman"/>
              <a:cs typeface="Times New Roman"/>
            </a:endParaRPr>
          </a:p>
        </p:txBody>
      </p:sp>
      <p:graphicFrame>
        <p:nvGraphicFramePr>
          <p:cNvPr id="4" name="object 4"/>
          <p:cNvGraphicFramePr>
            <a:graphicFrameLocks noGrp="1"/>
          </p:cNvGraphicFramePr>
          <p:nvPr>
            <p:extLst>
              <p:ext uri="{D42A27DB-BD31-4B8C-83A1-F6EECF244321}">
                <p14:modId xmlns:p14="http://schemas.microsoft.com/office/powerpoint/2010/main" val="3230861865"/>
              </p:ext>
            </p:extLst>
          </p:nvPr>
        </p:nvGraphicFramePr>
        <p:xfrm>
          <a:off x="1665858" y="2618485"/>
          <a:ext cx="8308337" cy="4086225"/>
        </p:xfrm>
        <a:graphic>
          <a:graphicData uri="http://schemas.openxmlformats.org/drawingml/2006/table">
            <a:tbl>
              <a:tblPr firstRow="1" bandRow="1">
                <a:tableStyleId>{2D5ABB26-0587-4C30-8999-92F81FD0307C}</a:tableStyleId>
              </a:tblPr>
              <a:tblGrid>
                <a:gridCol w="678180">
                  <a:extLst>
                    <a:ext uri="{9D8B030D-6E8A-4147-A177-3AD203B41FA5}">
                      <a16:colId xmlns:a16="http://schemas.microsoft.com/office/drawing/2014/main" val="20000"/>
                    </a:ext>
                  </a:extLst>
                </a:gridCol>
                <a:gridCol w="1477009">
                  <a:extLst>
                    <a:ext uri="{9D8B030D-6E8A-4147-A177-3AD203B41FA5}">
                      <a16:colId xmlns:a16="http://schemas.microsoft.com/office/drawing/2014/main" val="20001"/>
                    </a:ext>
                  </a:extLst>
                </a:gridCol>
                <a:gridCol w="4078604">
                  <a:extLst>
                    <a:ext uri="{9D8B030D-6E8A-4147-A177-3AD203B41FA5}">
                      <a16:colId xmlns:a16="http://schemas.microsoft.com/office/drawing/2014/main" val="20002"/>
                    </a:ext>
                  </a:extLst>
                </a:gridCol>
                <a:gridCol w="1039494">
                  <a:extLst>
                    <a:ext uri="{9D8B030D-6E8A-4147-A177-3AD203B41FA5}">
                      <a16:colId xmlns:a16="http://schemas.microsoft.com/office/drawing/2014/main" val="20003"/>
                    </a:ext>
                  </a:extLst>
                </a:gridCol>
                <a:gridCol w="1035050">
                  <a:extLst>
                    <a:ext uri="{9D8B030D-6E8A-4147-A177-3AD203B41FA5}">
                      <a16:colId xmlns:a16="http://schemas.microsoft.com/office/drawing/2014/main" val="20004"/>
                    </a:ext>
                  </a:extLst>
                </a:gridCol>
              </a:tblGrid>
              <a:tr h="715010">
                <a:tc>
                  <a:txBody>
                    <a:bodyPr/>
                    <a:lstStyle/>
                    <a:p>
                      <a:pPr marL="118110">
                        <a:lnSpc>
                          <a:spcPct val="100000"/>
                        </a:lnSpc>
                        <a:spcBef>
                          <a:spcPts val="500"/>
                        </a:spcBef>
                      </a:pPr>
                      <a:r>
                        <a:rPr sz="1400" b="1" spc="-10" dirty="0">
                          <a:solidFill>
                            <a:srgbClr val="FFFFFF"/>
                          </a:solidFill>
                          <a:latin typeface="Tahoma"/>
                          <a:cs typeface="Tahoma"/>
                        </a:rPr>
                        <a:t>S.No.</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110489">
                        <a:lnSpc>
                          <a:spcPct val="100000"/>
                        </a:lnSpc>
                        <a:spcBef>
                          <a:spcPts val="500"/>
                        </a:spcBef>
                      </a:pPr>
                      <a:r>
                        <a:rPr sz="1400" b="1" spc="-40" dirty="0">
                          <a:solidFill>
                            <a:srgbClr val="FFFFFF"/>
                          </a:solidFill>
                          <a:latin typeface="Tahoma"/>
                          <a:cs typeface="Tahoma"/>
                        </a:rPr>
                        <a:t>Subject</a:t>
                      </a:r>
                      <a:r>
                        <a:rPr sz="1400" b="1" spc="-65" dirty="0">
                          <a:solidFill>
                            <a:srgbClr val="FFFFFF"/>
                          </a:solidFill>
                          <a:latin typeface="Tahoma"/>
                          <a:cs typeface="Tahoma"/>
                        </a:rPr>
                        <a:t> </a:t>
                      </a:r>
                      <a:r>
                        <a:rPr sz="1400" b="1" spc="-10" dirty="0">
                          <a:solidFill>
                            <a:srgbClr val="FFFFFF"/>
                          </a:solidFill>
                          <a:latin typeface="Tahoma"/>
                          <a:cs typeface="Tahoma"/>
                        </a:rPr>
                        <a:t>Codes</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algn="ctr">
                        <a:lnSpc>
                          <a:spcPct val="100000"/>
                        </a:lnSpc>
                        <a:spcBef>
                          <a:spcPts val="500"/>
                        </a:spcBef>
                      </a:pPr>
                      <a:r>
                        <a:rPr sz="1400" b="1" spc="-40" dirty="0">
                          <a:solidFill>
                            <a:srgbClr val="FFFFFF"/>
                          </a:solidFill>
                          <a:latin typeface="Tahoma"/>
                          <a:cs typeface="Tahoma"/>
                        </a:rPr>
                        <a:t>Subject</a:t>
                      </a:r>
                      <a:r>
                        <a:rPr sz="1400" b="1" spc="-65" dirty="0">
                          <a:solidFill>
                            <a:srgbClr val="FFFFFF"/>
                          </a:solidFill>
                          <a:latin typeface="Tahoma"/>
                          <a:cs typeface="Tahoma"/>
                        </a:rPr>
                        <a:t> </a:t>
                      </a:r>
                      <a:r>
                        <a:rPr sz="1400" b="1" spc="-20" dirty="0">
                          <a:solidFill>
                            <a:srgbClr val="FFFFFF"/>
                          </a:solidFill>
                          <a:latin typeface="Tahoma"/>
                          <a:cs typeface="Tahoma"/>
                        </a:rPr>
                        <a:t>Name</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235585">
                        <a:lnSpc>
                          <a:spcPct val="100000"/>
                        </a:lnSpc>
                        <a:spcBef>
                          <a:spcPts val="500"/>
                        </a:spcBef>
                      </a:pPr>
                      <a:r>
                        <a:rPr sz="1400" b="1" spc="-10" dirty="0">
                          <a:solidFill>
                            <a:srgbClr val="FFFFFF"/>
                          </a:solidFill>
                          <a:latin typeface="Tahoma"/>
                          <a:cs typeface="Tahoma"/>
                        </a:rPr>
                        <a:t>Theory</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138430">
                        <a:lnSpc>
                          <a:spcPct val="100000"/>
                        </a:lnSpc>
                        <a:spcBef>
                          <a:spcPts val="500"/>
                        </a:spcBef>
                      </a:pPr>
                      <a:r>
                        <a:rPr sz="1400" b="1" spc="-10" dirty="0">
                          <a:solidFill>
                            <a:srgbClr val="FFFFFF"/>
                          </a:solidFill>
                          <a:latin typeface="Tahoma"/>
                          <a:cs typeface="Tahoma"/>
                        </a:rPr>
                        <a:t>Practical</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extLst>
                  <a:ext uri="{0D108BD9-81ED-4DB2-BD59-A6C34878D82A}">
                    <a16:rowId xmlns:a16="http://schemas.microsoft.com/office/drawing/2014/main" val="10000"/>
                  </a:ext>
                </a:extLst>
              </a:tr>
              <a:tr h="337185">
                <a:tc>
                  <a:txBody>
                    <a:bodyPr/>
                    <a:lstStyle/>
                    <a:p>
                      <a:pPr marL="68580">
                        <a:lnSpc>
                          <a:spcPct val="100000"/>
                        </a:lnSpc>
                        <a:spcBef>
                          <a:spcPts val="500"/>
                        </a:spcBef>
                      </a:pPr>
                      <a:r>
                        <a:rPr sz="1400" b="1" spc="-50" dirty="0">
                          <a:solidFill>
                            <a:srgbClr val="FFFFFF"/>
                          </a:solidFill>
                          <a:latin typeface="Tahoma"/>
                          <a:cs typeface="Tahoma"/>
                        </a:rPr>
                        <a:t>1</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0"/>
                        </a:spcBef>
                      </a:pPr>
                      <a:r>
                        <a:rPr sz="1400" spc="-80" dirty="0">
                          <a:solidFill>
                            <a:schemeClr val="tx1"/>
                          </a:solidFill>
                          <a:latin typeface="Verdana"/>
                          <a:ea typeface="+mn-ea"/>
                          <a:cs typeface="Verdana"/>
                        </a:rPr>
                        <a:t>Gen-211</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0"/>
                        </a:spcBef>
                      </a:pPr>
                      <a:r>
                        <a:rPr sz="1400" spc="-80" dirty="0">
                          <a:solidFill>
                            <a:schemeClr val="tx1"/>
                          </a:solidFill>
                          <a:latin typeface="Verdana"/>
                          <a:ea typeface="+mn-ea"/>
                          <a:cs typeface="Verdana"/>
                        </a:rPr>
                        <a:t>Islamiat &amp; Pak Studies</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0"/>
                        </a:spcBef>
                      </a:pPr>
                      <a:r>
                        <a:rPr sz="1400" spc="-80" dirty="0">
                          <a:solidFill>
                            <a:schemeClr val="tx1"/>
                          </a:solidFill>
                          <a:latin typeface="Verdana"/>
                          <a:ea typeface="+mn-ea"/>
                          <a:cs typeface="Verdana"/>
                        </a:rPr>
                        <a:t>1</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0"/>
                        </a:spcBef>
                      </a:pPr>
                      <a:r>
                        <a:rPr sz="1400" spc="-80" dirty="0">
                          <a:solidFill>
                            <a:schemeClr val="tx1"/>
                          </a:solidFill>
                          <a:latin typeface="Verdana"/>
                          <a:ea typeface="+mn-ea"/>
                          <a:cs typeface="Verdana"/>
                        </a:rPr>
                        <a:t>0</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1"/>
                  </a:ext>
                </a:extLst>
              </a:tr>
              <a:tr h="337185">
                <a:tc>
                  <a:txBody>
                    <a:bodyPr/>
                    <a:lstStyle/>
                    <a:p>
                      <a:pPr marL="68580">
                        <a:lnSpc>
                          <a:spcPct val="100000"/>
                        </a:lnSpc>
                        <a:spcBef>
                          <a:spcPts val="500"/>
                        </a:spcBef>
                      </a:pPr>
                      <a:r>
                        <a:rPr sz="1400" b="1" spc="-50" dirty="0">
                          <a:solidFill>
                            <a:srgbClr val="FFFFFF"/>
                          </a:solidFill>
                          <a:latin typeface="Tahoma"/>
                          <a:cs typeface="Tahoma"/>
                        </a:rPr>
                        <a:t>2</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0"/>
                        </a:spcBef>
                      </a:pPr>
                      <a:r>
                        <a:rPr sz="1400" spc="-80" dirty="0">
                          <a:solidFill>
                            <a:schemeClr val="tx1"/>
                          </a:solidFill>
                          <a:latin typeface="Verdana"/>
                          <a:ea typeface="+mn-ea"/>
                          <a:cs typeface="Verdana"/>
                        </a:rPr>
                        <a:t>Math-223</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0"/>
                        </a:spcBef>
                      </a:pPr>
                      <a:r>
                        <a:rPr sz="1400" spc="-80" dirty="0">
                          <a:solidFill>
                            <a:schemeClr val="tx1"/>
                          </a:solidFill>
                          <a:latin typeface="Verdana"/>
                          <a:ea typeface="+mn-ea"/>
                          <a:cs typeface="Verdana"/>
                        </a:rPr>
                        <a:t>Applied Mathematics</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0"/>
                        </a:spcBef>
                      </a:pPr>
                      <a:r>
                        <a:rPr sz="1400" spc="-80" dirty="0">
                          <a:solidFill>
                            <a:schemeClr val="tx1"/>
                          </a:solidFill>
                          <a:latin typeface="Verdana"/>
                          <a:ea typeface="+mn-ea"/>
                          <a:cs typeface="Verdana"/>
                        </a:rPr>
                        <a:t>3</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0"/>
                        </a:spcBef>
                      </a:pPr>
                      <a:r>
                        <a:rPr sz="1400" spc="-80" dirty="0">
                          <a:solidFill>
                            <a:schemeClr val="tx1"/>
                          </a:solidFill>
                          <a:latin typeface="Verdana"/>
                          <a:ea typeface="+mn-ea"/>
                          <a:cs typeface="Verdana"/>
                        </a:rPr>
                        <a:t>0</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2"/>
                  </a:ext>
                </a:extLst>
              </a:tr>
              <a:tr h="336550">
                <a:tc>
                  <a:txBody>
                    <a:bodyPr/>
                    <a:lstStyle/>
                    <a:p>
                      <a:pPr marL="68580">
                        <a:lnSpc>
                          <a:spcPct val="100000"/>
                        </a:lnSpc>
                        <a:spcBef>
                          <a:spcPts val="505"/>
                        </a:spcBef>
                      </a:pPr>
                      <a:r>
                        <a:rPr sz="1400" b="1" spc="-50" dirty="0">
                          <a:solidFill>
                            <a:srgbClr val="FFFFFF"/>
                          </a:solidFill>
                          <a:latin typeface="Tahoma"/>
                          <a:cs typeface="Tahoma"/>
                        </a:rPr>
                        <a:t>3</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80" dirty="0">
                          <a:solidFill>
                            <a:schemeClr val="tx1"/>
                          </a:solidFill>
                          <a:latin typeface="Verdana"/>
                          <a:ea typeface="+mn-ea"/>
                          <a:cs typeface="Verdana"/>
                        </a:rPr>
                        <a:t>Mgm-201</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80" dirty="0">
                          <a:solidFill>
                            <a:schemeClr val="tx1"/>
                          </a:solidFill>
                          <a:latin typeface="Verdana"/>
                          <a:ea typeface="+mn-ea"/>
                          <a:cs typeface="Verdana"/>
                        </a:rPr>
                        <a:t>Technical Report Writing</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5"/>
                        </a:spcBef>
                      </a:pPr>
                      <a:r>
                        <a:rPr sz="1400" spc="-80" dirty="0">
                          <a:solidFill>
                            <a:schemeClr val="tx1"/>
                          </a:solidFill>
                          <a:latin typeface="Verdana"/>
                          <a:ea typeface="+mn-ea"/>
                          <a:cs typeface="Verdana"/>
                        </a:rPr>
                        <a:t>1</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5"/>
                        </a:spcBef>
                      </a:pPr>
                      <a:r>
                        <a:rPr sz="1400" spc="-80" dirty="0">
                          <a:solidFill>
                            <a:schemeClr val="tx1"/>
                          </a:solidFill>
                          <a:latin typeface="Verdana"/>
                          <a:ea typeface="+mn-ea"/>
                          <a:cs typeface="Verdana"/>
                        </a:rPr>
                        <a:t>0</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3"/>
                  </a:ext>
                </a:extLst>
              </a:tr>
              <a:tr h="337185">
                <a:tc>
                  <a:txBody>
                    <a:bodyPr/>
                    <a:lstStyle/>
                    <a:p>
                      <a:pPr marL="68580">
                        <a:lnSpc>
                          <a:spcPct val="100000"/>
                        </a:lnSpc>
                        <a:spcBef>
                          <a:spcPts val="500"/>
                        </a:spcBef>
                      </a:pPr>
                      <a:r>
                        <a:rPr sz="1400" b="1" spc="-50" dirty="0">
                          <a:solidFill>
                            <a:srgbClr val="FFFFFF"/>
                          </a:solidFill>
                          <a:latin typeface="Tahoma"/>
                          <a:cs typeface="Tahoma"/>
                        </a:rPr>
                        <a:t>4</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0"/>
                        </a:spcBef>
                      </a:pPr>
                      <a:r>
                        <a:rPr sz="1400" spc="-80" dirty="0">
                          <a:solidFill>
                            <a:schemeClr val="tx1"/>
                          </a:solidFill>
                          <a:latin typeface="Verdana"/>
                          <a:ea typeface="+mn-ea"/>
                          <a:cs typeface="Verdana"/>
                        </a:rPr>
                        <a:t>PCT-203</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0"/>
                        </a:spcBef>
                      </a:pPr>
                      <a:r>
                        <a:rPr sz="1400" spc="-80" dirty="0">
                          <a:solidFill>
                            <a:schemeClr val="tx1"/>
                          </a:solidFill>
                          <a:latin typeface="Verdana"/>
                          <a:ea typeface="+mn-ea"/>
                          <a:cs typeface="Verdana"/>
                        </a:rPr>
                        <a:t>Fluid Mechanics &amp; Thermodynamics</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0"/>
                        </a:spcBef>
                      </a:pPr>
                      <a:r>
                        <a:rPr sz="1400" spc="-80" dirty="0">
                          <a:solidFill>
                            <a:schemeClr val="tx1"/>
                          </a:solidFill>
                          <a:latin typeface="Verdana"/>
                          <a:ea typeface="+mn-ea"/>
                          <a:cs typeface="Verdana"/>
                        </a:rPr>
                        <a:t>2</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0"/>
                        </a:spcBef>
                      </a:pPr>
                      <a:r>
                        <a:rPr sz="1400" spc="-80" dirty="0">
                          <a:solidFill>
                            <a:schemeClr val="tx1"/>
                          </a:solidFill>
                          <a:latin typeface="Verdana"/>
                          <a:ea typeface="+mn-ea"/>
                          <a:cs typeface="Verdana"/>
                        </a:rPr>
                        <a:t>3</a:t>
                      </a:r>
                      <a:endParaRPr sz="1400" spc="-8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4"/>
                  </a:ext>
                </a:extLst>
              </a:tr>
              <a:tr h="337185">
                <a:tc>
                  <a:txBody>
                    <a:bodyPr/>
                    <a:lstStyle/>
                    <a:p>
                      <a:pPr marL="68580">
                        <a:lnSpc>
                          <a:spcPct val="100000"/>
                        </a:lnSpc>
                        <a:spcBef>
                          <a:spcPts val="505"/>
                        </a:spcBef>
                      </a:pPr>
                      <a:r>
                        <a:rPr sz="1400" b="1" spc="-50" dirty="0">
                          <a:solidFill>
                            <a:srgbClr val="FFFFFF"/>
                          </a:solidFill>
                          <a:latin typeface="Tahoma"/>
                          <a:cs typeface="Tahoma"/>
                        </a:rPr>
                        <a:t>5</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80" dirty="0">
                          <a:solidFill>
                            <a:schemeClr val="tx1"/>
                          </a:solidFill>
                          <a:latin typeface="Verdana"/>
                          <a:ea typeface="+mn-ea"/>
                          <a:cs typeface="Verdana"/>
                        </a:rPr>
                        <a:t>DFT-203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80" dirty="0">
                          <a:solidFill>
                            <a:schemeClr val="tx1"/>
                          </a:solidFill>
                          <a:latin typeface="Verdana"/>
                          <a:ea typeface="+mn-ea"/>
                          <a:cs typeface="Verdana"/>
                        </a:rPr>
                        <a:t>Applied Geology</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5"/>
                        </a:spcBef>
                      </a:pPr>
                      <a:r>
                        <a:rPr sz="1400" spc="-80" dirty="0">
                          <a:solidFill>
                            <a:schemeClr val="tx1"/>
                          </a:solidFill>
                          <a:latin typeface="Verdana"/>
                          <a:ea typeface="+mn-ea"/>
                          <a:cs typeface="Verdana"/>
                        </a:rPr>
                        <a:t>2</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5"/>
                        </a:spcBef>
                      </a:pPr>
                      <a:r>
                        <a:rPr sz="1400" spc="-80" dirty="0">
                          <a:solidFill>
                            <a:schemeClr val="tx1"/>
                          </a:solidFill>
                          <a:latin typeface="Verdana"/>
                          <a:ea typeface="+mn-ea"/>
                          <a:cs typeface="Verdana"/>
                        </a:rPr>
                        <a:t>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5"/>
                  </a:ext>
                </a:extLst>
              </a:tr>
              <a:tr h="337185">
                <a:tc>
                  <a:txBody>
                    <a:bodyPr/>
                    <a:lstStyle/>
                    <a:p>
                      <a:pPr marL="68580">
                        <a:lnSpc>
                          <a:spcPct val="100000"/>
                        </a:lnSpc>
                        <a:spcBef>
                          <a:spcPts val="505"/>
                        </a:spcBef>
                      </a:pPr>
                      <a:r>
                        <a:rPr sz="1400" b="1" spc="-50" dirty="0">
                          <a:solidFill>
                            <a:srgbClr val="FFFFFF"/>
                          </a:solidFill>
                          <a:latin typeface="Tahoma"/>
                          <a:cs typeface="Tahoma"/>
                        </a:rPr>
                        <a:t>6</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80" dirty="0">
                          <a:solidFill>
                            <a:schemeClr val="tx1"/>
                          </a:solidFill>
                          <a:latin typeface="Verdana"/>
                          <a:ea typeface="+mn-ea"/>
                          <a:cs typeface="Verdana"/>
                        </a:rPr>
                        <a:t>DFT-213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80" dirty="0">
                          <a:solidFill>
                            <a:schemeClr val="tx1"/>
                          </a:solidFill>
                          <a:latin typeface="Verdana"/>
                          <a:ea typeface="+mn-ea"/>
                          <a:cs typeface="Verdana"/>
                        </a:rPr>
                        <a:t>Casing &amp; Cementing</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5"/>
                        </a:spcBef>
                      </a:pPr>
                      <a:r>
                        <a:rPr sz="1400" spc="-80" dirty="0">
                          <a:solidFill>
                            <a:schemeClr val="tx1"/>
                          </a:solidFill>
                          <a:latin typeface="Verdana"/>
                          <a:ea typeface="+mn-ea"/>
                          <a:cs typeface="Verdana"/>
                        </a:rPr>
                        <a:t>2</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5"/>
                        </a:spcBef>
                      </a:pPr>
                      <a:r>
                        <a:rPr sz="1400" spc="-80" dirty="0">
                          <a:solidFill>
                            <a:schemeClr val="tx1"/>
                          </a:solidFill>
                          <a:latin typeface="Verdana"/>
                          <a:ea typeface="+mn-ea"/>
                          <a:cs typeface="Verdana"/>
                        </a:rPr>
                        <a:t>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6"/>
                  </a:ext>
                </a:extLst>
              </a:tr>
              <a:tr h="337185">
                <a:tc>
                  <a:txBody>
                    <a:bodyPr/>
                    <a:lstStyle/>
                    <a:p>
                      <a:pPr marL="68580">
                        <a:lnSpc>
                          <a:spcPct val="100000"/>
                        </a:lnSpc>
                        <a:spcBef>
                          <a:spcPts val="505"/>
                        </a:spcBef>
                      </a:pPr>
                      <a:r>
                        <a:rPr sz="1400" b="1" spc="-50" dirty="0">
                          <a:solidFill>
                            <a:srgbClr val="FFFFFF"/>
                          </a:solidFill>
                          <a:latin typeface="Tahoma"/>
                          <a:cs typeface="Tahoma"/>
                        </a:rPr>
                        <a:t>7</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80" dirty="0">
                          <a:solidFill>
                            <a:schemeClr val="tx1"/>
                          </a:solidFill>
                          <a:latin typeface="Verdana"/>
                          <a:ea typeface="+mn-ea"/>
                          <a:cs typeface="Verdana"/>
                        </a:rPr>
                        <a:t>DFT-223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80" dirty="0">
                          <a:solidFill>
                            <a:schemeClr val="tx1"/>
                          </a:solidFill>
                          <a:latin typeface="Verdana"/>
                          <a:ea typeface="+mn-ea"/>
                          <a:cs typeface="Verdana"/>
                        </a:rPr>
                        <a:t>Drilling Fluids-1</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5"/>
                        </a:spcBef>
                      </a:pPr>
                      <a:r>
                        <a:rPr sz="1400" spc="-80" dirty="0">
                          <a:solidFill>
                            <a:schemeClr val="tx1"/>
                          </a:solidFill>
                          <a:latin typeface="Verdana"/>
                          <a:ea typeface="+mn-ea"/>
                          <a:cs typeface="Verdana"/>
                        </a:rPr>
                        <a:t>2</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5"/>
                        </a:spcBef>
                      </a:pPr>
                      <a:r>
                        <a:rPr sz="1400" spc="-80" dirty="0">
                          <a:solidFill>
                            <a:schemeClr val="tx1"/>
                          </a:solidFill>
                          <a:latin typeface="Verdana"/>
                          <a:ea typeface="+mn-ea"/>
                          <a:cs typeface="Verdana"/>
                        </a:rPr>
                        <a:t>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7"/>
                  </a:ext>
                </a:extLst>
              </a:tr>
              <a:tr h="337185">
                <a:tc>
                  <a:txBody>
                    <a:bodyPr/>
                    <a:lstStyle/>
                    <a:p>
                      <a:pPr marL="68580">
                        <a:lnSpc>
                          <a:spcPct val="100000"/>
                        </a:lnSpc>
                        <a:spcBef>
                          <a:spcPts val="505"/>
                        </a:spcBef>
                      </a:pPr>
                      <a:r>
                        <a:rPr sz="1400" b="1" spc="-50" dirty="0">
                          <a:solidFill>
                            <a:srgbClr val="FFFFFF"/>
                          </a:solidFill>
                          <a:latin typeface="Tahoma"/>
                          <a:cs typeface="Tahoma"/>
                        </a:rPr>
                        <a:t>8</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80" dirty="0">
                          <a:solidFill>
                            <a:schemeClr val="tx1"/>
                          </a:solidFill>
                          <a:latin typeface="Verdana"/>
                          <a:ea typeface="+mn-ea"/>
                          <a:cs typeface="Verdana"/>
                        </a:rPr>
                        <a:t>DFT-233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5"/>
                        </a:spcBef>
                      </a:pPr>
                      <a:r>
                        <a:rPr sz="1400" spc="-80" dirty="0">
                          <a:solidFill>
                            <a:schemeClr val="tx1"/>
                          </a:solidFill>
                          <a:latin typeface="Verdana"/>
                          <a:ea typeface="+mn-ea"/>
                          <a:cs typeface="Verdana"/>
                        </a:rPr>
                        <a:t>Rotary Drilling</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5"/>
                        </a:spcBef>
                      </a:pPr>
                      <a:r>
                        <a:rPr sz="1400" spc="-80" dirty="0">
                          <a:solidFill>
                            <a:schemeClr val="tx1"/>
                          </a:solidFill>
                          <a:latin typeface="Verdana"/>
                          <a:ea typeface="+mn-ea"/>
                          <a:cs typeface="Verdana"/>
                        </a:rPr>
                        <a:t>2</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5"/>
                        </a:spcBef>
                      </a:pPr>
                      <a:r>
                        <a:rPr sz="1400" spc="-80" dirty="0">
                          <a:solidFill>
                            <a:schemeClr val="tx1"/>
                          </a:solidFill>
                          <a:latin typeface="Verdana"/>
                          <a:ea typeface="+mn-ea"/>
                          <a:cs typeface="Verdana"/>
                        </a:rPr>
                        <a:t>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8"/>
                  </a:ext>
                </a:extLst>
              </a:tr>
              <a:tr h="337185">
                <a:tc>
                  <a:txBody>
                    <a:bodyPr/>
                    <a:lstStyle/>
                    <a:p>
                      <a:pPr marL="68580">
                        <a:lnSpc>
                          <a:spcPct val="100000"/>
                        </a:lnSpc>
                        <a:spcBef>
                          <a:spcPts val="505"/>
                        </a:spcBef>
                      </a:pPr>
                      <a:r>
                        <a:rPr sz="1400" b="1" spc="-50" dirty="0">
                          <a:solidFill>
                            <a:srgbClr val="FFFFFF"/>
                          </a:solidFill>
                          <a:latin typeface="Tahoma"/>
                          <a:cs typeface="Tahoma"/>
                        </a:rPr>
                        <a:t>9</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5"/>
                        </a:spcBef>
                      </a:pPr>
                      <a:r>
                        <a:rPr sz="1400" spc="-80" dirty="0">
                          <a:solidFill>
                            <a:schemeClr val="tx1"/>
                          </a:solidFill>
                          <a:latin typeface="Verdana"/>
                          <a:ea typeface="+mn-ea"/>
                          <a:cs typeface="Verdana"/>
                        </a:rPr>
                        <a:t>DFT-243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5"/>
                        </a:spcBef>
                      </a:pPr>
                      <a:r>
                        <a:rPr sz="1400" spc="-80" dirty="0">
                          <a:solidFill>
                            <a:schemeClr val="tx1"/>
                          </a:solidFill>
                          <a:latin typeface="Verdana"/>
                          <a:ea typeface="+mn-ea"/>
                          <a:cs typeface="Verdana"/>
                        </a:rPr>
                        <a:t>Drill String Technology</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5"/>
                        </a:spcBef>
                      </a:pPr>
                      <a:r>
                        <a:rPr sz="1400" spc="-80" dirty="0">
                          <a:solidFill>
                            <a:schemeClr val="tx1"/>
                          </a:solidFill>
                          <a:latin typeface="Verdana"/>
                          <a:ea typeface="+mn-ea"/>
                          <a:cs typeface="Verdana"/>
                        </a:rPr>
                        <a:t>2</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9215">
                        <a:lnSpc>
                          <a:spcPct val="100000"/>
                        </a:lnSpc>
                        <a:spcBef>
                          <a:spcPts val="505"/>
                        </a:spcBef>
                      </a:pPr>
                      <a:r>
                        <a:rPr sz="1400" spc="-80" dirty="0">
                          <a:solidFill>
                            <a:schemeClr val="tx1"/>
                          </a:solidFill>
                          <a:latin typeface="Verdana"/>
                          <a:ea typeface="+mn-ea"/>
                          <a:cs typeface="Verdana"/>
                        </a:rPr>
                        <a:t>3</a:t>
                      </a:r>
                      <a:endParaRPr sz="1400" spc="-8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9"/>
                  </a:ext>
                </a:extLst>
              </a:tr>
              <a:tr h="337185">
                <a:tc>
                  <a:txBody>
                    <a:bodyPr/>
                    <a:lstStyle/>
                    <a:p>
                      <a:pPr marL="68580">
                        <a:lnSpc>
                          <a:spcPct val="100000"/>
                        </a:lnSpc>
                        <a:spcBef>
                          <a:spcPts val="509"/>
                        </a:spcBef>
                      </a:pPr>
                      <a:r>
                        <a:rPr sz="1400" b="1" spc="-25" dirty="0">
                          <a:solidFill>
                            <a:srgbClr val="FFFFFF"/>
                          </a:solidFill>
                          <a:latin typeface="Tahoma"/>
                          <a:cs typeface="Tahoma"/>
                        </a:rPr>
                        <a:t>10</a:t>
                      </a:r>
                      <a:endParaRPr sz="1400">
                        <a:latin typeface="Tahoma"/>
                        <a:cs typeface="Tahom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80" dirty="0">
                          <a:solidFill>
                            <a:schemeClr val="tx1"/>
                          </a:solidFill>
                          <a:latin typeface="Verdana"/>
                          <a:ea typeface="+mn-ea"/>
                          <a:cs typeface="Verdana"/>
                        </a:rPr>
                        <a:t>DFT-251</a:t>
                      </a:r>
                      <a:endParaRPr sz="1400" spc="-80">
                        <a:solidFill>
                          <a:schemeClr val="tx1"/>
                        </a:solidFill>
                        <a:latin typeface="Verdana"/>
                        <a:ea typeface="+mn-ea"/>
                        <a:cs typeface="Verdan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80" dirty="0">
                          <a:solidFill>
                            <a:schemeClr val="tx1"/>
                          </a:solidFill>
                          <a:latin typeface="Verdana"/>
                          <a:ea typeface="+mn-ea"/>
                          <a:cs typeface="Verdana"/>
                        </a:rPr>
                        <a:t>Work Shop in Drilling Technology</a:t>
                      </a: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9"/>
                        </a:spcBef>
                      </a:pPr>
                      <a:r>
                        <a:rPr sz="1400" spc="-80" dirty="0">
                          <a:solidFill>
                            <a:schemeClr val="tx1"/>
                          </a:solidFill>
                          <a:latin typeface="Verdana"/>
                          <a:ea typeface="+mn-ea"/>
                          <a:cs typeface="Verdana"/>
                        </a:rPr>
                        <a:t>0</a:t>
                      </a:r>
                      <a:endParaRPr sz="1400" spc="-80">
                        <a:solidFill>
                          <a:schemeClr val="tx1"/>
                        </a:solidFill>
                        <a:latin typeface="Verdana"/>
                        <a:ea typeface="+mn-ea"/>
                        <a:cs typeface="Verdan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9215">
                        <a:lnSpc>
                          <a:spcPct val="100000"/>
                        </a:lnSpc>
                        <a:spcBef>
                          <a:spcPts val="509"/>
                        </a:spcBef>
                      </a:pPr>
                      <a:r>
                        <a:rPr sz="1400" spc="-80" dirty="0">
                          <a:solidFill>
                            <a:schemeClr val="tx1"/>
                          </a:solidFill>
                          <a:latin typeface="Verdana"/>
                          <a:ea typeface="+mn-ea"/>
                          <a:cs typeface="Verdana"/>
                        </a:rPr>
                        <a:t>3</a:t>
                      </a: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10"/>
                  </a:ext>
                </a:extLst>
              </a:tr>
            </a:tbl>
          </a:graphicData>
        </a:graphic>
      </p:graphicFrame>
      <p:pic>
        <p:nvPicPr>
          <p:cNvPr id="5" name="object 5"/>
          <p:cNvPicPr/>
          <p:nvPr/>
        </p:nvPicPr>
        <p:blipFill>
          <a:blip r:embed="rId2" cstate="print"/>
          <a:stretch>
            <a:fillRect/>
          </a:stretch>
        </p:blipFill>
        <p:spPr>
          <a:xfrm>
            <a:off x="477012" y="489204"/>
            <a:ext cx="1443227" cy="139141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1581" y="976629"/>
            <a:ext cx="11433581" cy="1675202"/>
          </a:xfrm>
          <a:prstGeom prst="rect">
            <a:avLst/>
          </a:prstGeom>
        </p:spPr>
        <p:txBody>
          <a:bodyPr vert="horz" wrap="square" lIns="0" tIns="460121" rIns="0" bIns="0" rtlCol="0">
            <a:spAutoFit/>
          </a:bodyPr>
          <a:lstStyle/>
          <a:p>
            <a:pPr marL="1435735">
              <a:lnSpc>
                <a:spcPct val="100000"/>
              </a:lnSpc>
              <a:spcBef>
                <a:spcPts val="1695"/>
              </a:spcBef>
            </a:pPr>
            <a:r>
              <a:rPr spc="-10"/>
              <a:t>Continued</a:t>
            </a:r>
            <a:r>
              <a:rPr spc="-10" smtClean="0"/>
              <a:t>…..</a:t>
            </a:r>
            <a:endParaRPr spc="-10" dirty="0"/>
          </a:p>
          <a:p>
            <a:pPr marL="12700">
              <a:lnSpc>
                <a:spcPct val="100000"/>
              </a:lnSpc>
              <a:spcBef>
                <a:spcPts val="800"/>
              </a:spcBef>
            </a:pPr>
            <a:r>
              <a:rPr lang="en-US" sz="1800" b="1" dirty="0" smtClean="0">
                <a:solidFill>
                  <a:srgbClr val="000000"/>
                </a:solidFill>
                <a:latin typeface="Times New Roman"/>
                <a:cs typeface="Times New Roman"/>
              </a:rPr>
              <a:t>					</a:t>
            </a:r>
            <a:r>
              <a:rPr lang="en-US" sz="1800" b="1" u="sng" dirty="0" smtClean="0">
                <a:solidFill>
                  <a:srgbClr val="000000"/>
                </a:solidFill>
                <a:latin typeface="Times New Roman"/>
                <a:cs typeface="Times New Roman"/>
              </a:rPr>
              <a:t/>
            </a:r>
            <a:br>
              <a:rPr lang="en-US" sz="1800" b="1" u="sng" dirty="0" smtClean="0">
                <a:solidFill>
                  <a:srgbClr val="000000"/>
                </a:solidFill>
                <a:latin typeface="Times New Roman"/>
                <a:cs typeface="Times New Roman"/>
              </a:rPr>
            </a:br>
            <a:r>
              <a:rPr lang="en-US" sz="1800" b="1" dirty="0" smtClean="0">
                <a:solidFill>
                  <a:srgbClr val="000000"/>
                </a:solidFill>
                <a:latin typeface="Times New Roman"/>
                <a:cs typeface="Times New Roman"/>
              </a:rPr>
              <a:t>					</a:t>
            </a:r>
            <a:r>
              <a:rPr sz="1800" b="1" u="sng" smtClean="0">
                <a:solidFill>
                  <a:srgbClr val="000000"/>
                </a:solidFill>
                <a:latin typeface="Times New Roman"/>
                <a:cs typeface="Times New Roman"/>
              </a:rPr>
              <a:t>THIRD</a:t>
            </a:r>
            <a:r>
              <a:rPr sz="1800" b="1" u="sng" spc="-75" smtClean="0">
                <a:solidFill>
                  <a:srgbClr val="000000"/>
                </a:solidFill>
                <a:latin typeface="Times New Roman"/>
                <a:cs typeface="Times New Roman"/>
              </a:rPr>
              <a:t> </a:t>
            </a:r>
            <a:r>
              <a:rPr sz="1800" b="1" u="sng" spc="-20" dirty="0">
                <a:solidFill>
                  <a:srgbClr val="000000"/>
                </a:solidFill>
                <a:latin typeface="Times New Roman"/>
                <a:cs typeface="Times New Roman"/>
              </a:rPr>
              <a:t>YEAR</a:t>
            </a:r>
            <a:endParaRPr sz="1800" u="sng">
              <a:latin typeface="Times New Roman"/>
              <a:cs typeface="Times New Roman"/>
            </a:endParaRPr>
          </a:p>
        </p:txBody>
      </p:sp>
      <p:graphicFrame>
        <p:nvGraphicFramePr>
          <p:cNvPr id="3" name="object 3"/>
          <p:cNvGraphicFramePr>
            <a:graphicFrameLocks noGrp="1"/>
          </p:cNvGraphicFramePr>
          <p:nvPr>
            <p:extLst>
              <p:ext uri="{D42A27DB-BD31-4B8C-83A1-F6EECF244321}">
                <p14:modId xmlns:p14="http://schemas.microsoft.com/office/powerpoint/2010/main" val="4116063639"/>
              </p:ext>
            </p:extLst>
          </p:nvPr>
        </p:nvGraphicFramePr>
        <p:xfrm>
          <a:off x="1676400" y="2743200"/>
          <a:ext cx="8444864" cy="3703578"/>
        </p:xfrm>
        <a:graphic>
          <a:graphicData uri="http://schemas.openxmlformats.org/drawingml/2006/table">
            <a:tbl>
              <a:tblPr firstRow="1" bandRow="1">
                <a:tableStyleId>{2D5ABB26-0587-4C30-8999-92F81FD0307C}</a:tableStyleId>
              </a:tblPr>
              <a:tblGrid>
                <a:gridCol w="689217">
                  <a:extLst>
                    <a:ext uri="{9D8B030D-6E8A-4147-A177-3AD203B41FA5}">
                      <a16:colId xmlns:a16="http://schemas.microsoft.com/office/drawing/2014/main" val="20000"/>
                    </a:ext>
                  </a:extLst>
                </a:gridCol>
                <a:gridCol w="1501135">
                  <a:extLst>
                    <a:ext uri="{9D8B030D-6E8A-4147-A177-3AD203B41FA5}">
                      <a16:colId xmlns:a16="http://schemas.microsoft.com/office/drawing/2014/main" val="20001"/>
                    </a:ext>
                  </a:extLst>
                </a:gridCol>
                <a:gridCol w="4145744">
                  <a:extLst>
                    <a:ext uri="{9D8B030D-6E8A-4147-A177-3AD203B41FA5}">
                      <a16:colId xmlns:a16="http://schemas.microsoft.com/office/drawing/2014/main" val="20002"/>
                    </a:ext>
                  </a:extLst>
                </a:gridCol>
                <a:gridCol w="1056668">
                  <a:extLst>
                    <a:ext uri="{9D8B030D-6E8A-4147-A177-3AD203B41FA5}">
                      <a16:colId xmlns:a16="http://schemas.microsoft.com/office/drawing/2014/main" val="20003"/>
                    </a:ext>
                  </a:extLst>
                </a:gridCol>
                <a:gridCol w="1052100">
                  <a:extLst>
                    <a:ext uri="{9D8B030D-6E8A-4147-A177-3AD203B41FA5}">
                      <a16:colId xmlns:a16="http://schemas.microsoft.com/office/drawing/2014/main" val="20004"/>
                    </a:ext>
                  </a:extLst>
                </a:gridCol>
              </a:tblGrid>
              <a:tr h="386022">
                <a:tc>
                  <a:txBody>
                    <a:bodyPr/>
                    <a:lstStyle/>
                    <a:p>
                      <a:pPr marL="114935">
                        <a:lnSpc>
                          <a:spcPct val="100000"/>
                        </a:lnSpc>
                        <a:spcBef>
                          <a:spcPts val="500"/>
                        </a:spcBef>
                      </a:pPr>
                      <a:r>
                        <a:rPr sz="1400" b="1" spc="-10" dirty="0">
                          <a:solidFill>
                            <a:srgbClr val="FFFFFF"/>
                          </a:solidFill>
                          <a:latin typeface="Tahoma"/>
                          <a:cs typeface="Tahoma"/>
                        </a:rPr>
                        <a:t>S.No.</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102235">
                        <a:lnSpc>
                          <a:spcPct val="100000"/>
                        </a:lnSpc>
                        <a:spcBef>
                          <a:spcPts val="500"/>
                        </a:spcBef>
                      </a:pPr>
                      <a:r>
                        <a:rPr sz="1400" b="1" spc="-45" dirty="0">
                          <a:solidFill>
                            <a:srgbClr val="FFFFFF"/>
                          </a:solidFill>
                          <a:latin typeface="Tahoma"/>
                          <a:cs typeface="Tahoma"/>
                        </a:rPr>
                        <a:t>Subject</a:t>
                      </a:r>
                      <a:r>
                        <a:rPr sz="1400" b="1" spc="-40" dirty="0">
                          <a:solidFill>
                            <a:srgbClr val="FFFFFF"/>
                          </a:solidFill>
                          <a:latin typeface="Tahoma"/>
                          <a:cs typeface="Tahoma"/>
                        </a:rPr>
                        <a:t> </a:t>
                      </a:r>
                      <a:r>
                        <a:rPr sz="1400" b="1" spc="-10" dirty="0">
                          <a:solidFill>
                            <a:srgbClr val="FFFFFF"/>
                          </a:solidFill>
                          <a:latin typeface="Tahoma"/>
                          <a:cs typeface="Tahoma"/>
                        </a:rPr>
                        <a:t>Codes</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635" algn="ctr">
                        <a:lnSpc>
                          <a:spcPct val="100000"/>
                        </a:lnSpc>
                        <a:spcBef>
                          <a:spcPts val="500"/>
                        </a:spcBef>
                      </a:pPr>
                      <a:r>
                        <a:rPr sz="1400" b="1" spc="-45" dirty="0">
                          <a:solidFill>
                            <a:srgbClr val="FFFFFF"/>
                          </a:solidFill>
                          <a:latin typeface="Tahoma"/>
                          <a:cs typeface="Tahoma"/>
                        </a:rPr>
                        <a:t>Subject</a:t>
                      </a:r>
                      <a:r>
                        <a:rPr sz="1400" b="1" spc="-40" dirty="0">
                          <a:solidFill>
                            <a:srgbClr val="FFFFFF"/>
                          </a:solidFill>
                          <a:latin typeface="Tahoma"/>
                          <a:cs typeface="Tahoma"/>
                        </a:rPr>
                        <a:t> </a:t>
                      </a:r>
                      <a:r>
                        <a:rPr sz="1400" b="1" spc="-20" dirty="0">
                          <a:solidFill>
                            <a:srgbClr val="FFFFFF"/>
                          </a:solidFill>
                          <a:latin typeface="Tahoma"/>
                          <a:cs typeface="Tahoma"/>
                        </a:rPr>
                        <a:t>Name</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229235">
                        <a:lnSpc>
                          <a:spcPct val="100000"/>
                        </a:lnSpc>
                        <a:spcBef>
                          <a:spcPts val="500"/>
                        </a:spcBef>
                      </a:pPr>
                      <a:r>
                        <a:rPr sz="1400" b="1" spc="-10" dirty="0">
                          <a:solidFill>
                            <a:srgbClr val="FFFFFF"/>
                          </a:solidFill>
                          <a:latin typeface="Tahoma"/>
                          <a:cs typeface="Tahoma"/>
                        </a:rPr>
                        <a:t>Theory</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132080">
                        <a:lnSpc>
                          <a:spcPct val="100000"/>
                        </a:lnSpc>
                        <a:spcBef>
                          <a:spcPts val="500"/>
                        </a:spcBef>
                      </a:pPr>
                      <a:r>
                        <a:rPr sz="1400" b="1" spc="-10" dirty="0">
                          <a:solidFill>
                            <a:srgbClr val="FFFFFF"/>
                          </a:solidFill>
                          <a:latin typeface="Tahoma"/>
                          <a:cs typeface="Tahoma"/>
                        </a:rPr>
                        <a:t>Practical</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extLst>
                  <a:ext uri="{0D108BD9-81ED-4DB2-BD59-A6C34878D82A}">
                    <a16:rowId xmlns:a16="http://schemas.microsoft.com/office/drawing/2014/main" val="10000"/>
                  </a:ext>
                </a:extLst>
              </a:tr>
              <a:tr h="318983">
                <a:tc>
                  <a:txBody>
                    <a:bodyPr/>
                    <a:lstStyle/>
                    <a:p>
                      <a:pPr marL="68580">
                        <a:lnSpc>
                          <a:spcPct val="100000"/>
                        </a:lnSpc>
                        <a:spcBef>
                          <a:spcPts val="500"/>
                        </a:spcBef>
                      </a:pPr>
                      <a:r>
                        <a:rPr sz="1400" b="1" spc="-50" dirty="0">
                          <a:solidFill>
                            <a:srgbClr val="FFFFFF"/>
                          </a:solidFill>
                          <a:latin typeface="Tahoma"/>
                          <a:cs typeface="Tahoma"/>
                        </a:rPr>
                        <a:t>1</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Gen-311</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Islamiat &amp; Pak Studies</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1</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0</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1"/>
                  </a:ext>
                </a:extLst>
              </a:tr>
              <a:tr h="381224">
                <a:tc>
                  <a:txBody>
                    <a:bodyPr/>
                    <a:lstStyle/>
                    <a:p>
                      <a:pPr marL="68580">
                        <a:lnSpc>
                          <a:spcPct val="100000"/>
                        </a:lnSpc>
                        <a:spcBef>
                          <a:spcPts val="500"/>
                        </a:spcBef>
                      </a:pPr>
                      <a:r>
                        <a:rPr sz="1400" b="1" spc="-50" dirty="0">
                          <a:solidFill>
                            <a:srgbClr val="FFFFFF"/>
                          </a:solidFill>
                          <a:latin typeface="Tahoma"/>
                          <a:cs typeface="Tahoma"/>
                        </a:rPr>
                        <a:t>2</a:t>
                      </a:r>
                      <a:endParaRPr sz="1400">
                        <a:latin typeface="Tahoma"/>
                        <a:cs typeface="Tahom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IMH-311</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Industrial Management &amp; Human Relation</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0</a:t>
                      </a:r>
                      <a:endParaRPr sz="1400" spc="-10">
                        <a:solidFill>
                          <a:schemeClr val="tx1"/>
                        </a:solidFill>
                        <a:latin typeface="Verdana"/>
                        <a:ea typeface="+mn-ea"/>
                        <a:cs typeface="Verdana"/>
                      </a:endParaRPr>
                    </a:p>
                  </a:txBody>
                  <a:tcPr marL="0" marR="0" marT="635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2"/>
                  </a:ext>
                </a:extLst>
              </a:tr>
              <a:tr h="389004">
                <a:tc>
                  <a:txBody>
                    <a:bodyPr/>
                    <a:lstStyle/>
                    <a:p>
                      <a:pPr marL="68580">
                        <a:lnSpc>
                          <a:spcPct val="100000"/>
                        </a:lnSpc>
                        <a:spcBef>
                          <a:spcPts val="505"/>
                        </a:spcBef>
                      </a:pPr>
                      <a:r>
                        <a:rPr sz="1400" b="1" spc="-50" dirty="0">
                          <a:solidFill>
                            <a:srgbClr val="FFFFFF"/>
                          </a:solidFill>
                          <a:latin typeface="Tahoma"/>
                          <a:cs typeface="Tahoma"/>
                        </a:rPr>
                        <a:t>3</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DFT-303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Introduction to Petroleum Technology</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3"/>
                  </a:ext>
                </a:extLst>
              </a:tr>
              <a:tr h="318335">
                <a:tc>
                  <a:txBody>
                    <a:bodyPr/>
                    <a:lstStyle/>
                    <a:p>
                      <a:pPr marL="68580">
                        <a:lnSpc>
                          <a:spcPct val="100000"/>
                        </a:lnSpc>
                        <a:spcBef>
                          <a:spcPts val="505"/>
                        </a:spcBef>
                      </a:pPr>
                      <a:r>
                        <a:rPr sz="1400" b="1" spc="-50" dirty="0">
                          <a:solidFill>
                            <a:srgbClr val="FFFFFF"/>
                          </a:solidFill>
                          <a:latin typeface="Tahoma"/>
                          <a:cs typeface="Tahoma"/>
                        </a:rPr>
                        <a:t>4</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DFT-313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Drilling Fluids-2</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4"/>
                  </a:ext>
                </a:extLst>
              </a:tr>
              <a:tr h="318335">
                <a:tc>
                  <a:txBody>
                    <a:bodyPr/>
                    <a:lstStyle/>
                    <a:p>
                      <a:pPr marL="68580">
                        <a:lnSpc>
                          <a:spcPct val="100000"/>
                        </a:lnSpc>
                        <a:spcBef>
                          <a:spcPts val="505"/>
                        </a:spcBef>
                      </a:pPr>
                      <a:r>
                        <a:rPr sz="1400" b="1" spc="-50" dirty="0">
                          <a:solidFill>
                            <a:srgbClr val="FFFFFF"/>
                          </a:solidFill>
                          <a:latin typeface="Tahoma"/>
                          <a:cs typeface="Tahoma"/>
                        </a:rPr>
                        <a:t>5</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DFT-323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Directional Drilling &amp; Application</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5"/>
                  </a:ext>
                </a:extLst>
              </a:tr>
              <a:tr h="318335">
                <a:tc>
                  <a:txBody>
                    <a:bodyPr/>
                    <a:lstStyle/>
                    <a:p>
                      <a:pPr marL="68580">
                        <a:lnSpc>
                          <a:spcPct val="100000"/>
                        </a:lnSpc>
                        <a:spcBef>
                          <a:spcPts val="505"/>
                        </a:spcBef>
                      </a:pPr>
                      <a:r>
                        <a:rPr sz="1400" b="1" spc="-50" dirty="0">
                          <a:solidFill>
                            <a:srgbClr val="FFFFFF"/>
                          </a:solidFill>
                          <a:latin typeface="Tahoma"/>
                          <a:cs typeface="Tahoma"/>
                        </a:rPr>
                        <a:t>6</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DFT-333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Drilling Simulation</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1</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6</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6"/>
                  </a:ext>
                </a:extLst>
              </a:tr>
              <a:tr h="318335">
                <a:tc>
                  <a:txBody>
                    <a:bodyPr/>
                    <a:lstStyle/>
                    <a:p>
                      <a:pPr marL="68580">
                        <a:lnSpc>
                          <a:spcPct val="100000"/>
                        </a:lnSpc>
                        <a:spcBef>
                          <a:spcPts val="505"/>
                        </a:spcBef>
                      </a:pPr>
                      <a:r>
                        <a:rPr sz="1400" b="1" spc="-50" dirty="0">
                          <a:solidFill>
                            <a:srgbClr val="FFFFFF"/>
                          </a:solidFill>
                          <a:latin typeface="Tahoma"/>
                          <a:cs typeface="Tahoma"/>
                        </a:rPr>
                        <a:t>7</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DFT-343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Well Completion</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7"/>
                  </a:ext>
                </a:extLst>
              </a:tr>
              <a:tr h="318335">
                <a:tc>
                  <a:txBody>
                    <a:bodyPr/>
                    <a:lstStyle/>
                    <a:p>
                      <a:pPr marL="68580">
                        <a:lnSpc>
                          <a:spcPct val="100000"/>
                        </a:lnSpc>
                        <a:spcBef>
                          <a:spcPts val="505"/>
                        </a:spcBef>
                      </a:pPr>
                      <a:r>
                        <a:rPr sz="1400" b="1" spc="-50" dirty="0">
                          <a:solidFill>
                            <a:srgbClr val="FFFFFF"/>
                          </a:solidFill>
                          <a:latin typeface="Tahoma"/>
                          <a:cs typeface="Tahoma"/>
                        </a:rPr>
                        <a:t>8</a:t>
                      </a:r>
                      <a:endParaRPr sz="1400">
                        <a:latin typeface="Tahoma"/>
                        <a:cs typeface="Tahom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DFT-351</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Drilling Economics</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1</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0</a:t>
                      </a:r>
                      <a:endParaRPr sz="1400" spc="-10">
                        <a:solidFill>
                          <a:schemeClr val="tx1"/>
                        </a:solidFill>
                        <a:latin typeface="Verdana"/>
                        <a:ea typeface="+mn-ea"/>
                        <a:cs typeface="Verdana"/>
                      </a:endParaRPr>
                    </a:p>
                  </a:txBody>
                  <a:tcPr marL="0" marR="0" marT="641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8"/>
                  </a:ext>
                </a:extLst>
              </a:tr>
              <a:tr h="318335">
                <a:tc>
                  <a:txBody>
                    <a:bodyPr/>
                    <a:lstStyle/>
                    <a:p>
                      <a:pPr marL="68580">
                        <a:lnSpc>
                          <a:spcPct val="100000"/>
                        </a:lnSpc>
                        <a:spcBef>
                          <a:spcPts val="509"/>
                        </a:spcBef>
                      </a:pPr>
                      <a:r>
                        <a:rPr sz="1400" b="1" spc="-50" dirty="0">
                          <a:solidFill>
                            <a:srgbClr val="FFFFFF"/>
                          </a:solidFill>
                          <a:latin typeface="Tahoma"/>
                          <a:cs typeface="Tahoma"/>
                        </a:rPr>
                        <a:t>9</a:t>
                      </a:r>
                      <a:endParaRPr sz="1400">
                        <a:latin typeface="Tahoma"/>
                        <a:cs typeface="Tahom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DFT-362</a:t>
                      </a:r>
                      <a:endParaRPr sz="1400" spc="-10">
                        <a:solidFill>
                          <a:schemeClr val="tx1"/>
                        </a:solidFill>
                        <a:latin typeface="Verdana"/>
                        <a:ea typeface="+mn-ea"/>
                        <a:cs typeface="Verdan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Mechanics of Material</a:t>
                      </a:r>
                      <a:endParaRPr sz="1400" spc="-10">
                        <a:solidFill>
                          <a:schemeClr val="tx1"/>
                        </a:solidFill>
                        <a:latin typeface="Verdana"/>
                        <a:ea typeface="+mn-ea"/>
                        <a:cs typeface="Verdan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1</a:t>
                      </a:r>
                      <a:endParaRPr sz="1400" spc="-10">
                        <a:solidFill>
                          <a:schemeClr val="tx1"/>
                        </a:solidFill>
                        <a:latin typeface="Verdana"/>
                        <a:ea typeface="+mn-ea"/>
                        <a:cs typeface="Verdan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68580">
                        <a:lnSpc>
                          <a:spcPct val="100000"/>
                        </a:lnSpc>
                        <a:spcBef>
                          <a:spcPts val="509"/>
                        </a:spcBef>
                      </a:pPr>
                      <a:r>
                        <a:rPr sz="1400" spc="-10" dirty="0">
                          <a:solidFill>
                            <a:schemeClr val="tx1"/>
                          </a:solidFill>
                          <a:latin typeface="Verdana"/>
                          <a:ea typeface="+mn-ea"/>
                          <a:cs typeface="Verdana"/>
                        </a:rPr>
                        <a:t>3</a:t>
                      </a:r>
                      <a:endParaRPr sz="1400" spc="-10">
                        <a:solidFill>
                          <a:schemeClr val="tx1"/>
                        </a:solidFill>
                        <a:latin typeface="Verdana"/>
                        <a:ea typeface="+mn-ea"/>
                        <a:cs typeface="Verdan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9"/>
                  </a:ext>
                </a:extLst>
              </a:tr>
              <a:tr h="318335">
                <a:tc>
                  <a:txBody>
                    <a:bodyPr/>
                    <a:lstStyle/>
                    <a:p>
                      <a:pPr marL="68580">
                        <a:lnSpc>
                          <a:spcPct val="100000"/>
                        </a:lnSpc>
                        <a:spcBef>
                          <a:spcPts val="509"/>
                        </a:spcBef>
                      </a:pPr>
                      <a:r>
                        <a:rPr sz="1400" b="1" spc="-25" dirty="0">
                          <a:solidFill>
                            <a:srgbClr val="FFFFFF"/>
                          </a:solidFill>
                          <a:latin typeface="Tahoma"/>
                          <a:cs typeface="Tahoma"/>
                        </a:rPr>
                        <a:t>10</a:t>
                      </a:r>
                      <a:endParaRPr sz="1400">
                        <a:latin typeface="Tahoma"/>
                        <a:cs typeface="Tahom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ct val="100000"/>
                        </a:lnSpc>
                        <a:spcBef>
                          <a:spcPts val="509"/>
                        </a:spcBef>
                      </a:pPr>
                      <a:r>
                        <a:rPr sz="1400" spc="-10" dirty="0">
                          <a:solidFill>
                            <a:schemeClr val="tx1"/>
                          </a:solidFill>
                          <a:latin typeface="Verdana"/>
                          <a:ea typeface="+mn-ea"/>
                          <a:cs typeface="Verdana"/>
                        </a:rPr>
                        <a:t>DFT-373</a:t>
                      </a:r>
                      <a:endParaRPr sz="1400" spc="-10">
                        <a:solidFill>
                          <a:schemeClr val="tx1"/>
                        </a:solidFill>
                        <a:latin typeface="Verdana"/>
                        <a:ea typeface="+mn-ea"/>
                        <a:cs typeface="Verdan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Petroleum Geology &amp; Stratigraphy</a:t>
                      </a: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2</a:t>
                      </a:r>
                      <a:endParaRPr sz="1400" spc="-10">
                        <a:solidFill>
                          <a:schemeClr val="tx1"/>
                        </a:solidFill>
                        <a:latin typeface="Verdana"/>
                        <a:ea typeface="+mn-ea"/>
                        <a:cs typeface="Verdana"/>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68580">
                        <a:lnSpc>
                          <a:spcPct val="100000"/>
                        </a:lnSpc>
                        <a:spcBef>
                          <a:spcPts val="509"/>
                        </a:spcBef>
                      </a:pPr>
                      <a:r>
                        <a:rPr sz="1400" spc="-10" dirty="0">
                          <a:solidFill>
                            <a:schemeClr val="tx1"/>
                          </a:solidFill>
                          <a:latin typeface="Verdana"/>
                          <a:ea typeface="+mn-ea"/>
                          <a:cs typeface="Verdana"/>
                        </a:rPr>
                        <a:t>3</a:t>
                      </a: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10"/>
                  </a:ext>
                </a:extLst>
              </a:tr>
            </a:tbl>
          </a:graphicData>
        </a:graphic>
      </p:graphicFrame>
      <p:pic>
        <p:nvPicPr>
          <p:cNvPr id="4" name="object 4"/>
          <p:cNvPicPr/>
          <p:nvPr/>
        </p:nvPicPr>
        <p:blipFill>
          <a:blip r:embed="rId2" cstate="print"/>
          <a:stretch>
            <a:fillRect/>
          </a:stretch>
        </p:blipFill>
        <p:spPr>
          <a:xfrm>
            <a:off x="477012" y="489204"/>
            <a:ext cx="1443227" cy="139141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33600" y="1066800"/>
            <a:ext cx="3208655" cy="574675"/>
          </a:xfrm>
          <a:prstGeom prst="rect">
            <a:avLst/>
          </a:prstGeom>
        </p:spPr>
        <p:txBody>
          <a:bodyPr vert="horz" wrap="square" lIns="0" tIns="12700" rIns="0" bIns="0" rtlCol="0">
            <a:spAutoFit/>
          </a:bodyPr>
          <a:lstStyle/>
          <a:p>
            <a:pPr marL="12700">
              <a:lnSpc>
                <a:spcPct val="100000"/>
              </a:lnSpc>
              <a:spcBef>
                <a:spcPts val="100"/>
              </a:spcBef>
            </a:pPr>
            <a:r>
              <a:rPr spc="-85" dirty="0"/>
              <a:t>Photos</a:t>
            </a:r>
            <a:r>
              <a:rPr spc="-265" dirty="0"/>
              <a:t> </a:t>
            </a:r>
            <a:r>
              <a:rPr spc="-40" dirty="0"/>
              <a:t>Gallery</a:t>
            </a:r>
          </a:p>
        </p:txBody>
      </p:sp>
      <p:sp>
        <p:nvSpPr>
          <p:cNvPr id="3" name="object 3"/>
          <p:cNvSpPr txBox="1"/>
          <p:nvPr/>
        </p:nvSpPr>
        <p:spPr>
          <a:xfrm>
            <a:off x="1303400" y="4576064"/>
            <a:ext cx="2461260" cy="239395"/>
          </a:xfrm>
          <a:prstGeom prst="rect">
            <a:avLst/>
          </a:prstGeom>
        </p:spPr>
        <p:txBody>
          <a:bodyPr vert="horz" wrap="square" lIns="0" tIns="12700" rIns="0" bIns="0" rtlCol="0">
            <a:spAutoFit/>
          </a:bodyPr>
          <a:lstStyle/>
          <a:p>
            <a:pPr marL="12700">
              <a:lnSpc>
                <a:spcPct val="100000"/>
              </a:lnSpc>
              <a:spcBef>
                <a:spcPts val="100"/>
              </a:spcBef>
            </a:pPr>
            <a:r>
              <a:rPr sz="1400" b="1" spc="-90" dirty="0">
                <a:latin typeface="Tahoma"/>
                <a:cs typeface="Tahoma"/>
              </a:rPr>
              <a:t>Drilling</a:t>
            </a:r>
            <a:r>
              <a:rPr sz="1400" b="1" spc="40" dirty="0">
                <a:latin typeface="Tahoma"/>
                <a:cs typeface="Tahoma"/>
              </a:rPr>
              <a:t> </a:t>
            </a:r>
            <a:r>
              <a:rPr sz="1400" b="1" spc="-85" dirty="0">
                <a:latin typeface="Tahoma"/>
                <a:cs typeface="Tahoma"/>
              </a:rPr>
              <a:t>Fluids</a:t>
            </a:r>
            <a:r>
              <a:rPr sz="1400" b="1" spc="45" dirty="0">
                <a:latin typeface="Tahoma"/>
                <a:cs typeface="Tahoma"/>
              </a:rPr>
              <a:t> </a:t>
            </a:r>
            <a:r>
              <a:rPr sz="1400" b="1" spc="-160" dirty="0">
                <a:latin typeface="Tahoma"/>
                <a:cs typeface="Tahoma"/>
              </a:rPr>
              <a:t>&amp;</a:t>
            </a:r>
            <a:r>
              <a:rPr sz="1400" b="1" spc="55" dirty="0">
                <a:latin typeface="Tahoma"/>
                <a:cs typeface="Tahoma"/>
              </a:rPr>
              <a:t> </a:t>
            </a:r>
            <a:r>
              <a:rPr sz="1400" b="1" dirty="0">
                <a:latin typeface="Tahoma"/>
                <a:cs typeface="Tahoma"/>
              </a:rPr>
              <a:t>Geology</a:t>
            </a:r>
            <a:r>
              <a:rPr sz="1400" b="1" spc="45" dirty="0">
                <a:latin typeface="Tahoma"/>
                <a:cs typeface="Tahoma"/>
              </a:rPr>
              <a:t> </a:t>
            </a:r>
            <a:r>
              <a:rPr sz="1400" b="1" spc="-25" dirty="0">
                <a:latin typeface="Tahoma"/>
                <a:cs typeface="Tahoma"/>
              </a:rPr>
              <a:t>Lab</a:t>
            </a:r>
            <a:endParaRPr sz="1400">
              <a:latin typeface="Tahoma"/>
              <a:cs typeface="Tahoma"/>
            </a:endParaRPr>
          </a:p>
        </p:txBody>
      </p:sp>
      <p:pic>
        <p:nvPicPr>
          <p:cNvPr id="4" name="object 4"/>
          <p:cNvPicPr/>
          <p:nvPr/>
        </p:nvPicPr>
        <p:blipFill>
          <a:blip r:embed="rId2" cstate="print"/>
          <a:stretch>
            <a:fillRect/>
          </a:stretch>
        </p:blipFill>
        <p:spPr>
          <a:xfrm>
            <a:off x="656844" y="4779264"/>
            <a:ext cx="3734561" cy="2076450"/>
          </a:xfrm>
          <a:prstGeom prst="rect">
            <a:avLst/>
          </a:prstGeom>
        </p:spPr>
      </p:pic>
      <p:pic>
        <p:nvPicPr>
          <p:cNvPr id="5" name="object 5"/>
          <p:cNvPicPr/>
          <p:nvPr/>
        </p:nvPicPr>
        <p:blipFill>
          <a:blip r:embed="rId3" cstate="print"/>
          <a:stretch>
            <a:fillRect/>
          </a:stretch>
        </p:blipFill>
        <p:spPr>
          <a:xfrm>
            <a:off x="3253740" y="2548127"/>
            <a:ext cx="2573274" cy="1861566"/>
          </a:xfrm>
          <a:prstGeom prst="rect">
            <a:avLst/>
          </a:prstGeom>
        </p:spPr>
      </p:pic>
      <p:sp>
        <p:nvSpPr>
          <p:cNvPr id="6" name="object 6"/>
          <p:cNvSpPr txBox="1"/>
          <p:nvPr/>
        </p:nvSpPr>
        <p:spPr>
          <a:xfrm>
            <a:off x="3832097" y="2371089"/>
            <a:ext cx="1256030" cy="239395"/>
          </a:xfrm>
          <a:prstGeom prst="rect">
            <a:avLst/>
          </a:prstGeom>
        </p:spPr>
        <p:txBody>
          <a:bodyPr vert="horz" wrap="square" lIns="0" tIns="13335" rIns="0" bIns="0" rtlCol="0">
            <a:spAutoFit/>
          </a:bodyPr>
          <a:lstStyle/>
          <a:p>
            <a:pPr marL="12700">
              <a:lnSpc>
                <a:spcPct val="100000"/>
              </a:lnSpc>
              <a:spcBef>
                <a:spcPts val="105"/>
              </a:spcBef>
            </a:pPr>
            <a:r>
              <a:rPr sz="1400" b="1" spc="-20" dirty="0">
                <a:latin typeface="Tahoma"/>
                <a:cs typeface="Tahoma"/>
              </a:rPr>
              <a:t>Computer</a:t>
            </a:r>
            <a:r>
              <a:rPr sz="1400" b="1" spc="-45" dirty="0">
                <a:latin typeface="Tahoma"/>
                <a:cs typeface="Tahoma"/>
              </a:rPr>
              <a:t> </a:t>
            </a:r>
            <a:r>
              <a:rPr sz="1400" b="1" spc="-25" dirty="0">
                <a:latin typeface="Tahoma"/>
                <a:cs typeface="Tahoma"/>
              </a:rPr>
              <a:t>Lab</a:t>
            </a:r>
            <a:endParaRPr sz="1400">
              <a:latin typeface="Tahoma"/>
              <a:cs typeface="Tahoma"/>
            </a:endParaRPr>
          </a:p>
        </p:txBody>
      </p:sp>
      <p:pic>
        <p:nvPicPr>
          <p:cNvPr id="7" name="object 7"/>
          <p:cNvPicPr/>
          <p:nvPr/>
        </p:nvPicPr>
        <p:blipFill>
          <a:blip r:embed="rId4" cstate="print"/>
          <a:stretch>
            <a:fillRect/>
          </a:stretch>
        </p:blipFill>
        <p:spPr>
          <a:xfrm>
            <a:off x="5999988" y="2586227"/>
            <a:ext cx="2707386" cy="1861566"/>
          </a:xfrm>
          <a:prstGeom prst="rect">
            <a:avLst/>
          </a:prstGeom>
        </p:spPr>
      </p:pic>
      <p:sp>
        <p:nvSpPr>
          <p:cNvPr id="8" name="object 8"/>
          <p:cNvSpPr txBox="1"/>
          <p:nvPr/>
        </p:nvSpPr>
        <p:spPr>
          <a:xfrm>
            <a:off x="6709664" y="2371089"/>
            <a:ext cx="1268095" cy="239395"/>
          </a:xfrm>
          <a:prstGeom prst="rect">
            <a:avLst/>
          </a:prstGeom>
        </p:spPr>
        <p:txBody>
          <a:bodyPr vert="horz" wrap="square" lIns="0" tIns="13335" rIns="0" bIns="0" rtlCol="0">
            <a:spAutoFit/>
          </a:bodyPr>
          <a:lstStyle/>
          <a:p>
            <a:pPr marL="12700">
              <a:lnSpc>
                <a:spcPct val="100000"/>
              </a:lnSpc>
              <a:spcBef>
                <a:spcPts val="105"/>
              </a:spcBef>
            </a:pPr>
            <a:r>
              <a:rPr sz="1400" b="1" i="1" spc="-85" dirty="0">
                <a:latin typeface="Verdana"/>
                <a:cs typeface="Verdana"/>
              </a:rPr>
              <a:t>Machine</a:t>
            </a:r>
            <a:r>
              <a:rPr sz="1400" b="1" i="1" spc="-50" dirty="0">
                <a:latin typeface="Verdana"/>
                <a:cs typeface="Verdana"/>
              </a:rPr>
              <a:t> </a:t>
            </a:r>
            <a:r>
              <a:rPr sz="1400" b="1" i="1" spc="-114" dirty="0">
                <a:latin typeface="Verdana"/>
                <a:cs typeface="Verdana"/>
              </a:rPr>
              <a:t>Shop</a:t>
            </a:r>
            <a:endParaRPr sz="1400">
              <a:latin typeface="Verdana"/>
              <a:cs typeface="Verdana"/>
            </a:endParaRPr>
          </a:p>
        </p:txBody>
      </p:sp>
      <p:pic>
        <p:nvPicPr>
          <p:cNvPr id="9" name="object 9"/>
          <p:cNvPicPr/>
          <p:nvPr/>
        </p:nvPicPr>
        <p:blipFill>
          <a:blip r:embed="rId5" cstate="print"/>
          <a:stretch>
            <a:fillRect/>
          </a:stretch>
        </p:blipFill>
        <p:spPr>
          <a:xfrm>
            <a:off x="8810243" y="2578607"/>
            <a:ext cx="2672333" cy="1869186"/>
          </a:xfrm>
          <a:prstGeom prst="rect">
            <a:avLst/>
          </a:prstGeom>
        </p:spPr>
      </p:pic>
      <p:sp>
        <p:nvSpPr>
          <p:cNvPr id="10" name="object 10"/>
          <p:cNvSpPr txBox="1"/>
          <p:nvPr/>
        </p:nvSpPr>
        <p:spPr>
          <a:xfrm>
            <a:off x="9354439" y="2371089"/>
            <a:ext cx="1693545" cy="239395"/>
          </a:xfrm>
          <a:prstGeom prst="rect">
            <a:avLst/>
          </a:prstGeom>
        </p:spPr>
        <p:txBody>
          <a:bodyPr vert="horz" wrap="square" lIns="0" tIns="13335" rIns="0" bIns="0" rtlCol="0">
            <a:spAutoFit/>
          </a:bodyPr>
          <a:lstStyle/>
          <a:p>
            <a:pPr marL="12700">
              <a:lnSpc>
                <a:spcPct val="100000"/>
              </a:lnSpc>
              <a:spcBef>
                <a:spcPts val="105"/>
              </a:spcBef>
            </a:pPr>
            <a:r>
              <a:rPr sz="1400" b="1" spc="-60" dirty="0">
                <a:latin typeface="Tahoma"/>
                <a:cs typeface="Tahoma"/>
              </a:rPr>
              <a:t>Health</a:t>
            </a:r>
            <a:r>
              <a:rPr sz="1400" b="1" spc="-20" dirty="0">
                <a:latin typeface="Tahoma"/>
                <a:cs typeface="Tahoma"/>
              </a:rPr>
              <a:t> </a:t>
            </a:r>
            <a:r>
              <a:rPr sz="1400" b="1" spc="-160" dirty="0">
                <a:latin typeface="Tahoma"/>
                <a:cs typeface="Tahoma"/>
              </a:rPr>
              <a:t>&amp;</a:t>
            </a:r>
            <a:r>
              <a:rPr sz="1400" b="1" spc="-15" dirty="0">
                <a:latin typeface="Tahoma"/>
                <a:cs typeface="Tahoma"/>
              </a:rPr>
              <a:t> </a:t>
            </a:r>
            <a:r>
              <a:rPr sz="1400" b="1" spc="-60" dirty="0">
                <a:latin typeface="Tahoma"/>
                <a:cs typeface="Tahoma"/>
              </a:rPr>
              <a:t>Safety</a:t>
            </a:r>
            <a:r>
              <a:rPr sz="1400" b="1" spc="-5" dirty="0">
                <a:latin typeface="Tahoma"/>
                <a:cs typeface="Tahoma"/>
              </a:rPr>
              <a:t> </a:t>
            </a:r>
            <a:r>
              <a:rPr sz="1400" b="1" spc="-25" dirty="0">
                <a:latin typeface="Tahoma"/>
                <a:cs typeface="Tahoma"/>
              </a:rPr>
              <a:t>Lab</a:t>
            </a:r>
            <a:endParaRPr sz="1400">
              <a:latin typeface="Tahoma"/>
              <a:cs typeface="Tahoma"/>
            </a:endParaRPr>
          </a:p>
        </p:txBody>
      </p:sp>
      <p:pic>
        <p:nvPicPr>
          <p:cNvPr id="11" name="object 11"/>
          <p:cNvPicPr/>
          <p:nvPr/>
        </p:nvPicPr>
        <p:blipFill>
          <a:blip r:embed="rId6" cstate="print"/>
          <a:stretch>
            <a:fillRect/>
          </a:stretch>
        </p:blipFill>
        <p:spPr>
          <a:xfrm>
            <a:off x="499872" y="2548127"/>
            <a:ext cx="2620517" cy="1870710"/>
          </a:xfrm>
          <a:prstGeom prst="rect">
            <a:avLst/>
          </a:prstGeom>
        </p:spPr>
      </p:pic>
      <p:pic>
        <p:nvPicPr>
          <p:cNvPr id="12" name="object 12"/>
          <p:cNvPicPr/>
          <p:nvPr/>
        </p:nvPicPr>
        <p:blipFill>
          <a:blip r:embed="rId7" cstate="print"/>
          <a:stretch>
            <a:fillRect/>
          </a:stretch>
        </p:blipFill>
        <p:spPr>
          <a:xfrm>
            <a:off x="4457700" y="4779264"/>
            <a:ext cx="3466338" cy="2076450"/>
          </a:xfrm>
          <a:prstGeom prst="rect">
            <a:avLst/>
          </a:prstGeom>
        </p:spPr>
      </p:pic>
      <p:sp>
        <p:nvSpPr>
          <p:cNvPr id="13" name="object 13"/>
          <p:cNvSpPr txBox="1"/>
          <p:nvPr/>
        </p:nvSpPr>
        <p:spPr>
          <a:xfrm>
            <a:off x="1284858" y="2333625"/>
            <a:ext cx="1059180" cy="239395"/>
          </a:xfrm>
          <a:prstGeom prst="rect">
            <a:avLst/>
          </a:prstGeom>
        </p:spPr>
        <p:txBody>
          <a:bodyPr vert="horz" wrap="square" lIns="0" tIns="13335" rIns="0" bIns="0" rtlCol="0">
            <a:spAutoFit/>
          </a:bodyPr>
          <a:lstStyle/>
          <a:p>
            <a:pPr marL="12700">
              <a:lnSpc>
                <a:spcPct val="100000"/>
              </a:lnSpc>
              <a:spcBef>
                <a:spcPts val="105"/>
              </a:spcBef>
            </a:pPr>
            <a:r>
              <a:rPr sz="1400" b="1" spc="-20" dirty="0">
                <a:latin typeface="Tahoma"/>
                <a:cs typeface="Tahoma"/>
              </a:rPr>
              <a:t>Physics</a:t>
            </a:r>
            <a:r>
              <a:rPr sz="1400" b="1" spc="125" dirty="0">
                <a:latin typeface="Tahoma"/>
                <a:cs typeface="Tahoma"/>
              </a:rPr>
              <a:t> </a:t>
            </a:r>
            <a:r>
              <a:rPr sz="1400" b="1" spc="-25" dirty="0">
                <a:latin typeface="Tahoma"/>
                <a:cs typeface="Tahoma"/>
              </a:rPr>
              <a:t>Lab</a:t>
            </a:r>
            <a:endParaRPr sz="1400">
              <a:latin typeface="Tahoma"/>
              <a:cs typeface="Tahoma"/>
            </a:endParaRPr>
          </a:p>
        </p:txBody>
      </p:sp>
      <p:pic>
        <p:nvPicPr>
          <p:cNvPr id="14" name="object 14"/>
          <p:cNvPicPr/>
          <p:nvPr/>
        </p:nvPicPr>
        <p:blipFill>
          <a:blip r:embed="rId8" cstate="print"/>
          <a:stretch>
            <a:fillRect/>
          </a:stretch>
        </p:blipFill>
        <p:spPr>
          <a:xfrm>
            <a:off x="8154923" y="4779264"/>
            <a:ext cx="3470910" cy="2076450"/>
          </a:xfrm>
          <a:prstGeom prst="rect">
            <a:avLst/>
          </a:prstGeom>
        </p:spPr>
      </p:pic>
      <p:sp>
        <p:nvSpPr>
          <p:cNvPr id="15" name="object 15"/>
          <p:cNvSpPr txBox="1"/>
          <p:nvPr/>
        </p:nvSpPr>
        <p:spPr>
          <a:xfrm>
            <a:off x="9586086" y="4573015"/>
            <a:ext cx="596900" cy="239395"/>
          </a:xfrm>
          <a:prstGeom prst="rect">
            <a:avLst/>
          </a:prstGeom>
        </p:spPr>
        <p:txBody>
          <a:bodyPr vert="horz" wrap="square" lIns="0" tIns="12700" rIns="0" bIns="0" rtlCol="0">
            <a:spAutoFit/>
          </a:bodyPr>
          <a:lstStyle/>
          <a:p>
            <a:pPr marL="12700">
              <a:lnSpc>
                <a:spcPct val="100000"/>
              </a:lnSpc>
              <a:spcBef>
                <a:spcPts val="100"/>
              </a:spcBef>
            </a:pPr>
            <a:r>
              <a:rPr sz="1400" b="1" spc="-70" dirty="0">
                <a:latin typeface="Tahoma"/>
                <a:cs typeface="Tahoma"/>
              </a:rPr>
              <a:t>Library</a:t>
            </a:r>
            <a:endParaRPr sz="1400">
              <a:latin typeface="Tahoma"/>
              <a:cs typeface="Tahoma"/>
            </a:endParaRPr>
          </a:p>
        </p:txBody>
      </p:sp>
      <p:sp>
        <p:nvSpPr>
          <p:cNvPr id="16" name="object 16"/>
          <p:cNvSpPr txBox="1"/>
          <p:nvPr/>
        </p:nvSpPr>
        <p:spPr>
          <a:xfrm>
            <a:off x="5456935" y="4573015"/>
            <a:ext cx="1247140" cy="239395"/>
          </a:xfrm>
          <a:prstGeom prst="rect">
            <a:avLst/>
          </a:prstGeom>
        </p:spPr>
        <p:txBody>
          <a:bodyPr vert="horz" wrap="square" lIns="0" tIns="12700" rIns="0" bIns="0" rtlCol="0">
            <a:spAutoFit/>
          </a:bodyPr>
          <a:lstStyle/>
          <a:p>
            <a:pPr marL="12700">
              <a:lnSpc>
                <a:spcPct val="100000"/>
              </a:lnSpc>
              <a:spcBef>
                <a:spcPts val="100"/>
              </a:spcBef>
            </a:pPr>
            <a:r>
              <a:rPr sz="1400" b="1" spc="-50" dirty="0">
                <a:latin typeface="Tahoma"/>
                <a:cs typeface="Tahoma"/>
              </a:rPr>
              <a:t>Chemistry</a:t>
            </a:r>
            <a:r>
              <a:rPr sz="1400" b="1" spc="-30" dirty="0">
                <a:latin typeface="Tahoma"/>
                <a:cs typeface="Tahoma"/>
              </a:rPr>
              <a:t> </a:t>
            </a:r>
            <a:r>
              <a:rPr sz="1400" b="1" spc="-25" dirty="0">
                <a:latin typeface="Tahoma"/>
                <a:cs typeface="Tahoma"/>
              </a:rPr>
              <a:t>Lab</a:t>
            </a:r>
            <a:endParaRPr sz="1400">
              <a:latin typeface="Tahoma"/>
              <a:cs typeface="Tahoma"/>
            </a:endParaRPr>
          </a:p>
        </p:txBody>
      </p:sp>
      <p:pic>
        <p:nvPicPr>
          <p:cNvPr id="17" name="object 5"/>
          <p:cNvPicPr/>
          <p:nvPr/>
        </p:nvPicPr>
        <p:blipFill>
          <a:blip r:embed="rId9" cstate="print"/>
          <a:stretch>
            <a:fillRect/>
          </a:stretch>
        </p:blipFill>
        <p:spPr>
          <a:xfrm>
            <a:off x="477012" y="489204"/>
            <a:ext cx="1443227" cy="139141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spc="-10" dirty="0"/>
              <a:t>Continued….</a:t>
            </a:r>
          </a:p>
        </p:txBody>
      </p:sp>
      <p:sp>
        <p:nvSpPr>
          <p:cNvPr id="5" name="object 5"/>
          <p:cNvSpPr txBox="1"/>
          <p:nvPr/>
        </p:nvSpPr>
        <p:spPr>
          <a:xfrm>
            <a:off x="3124200" y="2514600"/>
            <a:ext cx="6207760" cy="299720"/>
          </a:xfrm>
          <a:prstGeom prst="rect">
            <a:avLst/>
          </a:prstGeom>
        </p:spPr>
        <p:txBody>
          <a:bodyPr vert="horz" wrap="square" lIns="0" tIns="12700" rIns="0" bIns="0" rtlCol="0">
            <a:spAutoFit/>
          </a:bodyPr>
          <a:lstStyle/>
          <a:p>
            <a:pPr marL="12700">
              <a:lnSpc>
                <a:spcPct val="100000"/>
              </a:lnSpc>
              <a:spcBef>
                <a:spcPts val="100"/>
              </a:spcBef>
            </a:pPr>
            <a:r>
              <a:rPr sz="1800" b="1" spc="-20" dirty="0">
                <a:latin typeface="Tahoma"/>
                <a:cs typeface="Tahoma"/>
              </a:rPr>
              <a:t>Basic</a:t>
            </a:r>
            <a:r>
              <a:rPr sz="1800" b="1" spc="-65" dirty="0">
                <a:latin typeface="Tahoma"/>
                <a:cs typeface="Tahoma"/>
              </a:rPr>
              <a:t> </a:t>
            </a:r>
            <a:r>
              <a:rPr sz="1800" b="1" spc="-130" dirty="0">
                <a:latin typeface="Tahoma"/>
                <a:cs typeface="Tahoma"/>
              </a:rPr>
              <a:t>Life</a:t>
            </a:r>
            <a:r>
              <a:rPr sz="1800" b="1" spc="-40" dirty="0">
                <a:latin typeface="Tahoma"/>
                <a:cs typeface="Tahoma"/>
              </a:rPr>
              <a:t> </a:t>
            </a:r>
            <a:r>
              <a:rPr sz="1800" b="1" spc="-85" dirty="0">
                <a:latin typeface="Tahoma"/>
                <a:cs typeface="Tahoma"/>
              </a:rPr>
              <a:t>Support</a:t>
            </a:r>
            <a:r>
              <a:rPr sz="1800" b="1" spc="-45" dirty="0">
                <a:latin typeface="Tahoma"/>
                <a:cs typeface="Tahoma"/>
              </a:rPr>
              <a:t> </a:t>
            </a:r>
            <a:r>
              <a:rPr sz="1800" b="1" spc="-105" dirty="0">
                <a:latin typeface="Tahoma"/>
                <a:cs typeface="Tahoma"/>
              </a:rPr>
              <a:t>Training</a:t>
            </a:r>
            <a:r>
              <a:rPr sz="1800" b="1" spc="-40" dirty="0">
                <a:latin typeface="Tahoma"/>
                <a:cs typeface="Tahoma"/>
              </a:rPr>
              <a:t> (Rescue</a:t>
            </a:r>
            <a:r>
              <a:rPr sz="1800" b="1" spc="-45" dirty="0">
                <a:latin typeface="Tahoma"/>
                <a:cs typeface="Tahoma"/>
              </a:rPr>
              <a:t> </a:t>
            </a:r>
            <a:r>
              <a:rPr sz="1800" b="1" spc="-160" dirty="0">
                <a:latin typeface="Tahoma"/>
                <a:cs typeface="Tahoma"/>
              </a:rPr>
              <a:t>1122</a:t>
            </a:r>
            <a:r>
              <a:rPr sz="1800" b="1" spc="-5" dirty="0">
                <a:latin typeface="Tahoma"/>
                <a:cs typeface="Tahoma"/>
              </a:rPr>
              <a:t> </a:t>
            </a:r>
            <a:r>
              <a:rPr sz="1800" b="1" spc="-204" dirty="0">
                <a:latin typeface="Tahoma"/>
                <a:cs typeface="Tahoma"/>
              </a:rPr>
              <a:t>&amp;</a:t>
            </a:r>
            <a:r>
              <a:rPr sz="1800" b="1" spc="-40" dirty="0">
                <a:latin typeface="Tahoma"/>
                <a:cs typeface="Tahoma"/>
              </a:rPr>
              <a:t> </a:t>
            </a:r>
            <a:r>
              <a:rPr sz="1800" b="1" spc="-10" dirty="0">
                <a:latin typeface="Tahoma"/>
                <a:cs typeface="Tahoma"/>
              </a:rPr>
              <a:t>Civil</a:t>
            </a:r>
            <a:r>
              <a:rPr sz="1800" b="1" spc="-25" dirty="0">
                <a:latin typeface="Tahoma"/>
                <a:cs typeface="Tahoma"/>
              </a:rPr>
              <a:t> </a:t>
            </a:r>
            <a:r>
              <a:rPr sz="1800" b="1" spc="-10" dirty="0">
                <a:latin typeface="Tahoma"/>
                <a:cs typeface="Tahoma"/>
              </a:rPr>
              <a:t>Defense)</a:t>
            </a:r>
            <a:endParaRPr sz="1800">
              <a:latin typeface="Tahoma"/>
              <a:cs typeface="Tahoma"/>
            </a:endParaRPr>
          </a:p>
        </p:txBody>
      </p:sp>
      <p:pic>
        <p:nvPicPr>
          <p:cNvPr id="22" name="Picture 21" descr="1785126882982.jpg"/>
          <p:cNvPicPr>
            <a:picLocks noChangeAspect="1"/>
          </p:cNvPicPr>
          <p:nvPr/>
        </p:nvPicPr>
        <p:blipFill>
          <a:blip r:embed="rId2" cstate="print"/>
          <a:stretch>
            <a:fillRect/>
          </a:stretch>
        </p:blipFill>
        <p:spPr>
          <a:xfrm>
            <a:off x="3429000" y="3124200"/>
            <a:ext cx="2667000" cy="1732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Picture 23" descr="1785126882910.jpg"/>
          <p:cNvPicPr>
            <a:picLocks noChangeAspect="1"/>
          </p:cNvPicPr>
          <p:nvPr/>
        </p:nvPicPr>
        <p:blipFill>
          <a:blip r:embed="rId3" cstate="print"/>
          <a:stretch>
            <a:fillRect/>
          </a:stretch>
        </p:blipFill>
        <p:spPr>
          <a:xfrm>
            <a:off x="9144000" y="4953000"/>
            <a:ext cx="2667000" cy="1732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 name="Picture 24" descr="1785126882874.jpg"/>
          <p:cNvPicPr>
            <a:picLocks noChangeAspect="1"/>
          </p:cNvPicPr>
          <p:nvPr/>
        </p:nvPicPr>
        <p:blipFill>
          <a:blip r:embed="rId4" cstate="print"/>
          <a:stretch>
            <a:fillRect/>
          </a:stretch>
        </p:blipFill>
        <p:spPr>
          <a:xfrm>
            <a:off x="9144000" y="3124200"/>
            <a:ext cx="2667000" cy="1732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9" name="Picture 28" descr="1785126882695.jpg"/>
          <p:cNvPicPr>
            <a:picLocks noChangeAspect="1"/>
          </p:cNvPicPr>
          <p:nvPr/>
        </p:nvPicPr>
        <p:blipFill>
          <a:blip r:embed="rId5" cstate="print"/>
          <a:stretch>
            <a:fillRect/>
          </a:stretch>
        </p:blipFill>
        <p:spPr>
          <a:xfrm>
            <a:off x="6324600" y="4953000"/>
            <a:ext cx="2667000" cy="1732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 name="Picture 29" descr="1785126883127.jpg"/>
          <p:cNvPicPr>
            <a:picLocks noChangeAspect="1"/>
          </p:cNvPicPr>
          <p:nvPr/>
        </p:nvPicPr>
        <p:blipFill>
          <a:blip r:embed="rId6" cstate="print"/>
          <a:stretch>
            <a:fillRect/>
          </a:stretch>
        </p:blipFill>
        <p:spPr>
          <a:xfrm>
            <a:off x="609600" y="4953000"/>
            <a:ext cx="2667000" cy="1732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1" name="Picture 30" descr="1785126883018.jpg"/>
          <p:cNvPicPr>
            <a:picLocks noChangeAspect="1"/>
          </p:cNvPicPr>
          <p:nvPr/>
        </p:nvPicPr>
        <p:blipFill>
          <a:blip r:embed="rId7" cstate="print"/>
          <a:stretch>
            <a:fillRect/>
          </a:stretch>
        </p:blipFill>
        <p:spPr>
          <a:xfrm>
            <a:off x="609600" y="3124200"/>
            <a:ext cx="2667000" cy="1732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2" name="Picture 31" descr="1785126882947.jpg"/>
          <p:cNvPicPr>
            <a:picLocks noChangeAspect="1"/>
          </p:cNvPicPr>
          <p:nvPr/>
        </p:nvPicPr>
        <p:blipFill>
          <a:blip r:embed="rId8" cstate="print"/>
          <a:stretch>
            <a:fillRect/>
          </a:stretch>
        </p:blipFill>
        <p:spPr>
          <a:xfrm>
            <a:off x="3429000" y="4953000"/>
            <a:ext cx="2667000" cy="1732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3" name="Picture 32" descr="1785126882799.jpg"/>
          <p:cNvPicPr>
            <a:picLocks noChangeAspect="1"/>
          </p:cNvPicPr>
          <p:nvPr/>
        </p:nvPicPr>
        <p:blipFill>
          <a:blip r:embed="rId9" cstate="print"/>
          <a:stretch>
            <a:fillRect/>
          </a:stretch>
        </p:blipFill>
        <p:spPr>
          <a:xfrm>
            <a:off x="6324600" y="3124200"/>
            <a:ext cx="2667000" cy="1732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spc="-10" dirty="0"/>
              <a:t>Continued…..</a:t>
            </a:r>
          </a:p>
        </p:txBody>
      </p:sp>
      <p:pic>
        <p:nvPicPr>
          <p:cNvPr id="3" name="object 3"/>
          <p:cNvPicPr/>
          <p:nvPr/>
        </p:nvPicPr>
        <p:blipFill>
          <a:blip r:embed="rId2" cstate="print"/>
          <a:stretch>
            <a:fillRect/>
          </a:stretch>
        </p:blipFill>
        <p:spPr>
          <a:xfrm>
            <a:off x="592836" y="2798064"/>
            <a:ext cx="5327141" cy="3452622"/>
          </a:xfrm>
          <a:prstGeom prst="rect">
            <a:avLst/>
          </a:prstGeom>
        </p:spPr>
      </p:pic>
      <p:pic>
        <p:nvPicPr>
          <p:cNvPr id="4" name="object 4"/>
          <p:cNvPicPr/>
          <p:nvPr/>
        </p:nvPicPr>
        <p:blipFill>
          <a:blip r:embed="rId3" cstate="print"/>
          <a:stretch>
            <a:fillRect/>
          </a:stretch>
        </p:blipFill>
        <p:spPr>
          <a:xfrm>
            <a:off x="6432803" y="2778251"/>
            <a:ext cx="5164074" cy="3472434"/>
          </a:xfrm>
          <a:prstGeom prst="rect">
            <a:avLst/>
          </a:prstGeom>
        </p:spPr>
      </p:pic>
      <p:sp>
        <p:nvSpPr>
          <p:cNvPr id="5" name="object 5"/>
          <p:cNvSpPr txBox="1"/>
          <p:nvPr/>
        </p:nvSpPr>
        <p:spPr>
          <a:xfrm>
            <a:off x="3600069" y="2458973"/>
            <a:ext cx="5113020" cy="269240"/>
          </a:xfrm>
          <a:prstGeom prst="rect">
            <a:avLst/>
          </a:prstGeom>
        </p:spPr>
        <p:txBody>
          <a:bodyPr vert="horz" wrap="square" lIns="0" tIns="12065" rIns="0" bIns="0" rtlCol="0">
            <a:spAutoFit/>
          </a:bodyPr>
          <a:lstStyle/>
          <a:p>
            <a:pPr marL="12700">
              <a:lnSpc>
                <a:spcPct val="100000"/>
              </a:lnSpc>
              <a:spcBef>
                <a:spcPts val="95"/>
              </a:spcBef>
            </a:pPr>
            <a:r>
              <a:rPr sz="1600" b="1" spc="-65" dirty="0">
                <a:latin typeface="Tahoma"/>
                <a:cs typeface="Tahoma"/>
              </a:rPr>
              <a:t>Seminar</a:t>
            </a:r>
            <a:r>
              <a:rPr sz="1600" b="1" spc="-45" dirty="0">
                <a:latin typeface="Tahoma"/>
                <a:cs typeface="Tahoma"/>
              </a:rPr>
              <a:t> </a:t>
            </a:r>
            <a:r>
              <a:rPr sz="1600" b="1" dirty="0">
                <a:latin typeface="Tahoma"/>
                <a:cs typeface="Tahoma"/>
              </a:rPr>
              <a:t>on</a:t>
            </a:r>
            <a:r>
              <a:rPr sz="1600" b="1" spc="-45" dirty="0">
                <a:latin typeface="Tahoma"/>
                <a:cs typeface="Tahoma"/>
              </a:rPr>
              <a:t> </a:t>
            </a:r>
            <a:r>
              <a:rPr sz="1600" b="1" dirty="0">
                <a:latin typeface="Tahoma"/>
                <a:cs typeface="Tahoma"/>
              </a:rPr>
              <a:t>Verbal</a:t>
            </a:r>
            <a:r>
              <a:rPr sz="1600" b="1" spc="-40" dirty="0">
                <a:latin typeface="Tahoma"/>
                <a:cs typeface="Tahoma"/>
              </a:rPr>
              <a:t> </a:t>
            </a:r>
            <a:r>
              <a:rPr sz="1600" b="1" dirty="0">
                <a:latin typeface="Tahoma"/>
                <a:cs typeface="Tahoma"/>
              </a:rPr>
              <a:t>and</a:t>
            </a:r>
            <a:r>
              <a:rPr sz="1600" b="1" spc="-40" dirty="0">
                <a:latin typeface="Tahoma"/>
                <a:cs typeface="Tahoma"/>
              </a:rPr>
              <a:t> </a:t>
            </a:r>
            <a:r>
              <a:rPr sz="1600" b="1" dirty="0">
                <a:latin typeface="Tahoma"/>
                <a:cs typeface="Tahoma"/>
              </a:rPr>
              <a:t>Non</a:t>
            </a:r>
            <a:r>
              <a:rPr sz="1600" b="1" spc="-50" dirty="0">
                <a:latin typeface="Tahoma"/>
                <a:cs typeface="Tahoma"/>
              </a:rPr>
              <a:t> </a:t>
            </a:r>
            <a:r>
              <a:rPr sz="1600" b="1" dirty="0">
                <a:latin typeface="Tahoma"/>
                <a:cs typeface="Tahoma"/>
              </a:rPr>
              <a:t>Verbal</a:t>
            </a:r>
            <a:r>
              <a:rPr sz="1600" b="1" spc="-30" dirty="0">
                <a:latin typeface="Tahoma"/>
                <a:cs typeface="Tahoma"/>
              </a:rPr>
              <a:t> </a:t>
            </a:r>
            <a:r>
              <a:rPr sz="1600" b="1" spc="-10" dirty="0">
                <a:latin typeface="Tahoma"/>
                <a:cs typeface="Tahoma"/>
              </a:rPr>
              <a:t>Communication</a:t>
            </a:r>
            <a:endParaRPr sz="1600">
              <a:latin typeface="Tahoma"/>
              <a:cs typeface="Tahom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5481" rIns="0" bIns="0" rtlCol="0">
            <a:spAutoFit/>
          </a:bodyPr>
          <a:lstStyle/>
          <a:p>
            <a:pPr marL="835025">
              <a:lnSpc>
                <a:spcPct val="100000"/>
              </a:lnSpc>
              <a:spcBef>
                <a:spcPts val="100"/>
              </a:spcBef>
            </a:pPr>
            <a:r>
              <a:rPr spc="-10" dirty="0"/>
              <a:t>Continued…..</a:t>
            </a:r>
          </a:p>
        </p:txBody>
      </p:sp>
      <p:pic>
        <p:nvPicPr>
          <p:cNvPr id="3" name="object 3"/>
          <p:cNvPicPr/>
          <p:nvPr/>
        </p:nvPicPr>
        <p:blipFill>
          <a:blip r:embed="rId2" cstate="print"/>
          <a:stretch>
            <a:fillRect/>
          </a:stretch>
        </p:blipFill>
        <p:spPr>
          <a:xfrm>
            <a:off x="350520" y="3546351"/>
            <a:ext cx="4007358" cy="3205734"/>
          </a:xfrm>
          <a:prstGeom prst="rect">
            <a:avLst/>
          </a:prstGeom>
        </p:spPr>
      </p:pic>
      <p:pic>
        <p:nvPicPr>
          <p:cNvPr id="4" name="object 4"/>
          <p:cNvPicPr/>
          <p:nvPr/>
        </p:nvPicPr>
        <p:blipFill>
          <a:blip r:embed="rId3" cstate="print"/>
          <a:stretch>
            <a:fillRect/>
          </a:stretch>
        </p:blipFill>
        <p:spPr>
          <a:xfrm>
            <a:off x="8439911" y="3546351"/>
            <a:ext cx="3672078" cy="3205734"/>
          </a:xfrm>
          <a:prstGeom prst="rect">
            <a:avLst/>
          </a:prstGeom>
        </p:spPr>
      </p:pic>
      <p:pic>
        <p:nvPicPr>
          <p:cNvPr id="5" name="object 5"/>
          <p:cNvPicPr/>
          <p:nvPr/>
        </p:nvPicPr>
        <p:blipFill>
          <a:blip r:embed="rId4" cstate="print"/>
          <a:stretch>
            <a:fillRect/>
          </a:stretch>
        </p:blipFill>
        <p:spPr>
          <a:xfrm>
            <a:off x="4511040" y="3546351"/>
            <a:ext cx="3658362" cy="3205734"/>
          </a:xfrm>
          <a:prstGeom prst="rect">
            <a:avLst/>
          </a:prstGeom>
        </p:spPr>
      </p:pic>
      <p:sp>
        <p:nvSpPr>
          <p:cNvPr id="6" name="object 6"/>
          <p:cNvSpPr txBox="1"/>
          <p:nvPr/>
        </p:nvSpPr>
        <p:spPr>
          <a:xfrm>
            <a:off x="1077569" y="2433573"/>
            <a:ext cx="2007870" cy="452120"/>
          </a:xfrm>
          <a:prstGeom prst="rect">
            <a:avLst/>
          </a:prstGeom>
        </p:spPr>
        <p:txBody>
          <a:bodyPr vert="horz" wrap="square" lIns="0" tIns="12065" rIns="0" bIns="0" rtlCol="0">
            <a:spAutoFit/>
          </a:bodyPr>
          <a:lstStyle/>
          <a:p>
            <a:pPr marL="12700">
              <a:lnSpc>
                <a:spcPct val="100000"/>
              </a:lnSpc>
              <a:spcBef>
                <a:spcPts val="95"/>
              </a:spcBef>
            </a:pPr>
            <a:r>
              <a:rPr sz="2800" b="1" spc="-155" dirty="0">
                <a:latin typeface="Tahoma"/>
                <a:cs typeface="Tahoma"/>
              </a:rPr>
              <a:t>Study</a:t>
            </a:r>
            <a:r>
              <a:rPr sz="2800" b="1" spc="-15" dirty="0">
                <a:latin typeface="Tahoma"/>
                <a:cs typeface="Tahoma"/>
              </a:rPr>
              <a:t> </a:t>
            </a:r>
            <a:r>
              <a:rPr sz="2800" b="1" spc="-165" dirty="0">
                <a:latin typeface="Tahoma"/>
                <a:cs typeface="Tahoma"/>
              </a:rPr>
              <a:t>Visits:</a:t>
            </a:r>
            <a:endParaRPr sz="2800">
              <a:latin typeface="Tahoma"/>
              <a:cs typeface="Tahoma"/>
            </a:endParaRPr>
          </a:p>
        </p:txBody>
      </p:sp>
      <p:sp>
        <p:nvSpPr>
          <p:cNvPr id="7" name="object 7"/>
          <p:cNvSpPr txBox="1"/>
          <p:nvPr/>
        </p:nvSpPr>
        <p:spPr>
          <a:xfrm>
            <a:off x="1233932" y="3250438"/>
            <a:ext cx="2013585" cy="239395"/>
          </a:xfrm>
          <a:prstGeom prst="rect">
            <a:avLst/>
          </a:prstGeom>
        </p:spPr>
        <p:txBody>
          <a:bodyPr vert="horz" wrap="square" lIns="0" tIns="13335" rIns="0" bIns="0" rtlCol="0">
            <a:spAutoFit/>
          </a:bodyPr>
          <a:lstStyle/>
          <a:p>
            <a:pPr marL="12700">
              <a:lnSpc>
                <a:spcPct val="100000"/>
              </a:lnSpc>
              <a:spcBef>
                <a:spcPts val="105"/>
              </a:spcBef>
            </a:pPr>
            <a:r>
              <a:rPr sz="1400" b="1" dirty="0">
                <a:latin typeface="Tahoma"/>
                <a:cs typeface="Tahoma"/>
              </a:rPr>
              <a:t>OGDCL</a:t>
            </a:r>
            <a:r>
              <a:rPr sz="1400" b="1" spc="10" dirty="0">
                <a:latin typeface="Tahoma"/>
                <a:cs typeface="Tahoma"/>
              </a:rPr>
              <a:t> </a:t>
            </a:r>
            <a:r>
              <a:rPr sz="1400" b="1" spc="-65" dirty="0">
                <a:latin typeface="Tahoma"/>
                <a:cs typeface="Tahoma"/>
              </a:rPr>
              <a:t>NASHPA</a:t>
            </a:r>
            <a:r>
              <a:rPr sz="1400" b="1" spc="-5" dirty="0">
                <a:latin typeface="Tahoma"/>
                <a:cs typeface="Tahoma"/>
              </a:rPr>
              <a:t> </a:t>
            </a:r>
            <a:r>
              <a:rPr sz="1400" b="1" spc="-80" dirty="0">
                <a:latin typeface="Tahoma"/>
                <a:cs typeface="Tahoma"/>
              </a:rPr>
              <a:t>N5</a:t>
            </a:r>
            <a:r>
              <a:rPr sz="1400" b="1" spc="20" dirty="0">
                <a:latin typeface="Tahoma"/>
                <a:cs typeface="Tahoma"/>
              </a:rPr>
              <a:t> </a:t>
            </a:r>
            <a:r>
              <a:rPr sz="1400" b="1" spc="-35" dirty="0">
                <a:latin typeface="Tahoma"/>
                <a:cs typeface="Tahoma"/>
              </a:rPr>
              <a:t>Rig</a:t>
            </a:r>
            <a:endParaRPr sz="1400">
              <a:latin typeface="Tahoma"/>
              <a:cs typeface="Tahoma"/>
            </a:endParaRPr>
          </a:p>
        </p:txBody>
      </p:sp>
      <p:sp>
        <p:nvSpPr>
          <p:cNvPr id="8" name="object 8"/>
          <p:cNvSpPr txBox="1"/>
          <p:nvPr/>
        </p:nvSpPr>
        <p:spPr>
          <a:xfrm>
            <a:off x="9020047" y="3250438"/>
            <a:ext cx="2409825" cy="239395"/>
          </a:xfrm>
          <a:prstGeom prst="rect">
            <a:avLst/>
          </a:prstGeom>
        </p:spPr>
        <p:txBody>
          <a:bodyPr vert="horz" wrap="square" lIns="0" tIns="13335" rIns="0" bIns="0" rtlCol="0">
            <a:spAutoFit/>
          </a:bodyPr>
          <a:lstStyle/>
          <a:p>
            <a:pPr marL="12700">
              <a:lnSpc>
                <a:spcPct val="100000"/>
              </a:lnSpc>
              <a:spcBef>
                <a:spcPts val="105"/>
              </a:spcBef>
            </a:pPr>
            <a:r>
              <a:rPr sz="1400" b="1" spc="-10" dirty="0">
                <a:latin typeface="Tahoma"/>
                <a:cs typeface="Tahoma"/>
              </a:rPr>
              <a:t>MOL</a:t>
            </a:r>
            <a:r>
              <a:rPr sz="1400" b="1" spc="-65" dirty="0">
                <a:latin typeface="Tahoma"/>
                <a:cs typeface="Tahoma"/>
              </a:rPr>
              <a:t> </a:t>
            </a:r>
            <a:r>
              <a:rPr sz="1400" b="1" spc="-114" dirty="0">
                <a:latin typeface="Tahoma"/>
                <a:cs typeface="Tahoma"/>
              </a:rPr>
              <a:t>PAKISTAN</a:t>
            </a:r>
            <a:r>
              <a:rPr sz="1400" b="1" spc="-55" dirty="0">
                <a:latin typeface="Tahoma"/>
                <a:cs typeface="Tahoma"/>
              </a:rPr>
              <a:t> </a:t>
            </a:r>
            <a:r>
              <a:rPr sz="1400" b="1" spc="-40" dirty="0">
                <a:latin typeface="Tahoma"/>
                <a:cs typeface="Tahoma"/>
              </a:rPr>
              <a:t>CPF</a:t>
            </a:r>
            <a:r>
              <a:rPr sz="1400" b="1" spc="-55" dirty="0">
                <a:latin typeface="Tahoma"/>
                <a:cs typeface="Tahoma"/>
              </a:rPr>
              <a:t> </a:t>
            </a:r>
            <a:r>
              <a:rPr sz="1400" b="1" spc="-50" dirty="0">
                <a:latin typeface="Tahoma"/>
                <a:cs typeface="Tahoma"/>
              </a:rPr>
              <a:t>MAKORI</a:t>
            </a:r>
            <a:endParaRPr sz="1400">
              <a:latin typeface="Tahoma"/>
              <a:cs typeface="Tahoma"/>
            </a:endParaRPr>
          </a:p>
        </p:txBody>
      </p:sp>
      <p:sp>
        <p:nvSpPr>
          <p:cNvPr id="9" name="object 9"/>
          <p:cNvSpPr txBox="1"/>
          <p:nvPr/>
        </p:nvSpPr>
        <p:spPr>
          <a:xfrm>
            <a:off x="4957317" y="3250438"/>
            <a:ext cx="2650490" cy="239395"/>
          </a:xfrm>
          <a:prstGeom prst="rect">
            <a:avLst/>
          </a:prstGeom>
        </p:spPr>
        <p:txBody>
          <a:bodyPr vert="horz" wrap="square" lIns="0" tIns="13335" rIns="0" bIns="0" rtlCol="0">
            <a:spAutoFit/>
          </a:bodyPr>
          <a:lstStyle/>
          <a:p>
            <a:pPr marL="12700">
              <a:lnSpc>
                <a:spcPct val="100000"/>
              </a:lnSpc>
              <a:spcBef>
                <a:spcPts val="105"/>
              </a:spcBef>
            </a:pPr>
            <a:r>
              <a:rPr sz="1400" b="1" dirty="0">
                <a:latin typeface="Tahoma"/>
                <a:cs typeface="Tahoma"/>
              </a:rPr>
              <a:t>OGDCL</a:t>
            </a:r>
            <a:r>
              <a:rPr sz="1400" b="1" spc="30" dirty="0">
                <a:latin typeface="Tahoma"/>
                <a:cs typeface="Tahoma"/>
              </a:rPr>
              <a:t> </a:t>
            </a:r>
            <a:r>
              <a:rPr sz="1400" b="1" spc="-65" dirty="0">
                <a:latin typeface="Tahoma"/>
                <a:cs typeface="Tahoma"/>
              </a:rPr>
              <a:t>NASHPA</a:t>
            </a:r>
            <a:r>
              <a:rPr sz="1400" b="1" spc="10" dirty="0">
                <a:latin typeface="Tahoma"/>
                <a:cs typeface="Tahoma"/>
              </a:rPr>
              <a:t> </a:t>
            </a:r>
            <a:r>
              <a:rPr sz="1400" b="1" dirty="0">
                <a:latin typeface="Tahoma"/>
                <a:cs typeface="Tahoma"/>
              </a:rPr>
              <a:t>CAMP</a:t>
            </a:r>
            <a:r>
              <a:rPr sz="1400" b="1" spc="45" dirty="0">
                <a:latin typeface="Tahoma"/>
                <a:cs typeface="Tahoma"/>
              </a:rPr>
              <a:t> </a:t>
            </a:r>
            <a:r>
              <a:rPr sz="1400" b="1" spc="-50" dirty="0">
                <a:latin typeface="Tahoma"/>
                <a:cs typeface="Tahoma"/>
              </a:rPr>
              <a:t>OFFICE</a:t>
            </a:r>
            <a:endParaRPr sz="1400">
              <a:latin typeface="Tahoma"/>
              <a:cs typeface="Tahom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65481" rIns="0" bIns="0" rtlCol="0">
            <a:spAutoFit/>
          </a:bodyPr>
          <a:lstStyle/>
          <a:p>
            <a:pPr marL="835025">
              <a:lnSpc>
                <a:spcPct val="100000"/>
              </a:lnSpc>
              <a:spcBef>
                <a:spcPts val="100"/>
              </a:spcBef>
            </a:pPr>
            <a:r>
              <a:rPr spc="-10" dirty="0"/>
              <a:t>Continued…..</a:t>
            </a:r>
          </a:p>
        </p:txBody>
      </p:sp>
      <p:sp>
        <p:nvSpPr>
          <p:cNvPr id="6" name="object 6"/>
          <p:cNvSpPr txBox="1"/>
          <p:nvPr/>
        </p:nvSpPr>
        <p:spPr>
          <a:xfrm>
            <a:off x="4572000" y="2514600"/>
            <a:ext cx="3124200" cy="443070"/>
          </a:xfrm>
          <a:prstGeom prst="rect">
            <a:avLst/>
          </a:prstGeom>
        </p:spPr>
        <p:txBody>
          <a:bodyPr vert="horz" wrap="square" lIns="0" tIns="12065" rIns="0" bIns="0" rtlCol="0">
            <a:spAutoFit/>
          </a:bodyPr>
          <a:lstStyle/>
          <a:p>
            <a:pPr marL="12700">
              <a:lnSpc>
                <a:spcPct val="100000"/>
              </a:lnSpc>
              <a:spcBef>
                <a:spcPts val="95"/>
              </a:spcBef>
            </a:pPr>
            <a:r>
              <a:rPr lang="en-US" sz="2800" b="1" spc="-155" dirty="0" smtClean="0">
                <a:latin typeface="Tahoma"/>
                <a:cs typeface="Tahoma"/>
              </a:rPr>
              <a:t>Field Internship</a:t>
            </a:r>
            <a:endParaRPr sz="2800">
              <a:latin typeface="Tahoma"/>
              <a:cs typeface="Tahoma"/>
            </a:endParaRPr>
          </a:p>
        </p:txBody>
      </p:sp>
      <p:pic>
        <p:nvPicPr>
          <p:cNvPr id="2050" name="Picture 2" descr="C:\Users\FIAZ-IPT\Downloads\WhatsApp Image 2025-07-17 at 2.48.45 PM.jpeg"/>
          <p:cNvPicPr>
            <a:picLocks noChangeAspect="1" noChangeArrowheads="1"/>
          </p:cNvPicPr>
          <p:nvPr/>
        </p:nvPicPr>
        <p:blipFill>
          <a:blip r:embed="rId2"/>
          <a:srcRect/>
          <a:stretch>
            <a:fillRect/>
          </a:stretch>
        </p:blipFill>
        <p:spPr bwMode="auto">
          <a:xfrm>
            <a:off x="3657600" y="3429000"/>
            <a:ext cx="4648200" cy="3009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51" name="Picture 3" descr="C:\Users\FIAZ-IPT\Downloads\WhatsApp Image 2025-07-17 at 2.48.44 PM.jpeg"/>
          <p:cNvPicPr>
            <a:picLocks noChangeAspect="1" noChangeArrowheads="1"/>
          </p:cNvPicPr>
          <p:nvPr/>
        </p:nvPicPr>
        <p:blipFill>
          <a:blip r:embed="rId3"/>
          <a:srcRect/>
          <a:stretch>
            <a:fillRect/>
          </a:stretch>
        </p:blipFill>
        <p:spPr bwMode="auto">
          <a:xfrm>
            <a:off x="381000" y="2514600"/>
            <a:ext cx="2971800" cy="396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52" name="Picture 4" descr="C:\Users\FIAZ-IPT\Downloads\WhatsApp Image 2024-12-12 at 11.36.15 AM (2).jpeg"/>
          <p:cNvPicPr>
            <a:picLocks noChangeAspect="1" noChangeArrowheads="1"/>
          </p:cNvPicPr>
          <p:nvPr/>
        </p:nvPicPr>
        <p:blipFill>
          <a:blip r:embed="rId4"/>
          <a:srcRect/>
          <a:stretch>
            <a:fillRect/>
          </a:stretch>
        </p:blipFill>
        <p:spPr bwMode="auto">
          <a:xfrm>
            <a:off x="8686800" y="2514600"/>
            <a:ext cx="3048000" cy="3886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53592" y="958088"/>
            <a:ext cx="10895965" cy="5716905"/>
          </a:xfrm>
          <a:prstGeom prst="rect">
            <a:avLst/>
          </a:prstGeom>
        </p:spPr>
        <p:txBody>
          <a:bodyPr vert="horz" wrap="square" lIns="0" tIns="12700" rIns="0" bIns="0" rtlCol="0">
            <a:spAutoFit/>
          </a:bodyPr>
          <a:lstStyle/>
          <a:p>
            <a:pPr marL="12700" marR="5080" algn="just">
              <a:lnSpc>
                <a:spcPct val="106000"/>
              </a:lnSpc>
              <a:spcBef>
                <a:spcPts val="100"/>
              </a:spcBef>
            </a:pPr>
            <a:r>
              <a:rPr sz="1800" i="1" dirty="0">
                <a:solidFill>
                  <a:srgbClr val="F5E1A9"/>
                </a:solidFill>
                <a:latin typeface="Times New Roman"/>
                <a:cs typeface="Times New Roman"/>
              </a:rPr>
              <a:t>Institute</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Petroleum</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Technology</a:t>
            </a:r>
            <a:r>
              <a:rPr sz="1800" i="1" spc="220" dirty="0">
                <a:solidFill>
                  <a:srgbClr val="F5E1A9"/>
                </a:solidFill>
                <a:latin typeface="Times New Roman"/>
                <a:cs typeface="Times New Roman"/>
              </a:rPr>
              <a:t> </a:t>
            </a:r>
            <a:r>
              <a:rPr sz="1800" i="1" dirty="0">
                <a:solidFill>
                  <a:srgbClr val="F5E1A9"/>
                </a:solidFill>
                <a:latin typeface="Times New Roman"/>
                <a:cs typeface="Times New Roman"/>
              </a:rPr>
              <a:t>Karak</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is</a:t>
            </a:r>
            <a:r>
              <a:rPr sz="1800" i="1" spc="210" dirty="0">
                <a:solidFill>
                  <a:srgbClr val="F5E1A9"/>
                </a:solidFill>
                <a:latin typeface="Times New Roman"/>
                <a:cs typeface="Times New Roman"/>
              </a:rPr>
              <a:t> </a:t>
            </a:r>
            <a:r>
              <a:rPr sz="1800" i="1" dirty="0">
                <a:solidFill>
                  <a:srgbClr val="F5E1A9"/>
                </a:solidFill>
                <a:latin typeface="Times New Roman"/>
                <a:cs typeface="Times New Roman"/>
              </a:rPr>
              <a:t>offering</a:t>
            </a:r>
            <a:r>
              <a:rPr sz="1800" i="1" spc="215" dirty="0">
                <a:solidFill>
                  <a:srgbClr val="F5E1A9"/>
                </a:solidFill>
                <a:latin typeface="Times New Roman"/>
                <a:cs typeface="Times New Roman"/>
              </a:rPr>
              <a:t> </a:t>
            </a:r>
            <a:r>
              <a:rPr sz="1800" i="1" dirty="0">
                <a:solidFill>
                  <a:srgbClr val="F5E1A9"/>
                </a:solidFill>
                <a:latin typeface="Times New Roman"/>
                <a:cs typeface="Times New Roman"/>
              </a:rPr>
              <a:t>3</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Year</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Diploma</a:t>
            </a:r>
            <a:r>
              <a:rPr sz="1800" i="1" spc="21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215" dirty="0">
                <a:solidFill>
                  <a:srgbClr val="F5E1A9"/>
                </a:solidFill>
                <a:latin typeface="Times New Roman"/>
                <a:cs typeface="Times New Roman"/>
              </a:rPr>
              <a:t> </a:t>
            </a:r>
            <a:r>
              <a:rPr sz="1800" i="1" dirty="0">
                <a:solidFill>
                  <a:srgbClr val="F5E1A9"/>
                </a:solidFill>
                <a:latin typeface="Times New Roman"/>
                <a:cs typeface="Times New Roman"/>
              </a:rPr>
              <a:t>Associate</a:t>
            </a:r>
            <a:r>
              <a:rPr sz="1800" i="1" spc="215" dirty="0">
                <a:solidFill>
                  <a:srgbClr val="F5E1A9"/>
                </a:solidFill>
                <a:latin typeface="Times New Roman"/>
                <a:cs typeface="Times New Roman"/>
              </a:rPr>
              <a:t> </a:t>
            </a:r>
            <a:r>
              <a:rPr sz="1800" i="1" dirty="0">
                <a:solidFill>
                  <a:srgbClr val="F5E1A9"/>
                </a:solidFill>
                <a:latin typeface="Times New Roman"/>
                <a:cs typeface="Times New Roman"/>
              </a:rPr>
              <a:t>Engineer</a:t>
            </a:r>
            <a:r>
              <a:rPr sz="1800" i="1" spc="215" dirty="0">
                <a:solidFill>
                  <a:srgbClr val="F5E1A9"/>
                </a:solidFill>
                <a:latin typeface="Times New Roman"/>
                <a:cs typeface="Times New Roman"/>
              </a:rPr>
              <a:t> </a:t>
            </a:r>
            <a:r>
              <a:rPr sz="1800" i="1" dirty="0">
                <a:solidFill>
                  <a:srgbClr val="F5E1A9"/>
                </a:solidFill>
                <a:latin typeface="Times New Roman"/>
                <a:cs typeface="Times New Roman"/>
              </a:rPr>
              <a:t>(DAE)</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Drilling</a:t>
            </a:r>
            <a:r>
              <a:rPr sz="1800" i="1" spc="190" dirty="0">
                <a:solidFill>
                  <a:srgbClr val="F5E1A9"/>
                </a:solidFill>
                <a:latin typeface="Times New Roman"/>
                <a:cs typeface="Times New Roman"/>
              </a:rPr>
              <a:t> </a:t>
            </a:r>
            <a:r>
              <a:rPr sz="1800" i="1" spc="-25" dirty="0">
                <a:solidFill>
                  <a:srgbClr val="F5E1A9"/>
                </a:solidFill>
                <a:latin typeface="Times New Roman"/>
                <a:cs typeface="Times New Roman"/>
              </a:rPr>
              <a:t>and </a:t>
            </a:r>
            <a:r>
              <a:rPr sz="1800" i="1" dirty="0">
                <a:solidFill>
                  <a:srgbClr val="F5E1A9"/>
                </a:solidFill>
                <a:latin typeface="Times New Roman"/>
                <a:cs typeface="Times New Roman"/>
              </a:rPr>
              <a:t>Drilling</a:t>
            </a:r>
            <a:r>
              <a:rPr sz="1800" i="1" spc="195" dirty="0">
                <a:solidFill>
                  <a:srgbClr val="F5E1A9"/>
                </a:solidFill>
                <a:latin typeface="Times New Roman"/>
                <a:cs typeface="Times New Roman"/>
              </a:rPr>
              <a:t> </a:t>
            </a:r>
            <a:r>
              <a:rPr sz="1800" i="1" dirty="0">
                <a:solidFill>
                  <a:srgbClr val="F5E1A9"/>
                </a:solidFill>
                <a:latin typeface="Times New Roman"/>
                <a:cs typeface="Times New Roman"/>
              </a:rPr>
              <a:t>Fluids</a:t>
            </a:r>
            <a:r>
              <a:rPr sz="1800" i="1" spc="185" dirty="0">
                <a:solidFill>
                  <a:srgbClr val="F5E1A9"/>
                </a:solidFill>
                <a:latin typeface="Times New Roman"/>
                <a:cs typeface="Times New Roman"/>
              </a:rPr>
              <a:t> </a:t>
            </a:r>
            <a:r>
              <a:rPr sz="1800" i="1" dirty="0">
                <a:solidFill>
                  <a:srgbClr val="F5E1A9"/>
                </a:solidFill>
                <a:latin typeface="Times New Roman"/>
                <a:cs typeface="Times New Roman"/>
              </a:rPr>
              <a:t>as</a:t>
            </a:r>
            <a:r>
              <a:rPr sz="1800" i="1" spc="19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academic</a:t>
            </a:r>
            <a:r>
              <a:rPr sz="1800" i="1" spc="190" dirty="0">
                <a:solidFill>
                  <a:srgbClr val="F5E1A9"/>
                </a:solidFill>
                <a:latin typeface="Times New Roman"/>
                <a:cs typeface="Times New Roman"/>
              </a:rPr>
              <a:t> </a:t>
            </a:r>
            <a:r>
              <a:rPr sz="1800" i="1" dirty="0">
                <a:solidFill>
                  <a:srgbClr val="F5E1A9"/>
                </a:solidFill>
                <a:latin typeface="Times New Roman"/>
                <a:cs typeface="Times New Roman"/>
              </a:rPr>
              <a:t>session</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2022/23</a:t>
            </a:r>
            <a:r>
              <a:rPr sz="1800" i="1" spc="190" dirty="0">
                <a:solidFill>
                  <a:srgbClr val="F5E1A9"/>
                </a:solidFill>
                <a:latin typeface="Times New Roman"/>
                <a:cs typeface="Times New Roman"/>
              </a:rPr>
              <a:t> </a:t>
            </a:r>
            <a:r>
              <a:rPr sz="1800" i="1" dirty="0">
                <a:solidFill>
                  <a:srgbClr val="F5E1A9"/>
                </a:solidFill>
                <a:latin typeface="Times New Roman"/>
                <a:cs typeface="Times New Roman"/>
              </a:rPr>
              <a:t>under</a:t>
            </a:r>
            <a:r>
              <a:rPr sz="1800" i="1" spc="190" dirty="0">
                <a:solidFill>
                  <a:srgbClr val="F5E1A9"/>
                </a:solidFill>
                <a:latin typeface="Times New Roman"/>
                <a:cs typeface="Times New Roman"/>
              </a:rPr>
              <a:t> </a:t>
            </a:r>
            <a:r>
              <a:rPr sz="1800" i="1" dirty="0">
                <a:solidFill>
                  <a:srgbClr val="F5E1A9"/>
                </a:solidFill>
                <a:latin typeface="Times New Roman"/>
                <a:cs typeface="Times New Roman"/>
              </a:rPr>
              <a:t>formal</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affiliation</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with</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KP</a:t>
            </a:r>
            <a:r>
              <a:rPr sz="1800" i="1" spc="170" dirty="0">
                <a:solidFill>
                  <a:srgbClr val="F5E1A9"/>
                </a:solidFill>
                <a:latin typeface="Times New Roman"/>
                <a:cs typeface="Times New Roman"/>
              </a:rPr>
              <a:t> </a:t>
            </a:r>
            <a:r>
              <a:rPr sz="1800" i="1" dirty="0">
                <a:solidFill>
                  <a:srgbClr val="F5E1A9"/>
                </a:solidFill>
                <a:latin typeface="Times New Roman"/>
                <a:cs typeface="Times New Roman"/>
              </a:rPr>
              <a:t>Board</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Technical</a:t>
            </a:r>
            <a:r>
              <a:rPr sz="1800" i="1" spc="235" dirty="0">
                <a:solidFill>
                  <a:srgbClr val="F5E1A9"/>
                </a:solidFill>
                <a:latin typeface="Times New Roman"/>
                <a:cs typeface="Times New Roman"/>
              </a:rPr>
              <a:t> </a:t>
            </a:r>
            <a:r>
              <a:rPr sz="1800" i="1" dirty="0">
                <a:solidFill>
                  <a:srgbClr val="F5E1A9"/>
                </a:solidFill>
                <a:latin typeface="Times New Roman"/>
                <a:cs typeface="Times New Roman"/>
              </a:rPr>
              <a:t>&amp;</a:t>
            </a:r>
            <a:r>
              <a:rPr sz="1800" i="1" spc="135" dirty="0">
                <a:solidFill>
                  <a:srgbClr val="F5E1A9"/>
                </a:solidFill>
                <a:latin typeface="Times New Roman"/>
                <a:cs typeface="Times New Roman"/>
              </a:rPr>
              <a:t> </a:t>
            </a:r>
            <a:r>
              <a:rPr sz="1800" i="1" spc="-10" dirty="0">
                <a:solidFill>
                  <a:srgbClr val="F5E1A9"/>
                </a:solidFill>
                <a:latin typeface="Times New Roman"/>
                <a:cs typeface="Times New Roman"/>
              </a:rPr>
              <a:t>Commerce </a:t>
            </a:r>
            <a:r>
              <a:rPr sz="1800" i="1" dirty="0">
                <a:solidFill>
                  <a:srgbClr val="F5E1A9"/>
                </a:solidFill>
                <a:latin typeface="Times New Roman"/>
                <a:cs typeface="Times New Roman"/>
              </a:rPr>
              <a:t>Education</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Peshawar</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has</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developed</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coordination</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network</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with</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KP</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TEVTA,</a:t>
            </a:r>
            <a:r>
              <a:rPr sz="1800" i="1" spc="60" dirty="0">
                <a:solidFill>
                  <a:srgbClr val="F5E1A9"/>
                </a:solidFill>
                <a:latin typeface="Times New Roman"/>
                <a:cs typeface="Times New Roman"/>
              </a:rPr>
              <a:t> </a:t>
            </a:r>
            <a:r>
              <a:rPr sz="1800" i="1" dirty="0">
                <a:solidFill>
                  <a:srgbClr val="F5E1A9"/>
                </a:solidFill>
                <a:latin typeface="Times New Roman"/>
                <a:cs typeface="Times New Roman"/>
              </a:rPr>
              <a:t>NAVTTC,</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KPOGCL</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60" dirty="0">
                <a:solidFill>
                  <a:srgbClr val="F5E1A9"/>
                </a:solidFill>
                <a:latin typeface="Times New Roman"/>
                <a:cs typeface="Times New Roman"/>
              </a:rPr>
              <a:t> </a:t>
            </a:r>
            <a:r>
              <a:rPr sz="1800" i="1" dirty="0">
                <a:solidFill>
                  <a:srgbClr val="F5E1A9"/>
                </a:solidFill>
                <a:latin typeface="Times New Roman"/>
                <a:cs typeface="Times New Roman"/>
              </a:rPr>
              <a:t>OGDCL</a:t>
            </a:r>
            <a:r>
              <a:rPr sz="1800" i="1" spc="15" dirty="0">
                <a:solidFill>
                  <a:srgbClr val="F5E1A9"/>
                </a:solidFill>
                <a:latin typeface="Times New Roman"/>
                <a:cs typeface="Times New Roman"/>
              </a:rPr>
              <a:t> </a:t>
            </a:r>
            <a:r>
              <a:rPr sz="1800" i="1" spc="-25" dirty="0">
                <a:solidFill>
                  <a:srgbClr val="F5E1A9"/>
                </a:solidFill>
                <a:latin typeface="Times New Roman"/>
                <a:cs typeface="Times New Roman"/>
              </a:rPr>
              <a:t>for </a:t>
            </a:r>
            <a:r>
              <a:rPr sz="1800" i="1" dirty="0">
                <a:solidFill>
                  <a:srgbClr val="F5E1A9"/>
                </a:solidFill>
                <a:latin typeface="Times New Roman"/>
                <a:cs typeface="Times New Roman"/>
              </a:rPr>
              <a:t>academics</a:t>
            </a:r>
            <a:r>
              <a:rPr sz="1800" i="1" spc="275" dirty="0">
                <a:solidFill>
                  <a:srgbClr val="F5E1A9"/>
                </a:solidFill>
                <a:latin typeface="Times New Roman"/>
                <a:cs typeface="Times New Roman"/>
              </a:rPr>
              <a:t> </a:t>
            </a:r>
            <a:r>
              <a:rPr sz="1800" i="1" dirty="0">
                <a:solidFill>
                  <a:srgbClr val="F5E1A9"/>
                </a:solidFill>
                <a:latin typeface="Times New Roman"/>
                <a:cs typeface="Times New Roman"/>
              </a:rPr>
              <a:t>courses</a:t>
            </a:r>
            <a:r>
              <a:rPr sz="1800" i="1" spc="300" dirty="0">
                <a:solidFill>
                  <a:srgbClr val="F5E1A9"/>
                </a:solidFill>
                <a:latin typeface="Times New Roman"/>
                <a:cs typeface="Times New Roman"/>
              </a:rPr>
              <a:t> </a:t>
            </a:r>
            <a:r>
              <a:rPr sz="1800" i="1" dirty="0">
                <a:solidFill>
                  <a:srgbClr val="F5E1A9"/>
                </a:solidFill>
                <a:latin typeface="Times New Roman"/>
                <a:cs typeface="Times New Roman"/>
              </a:rPr>
              <a:t>&amp;</a:t>
            </a:r>
            <a:r>
              <a:rPr sz="1800" i="1" spc="220" dirty="0">
                <a:solidFill>
                  <a:srgbClr val="F5E1A9"/>
                </a:solidFill>
                <a:latin typeface="Times New Roman"/>
                <a:cs typeface="Times New Roman"/>
              </a:rPr>
              <a:t> </a:t>
            </a:r>
            <a:r>
              <a:rPr sz="1800" i="1" dirty="0">
                <a:solidFill>
                  <a:srgbClr val="F5E1A9"/>
                </a:solidFill>
                <a:latin typeface="Times New Roman"/>
                <a:cs typeface="Times New Roman"/>
              </a:rPr>
              <a:t>curriculum</a:t>
            </a:r>
            <a:r>
              <a:rPr sz="1800" i="1" spc="28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280" dirty="0">
                <a:solidFill>
                  <a:srgbClr val="F5E1A9"/>
                </a:solidFill>
                <a:latin typeface="Times New Roman"/>
                <a:cs typeface="Times New Roman"/>
              </a:rPr>
              <a:t> </a:t>
            </a:r>
            <a:r>
              <a:rPr sz="1800" i="1" dirty="0">
                <a:solidFill>
                  <a:srgbClr val="F5E1A9"/>
                </a:solidFill>
                <a:latin typeface="Times New Roman"/>
                <a:cs typeface="Times New Roman"/>
              </a:rPr>
              <a:t>for</a:t>
            </a:r>
            <a:r>
              <a:rPr sz="1800" i="1" spc="275" dirty="0">
                <a:solidFill>
                  <a:srgbClr val="F5E1A9"/>
                </a:solidFill>
                <a:latin typeface="Times New Roman"/>
                <a:cs typeface="Times New Roman"/>
              </a:rPr>
              <a:t> </a:t>
            </a:r>
            <a:r>
              <a:rPr sz="1800" i="1" dirty="0">
                <a:solidFill>
                  <a:srgbClr val="F5E1A9"/>
                </a:solidFill>
                <a:latin typeface="Times New Roman"/>
                <a:cs typeface="Times New Roman"/>
              </a:rPr>
              <a:t>field</a:t>
            </a:r>
            <a:r>
              <a:rPr sz="1800" i="1" spc="270" dirty="0">
                <a:solidFill>
                  <a:srgbClr val="F5E1A9"/>
                </a:solidFill>
                <a:latin typeface="Times New Roman"/>
                <a:cs typeface="Times New Roman"/>
              </a:rPr>
              <a:t> </a:t>
            </a:r>
            <a:r>
              <a:rPr sz="1800" i="1" dirty="0">
                <a:solidFill>
                  <a:srgbClr val="F5E1A9"/>
                </a:solidFill>
                <a:latin typeface="Times New Roman"/>
                <a:cs typeface="Times New Roman"/>
              </a:rPr>
              <a:t>level</a:t>
            </a:r>
            <a:r>
              <a:rPr sz="1800" i="1" spc="275" dirty="0">
                <a:solidFill>
                  <a:srgbClr val="F5E1A9"/>
                </a:solidFill>
                <a:latin typeface="Times New Roman"/>
                <a:cs typeface="Times New Roman"/>
              </a:rPr>
              <a:t> </a:t>
            </a:r>
            <a:r>
              <a:rPr sz="1800" i="1" dirty="0">
                <a:solidFill>
                  <a:srgbClr val="F5E1A9"/>
                </a:solidFill>
                <a:latin typeface="Times New Roman"/>
                <a:cs typeface="Times New Roman"/>
              </a:rPr>
              <a:t>exposures</a:t>
            </a:r>
            <a:r>
              <a:rPr sz="1800" i="1" spc="27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28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285" dirty="0">
                <a:solidFill>
                  <a:srgbClr val="F5E1A9"/>
                </a:solidFill>
                <a:latin typeface="Times New Roman"/>
                <a:cs typeface="Times New Roman"/>
              </a:rPr>
              <a:t> </a:t>
            </a:r>
            <a:r>
              <a:rPr sz="1800" i="1" dirty="0">
                <a:solidFill>
                  <a:srgbClr val="F5E1A9"/>
                </a:solidFill>
                <a:latin typeface="Times New Roman"/>
                <a:cs typeface="Times New Roman"/>
              </a:rPr>
              <a:t>students</a:t>
            </a:r>
            <a:r>
              <a:rPr sz="1800" i="1" spc="28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275" dirty="0">
                <a:solidFill>
                  <a:srgbClr val="F5E1A9"/>
                </a:solidFill>
                <a:latin typeface="Times New Roman"/>
                <a:cs typeface="Times New Roman"/>
              </a:rPr>
              <a:t> </a:t>
            </a:r>
            <a:r>
              <a:rPr sz="1800" i="1" dirty="0">
                <a:solidFill>
                  <a:srgbClr val="F5E1A9"/>
                </a:solidFill>
                <a:latin typeface="Times New Roman"/>
                <a:cs typeface="Times New Roman"/>
              </a:rPr>
              <a:t>faculty</a:t>
            </a:r>
            <a:r>
              <a:rPr sz="1800" i="1" spc="275"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26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285" dirty="0">
                <a:solidFill>
                  <a:srgbClr val="F5E1A9"/>
                </a:solidFill>
                <a:latin typeface="Times New Roman"/>
                <a:cs typeface="Times New Roman"/>
              </a:rPr>
              <a:t> </a:t>
            </a:r>
            <a:r>
              <a:rPr sz="1800" i="1" dirty="0">
                <a:solidFill>
                  <a:srgbClr val="F5E1A9"/>
                </a:solidFill>
                <a:latin typeface="Times New Roman"/>
                <a:cs typeface="Times New Roman"/>
              </a:rPr>
              <a:t>exploration</a:t>
            </a:r>
            <a:r>
              <a:rPr sz="1800" i="1" spc="270" dirty="0">
                <a:solidFill>
                  <a:srgbClr val="F5E1A9"/>
                </a:solidFill>
                <a:latin typeface="Times New Roman"/>
                <a:cs typeface="Times New Roman"/>
              </a:rPr>
              <a:t> </a:t>
            </a:r>
            <a:r>
              <a:rPr sz="1800" i="1" spc="-25" dirty="0">
                <a:solidFill>
                  <a:srgbClr val="F5E1A9"/>
                </a:solidFill>
                <a:latin typeface="Times New Roman"/>
                <a:cs typeface="Times New Roman"/>
              </a:rPr>
              <a:t>and </a:t>
            </a:r>
            <a:r>
              <a:rPr sz="1800" i="1" dirty="0">
                <a:solidFill>
                  <a:srgbClr val="F5E1A9"/>
                </a:solidFill>
                <a:latin typeface="Times New Roman"/>
                <a:cs typeface="Times New Roman"/>
              </a:rPr>
              <a:t>production</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sites</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Oil</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Gas</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Southern</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Districts</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0" dirty="0">
                <a:solidFill>
                  <a:srgbClr val="F5E1A9"/>
                </a:solidFill>
                <a:latin typeface="Times New Roman"/>
                <a:cs typeface="Times New Roman"/>
              </a:rPr>
              <a:t> </a:t>
            </a:r>
            <a:r>
              <a:rPr sz="1800" i="1" spc="-40" dirty="0">
                <a:solidFill>
                  <a:srgbClr val="F5E1A9"/>
                </a:solidFill>
                <a:latin typeface="Times New Roman"/>
                <a:cs typeface="Times New Roman"/>
              </a:rPr>
              <a:t>KP.</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Institute</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Petroleum</a:t>
            </a:r>
            <a:r>
              <a:rPr sz="1800" i="1" spc="30" dirty="0">
                <a:solidFill>
                  <a:srgbClr val="F5E1A9"/>
                </a:solidFill>
                <a:latin typeface="Times New Roman"/>
                <a:cs typeface="Times New Roman"/>
              </a:rPr>
              <a:t> </a:t>
            </a:r>
            <a:r>
              <a:rPr sz="1800" i="1" spc="-10" dirty="0">
                <a:solidFill>
                  <a:srgbClr val="F5E1A9"/>
                </a:solidFill>
                <a:latin typeface="Times New Roman"/>
                <a:cs typeface="Times New Roman"/>
              </a:rPr>
              <a:t>Technology</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(IPT)</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Karak</a:t>
            </a:r>
            <a:r>
              <a:rPr sz="1800" i="1" spc="40" dirty="0">
                <a:solidFill>
                  <a:srgbClr val="F5E1A9"/>
                </a:solidFill>
                <a:latin typeface="Times New Roman"/>
                <a:cs typeface="Times New Roman"/>
              </a:rPr>
              <a:t> </a:t>
            </a:r>
            <a:r>
              <a:rPr sz="1800" i="1" spc="-10" dirty="0">
                <a:solidFill>
                  <a:srgbClr val="F5E1A9"/>
                </a:solidFill>
                <a:latin typeface="Times New Roman"/>
                <a:cs typeface="Times New Roman"/>
              </a:rPr>
              <a:t>shall </a:t>
            </a:r>
            <a:r>
              <a:rPr sz="1800" i="1" dirty="0">
                <a:solidFill>
                  <a:srgbClr val="F5E1A9"/>
                </a:solidFill>
                <a:latin typeface="Times New Roman"/>
                <a:cs typeface="Times New Roman"/>
              </a:rPr>
              <a:t>be</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expending</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its</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DAE</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Program</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20" dirty="0">
                <a:solidFill>
                  <a:srgbClr val="F5E1A9"/>
                </a:solidFill>
                <a:latin typeface="Times New Roman"/>
                <a:cs typeface="Times New Roman"/>
              </a:rPr>
              <a:t> </a:t>
            </a:r>
            <a:r>
              <a:rPr sz="1800" i="1" spc="-10" dirty="0">
                <a:solidFill>
                  <a:srgbClr val="F5E1A9"/>
                </a:solidFill>
                <a:latin typeface="Times New Roman"/>
                <a:cs typeface="Times New Roman"/>
              </a:rPr>
              <a:t>Petroleum,</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Mechanical</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Electrical</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&amp;</a:t>
            </a:r>
            <a:r>
              <a:rPr sz="1800" i="1" spc="-75" dirty="0">
                <a:solidFill>
                  <a:srgbClr val="F5E1A9"/>
                </a:solidFill>
                <a:latin typeface="Times New Roman"/>
                <a:cs typeface="Times New Roman"/>
              </a:rPr>
              <a:t> </a:t>
            </a:r>
            <a:r>
              <a:rPr sz="1800" i="1" dirty="0">
                <a:solidFill>
                  <a:srgbClr val="F5E1A9"/>
                </a:solidFill>
                <a:latin typeface="Times New Roman"/>
                <a:cs typeface="Times New Roman"/>
              </a:rPr>
              <a:t>Instrumentation</a:t>
            </a:r>
            <a:r>
              <a:rPr sz="1800" i="1" spc="-10" dirty="0">
                <a:solidFill>
                  <a:srgbClr val="F5E1A9"/>
                </a:solidFill>
                <a:latin typeface="Times New Roman"/>
                <a:cs typeface="Times New Roman"/>
              </a:rPr>
              <a:t> Technologies </a:t>
            </a:r>
            <a:r>
              <a:rPr sz="1800" i="1" dirty="0">
                <a:solidFill>
                  <a:srgbClr val="F5E1A9"/>
                </a:solidFill>
                <a:latin typeface="Times New Roman"/>
                <a:cs typeface="Times New Roman"/>
              </a:rPr>
              <a:t>and</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later</a:t>
            </a:r>
            <a:r>
              <a:rPr sz="1800" i="1" spc="-15" dirty="0">
                <a:solidFill>
                  <a:srgbClr val="F5E1A9"/>
                </a:solidFill>
                <a:latin typeface="Times New Roman"/>
                <a:cs typeface="Times New Roman"/>
              </a:rPr>
              <a:t> </a:t>
            </a:r>
            <a:r>
              <a:rPr sz="1800" i="1" spc="-25" dirty="0">
                <a:solidFill>
                  <a:srgbClr val="F5E1A9"/>
                </a:solidFill>
                <a:latin typeface="Times New Roman"/>
                <a:cs typeface="Times New Roman"/>
              </a:rPr>
              <a:t>on </a:t>
            </a:r>
            <a:r>
              <a:rPr sz="1800" i="1" dirty="0">
                <a:solidFill>
                  <a:srgbClr val="F5E1A9"/>
                </a:solidFill>
                <a:latin typeface="Times New Roman"/>
                <a:cs typeface="Times New Roman"/>
              </a:rPr>
              <a:t>to</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include</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Chemical</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25" dirty="0">
                <a:solidFill>
                  <a:srgbClr val="F5E1A9"/>
                </a:solidFill>
                <a:latin typeface="Times New Roman"/>
                <a:cs typeface="Times New Roman"/>
              </a:rPr>
              <a:t> Petro-</a:t>
            </a:r>
            <a:r>
              <a:rPr sz="1800" i="1" dirty="0">
                <a:solidFill>
                  <a:srgbClr val="F5E1A9"/>
                </a:solidFill>
                <a:latin typeface="Times New Roman"/>
                <a:cs typeface="Times New Roman"/>
              </a:rPr>
              <a:t>Chemical</a:t>
            </a:r>
            <a:r>
              <a:rPr sz="1800" i="1" spc="-20" dirty="0">
                <a:solidFill>
                  <a:srgbClr val="F5E1A9"/>
                </a:solidFill>
                <a:latin typeface="Times New Roman"/>
                <a:cs typeface="Times New Roman"/>
              </a:rPr>
              <a:t> </a:t>
            </a:r>
            <a:r>
              <a:rPr sz="1800" i="1" spc="-10" dirty="0">
                <a:solidFill>
                  <a:srgbClr val="F5E1A9"/>
                </a:solidFill>
                <a:latin typeface="Times New Roman"/>
                <a:cs typeface="Times New Roman"/>
              </a:rPr>
              <a:t>technologies.</a:t>
            </a:r>
            <a:endParaRPr sz="1800">
              <a:latin typeface="Times New Roman"/>
              <a:cs typeface="Times New Roman"/>
            </a:endParaRPr>
          </a:p>
          <a:p>
            <a:pPr marL="12700" marR="5715" algn="just">
              <a:lnSpc>
                <a:spcPct val="106100"/>
              </a:lnSpc>
              <a:spcBef>
                <a:spcPts val="795"/>
              </a:spcBef>
            </a:pPr>
            <a:r>
              <a:rPr sz="1800" i="1" dirty="0">
                <a:solidFill>
                  <a:srgbClr val="F5E1A9"/>
                </a:solidFill>
                <a:latin typeface="Times New Roman"/>
                <a:cs typeface="Times New Roman"/>
              </a:rPr>
              <a:t>The</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Institute</a:t>
            </a:r>
            <a:r>
              <a:rPr sz="1800" i="1" spc="210" dirty="0">
                <a:solidFill>
                  <a:srgbClr val="F5E1A9"/>
                </a:solidFill>
                <a:latin typeface="Times New Roman"/>
                <a:cs typeface="Times New Roman"/>
              </a:rPr>
              <a:t> </a:t>
            </a:r>
            <a:r>
              <a:rPr sz="1800" i="1" dirty="0">
                <a:solidFill>
                  <a:srgbClr val="F5E1A9"/>
                </a:solidFill>
                <a:latin typeface="Times New Roman"/>
                <a:cs typeface="Times New Roman"/>
              </a:rPr>
              <a:t>is</a:t>
            </a:r>
            <a:r>
              <a:rPr sz="1800" i="1" spc="195" dirty="0">
                <a:solidFill>
                  <a:srgbClr val="F5E1A9"/>
                </a:solidFill>
                <a:latin typeface="Times New Roman"/>
                <a:cs typeface="Times New Roman"/>
              </a:rPr>
              <a:t> </a:t>
            </a:r>
            <a:r>
              <a:rPr sz="1800" i="1" dirty="0">
                <a:solidFill>
                  <a:srgbClr val="F5E1A9"/>
                </a:solidFill>
                <a:latin typeface="Times New Roman"/>
                <a:cs typeface="Times New Roman"/>
              </a:rPr>
              <a:t>staffed</a:t>
            </a:r>
            <a:r>
              <a:rPr sz="1800" i="1" spc="210" dirty="0">
                <a:solidFill>
                  <a:srgbClr val="F5E1A9"/>
                </a:solidFill>
                <a:latin typeface="Times New Roman"/>
                <a:cs typeface="Times New Roman"/>
              </a:rPr>
              <a:t> </a:t>
            </a:r>
            <a:r>
              <a:rPr sz="1800" i="1" dirty="0">
                <a:solidFill>
                  <a:srgbClr val="F5E1A9"/>
                </a:solidFill>
                <a:latin typeface="Times New Roman"/>
                <a:cs typeface="Times New Roman"/>
              </a:rPr>
              <a:t>with</a:t>
            </a:r>
            <a:r>
              <a:rPr sz="1800" i="1" spc="195" dirty="0">
                <a:solidFill>
                  <a:srgbClr val="F5E1A9"/>
                </a:solidFill>
                <a:latin typeface="Times New Roman"/>
                <a:cs typeface="Times New Roman"/>
              </a:rPr>
              <a:t> </a:t>
            </a:r>
            <a:r>
              <a:rPr sz="1800" i="1" dirty="0">
                <a:solidFill>
                  <a:srgbClr val="F5E1A9"/>
                </a:solidFill>
                <a:latin typeface="Times New Roman"/>
                <a:cs typeface="Times New Roman"/>
              </a:rPr>
              <a:t>competent</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faculty</a:t>
            </a:r>
            <a:r>
              <a:rPr sz="1800" i="1" spc="235" dirty="0">
                <a:solidFill>
                  <a:srgbClr val="F5E1A9"/>
                </a:solidFill>
                <a:latin typeface="Times New Roman"/>
                <a:cs typeface="Times New Roman"/>
              </a:rPr>
              <a:t> </a:t>
            </a:r>
            <a:r>
              <a:rPr sz="1800" i="1" dirty="0">
                <a:solidFill>
                  <a:srgbClr val="F5E1A9"/>
                </a:solidFill>
                <a:latin typeface="Times New Roman"/>
                <a:cs typeface="Times New Roman"/>
              </a:rPr>
              <a:t>&amp;</a:t>
            </a:r>
            <a:r>
              <a:rPr sz="1800" i="1" spc="160" dirty="0">
                <a:solidFill>
                  <a:srgbClr val="F5E1A9"/>
                </a:solidFill>
                <a:latin typeface="Times New Roman"/>
                <a:cs typeface="Times New Roman"/>
              </a:rPr>
              <a:t> </a:t>
            </a:r>
            <a:r>
              <a:rPr sz="1800" i="1" dirty="0">
                <a:solidFill>
                  <a:srgbClr val="F5E1A9"/>
                </a:solidFill>
                <a:latin typeface="Times New Roman"/>
                <a:cs typeface="Times New Roman"/>
              </a:rPr>
              <a:t>well</a:t>
            </a:r>
            <a:r>
              <a:rPr sz="1800" i="1" spc="195" dirty="0">
                <a:solidFill>
                  <a:srgbClr val="F5E1A9"/>
                </a:solidFill>
                <a:latin typeface="Times New Roman"/>
                <a:cs typeface="Times New Roman"/>
              </a:rPr>
              <a:t> </a:t>
            </a:r>
            <a:r>
              <a:rPr sz="1800" i="1" dirty="0">
                <a:solidFill>
                  <a:srgbClr val="F5E1A9"/>
                </a:solidFill>
                <a:latin typeface="Times New Roman"/>
                <a:cs typeface="Times New Roman"/>
              </a:rPr>
              <a:t>equipped</a:t>
            </a:r>
            <a:r>
              <a:rPr sz="1800" i="1" spc="215" dirty="0">
                <a:solidFill>
                  <a:srgbClr val="F5E1A9"/>
                </a:solidFill>
                <a:latin typeface="Times New Roman"/>
                <a:cs typeface="Times New Roman"/>
              </a:rPr>
              <a:t> </a:t>
            </a:r>
            <a:r>
              <a:rPr sz="1800" i="1" dirty="0">
                <a:solidFill>
                  <a:srgbClr val="F5E1A9"/>
                </a:solidFill>
                <a:latin typeface="Times New Roman"/>
                <a:cs typeface="Times New Roman"/>
              </a:rPr>
              <a:t>labs</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210" dirty="0">
                <a:solidFill>
                  <a:srgbClr val="F5E1A9"/>
                </a:solidFill>
                <a:latin typeface="Times New Roman"/>
                <a:cs typeface="Times New Roman"/>
              </a:rPr>
              <a:t> </a:t>
            </a:r>
            <a:r>
              <a:rPr sz="1800" i="1" dirty="0">
                <a:solidFill>
                  <a:srgbClr val="F5E1A9"/>
                </a:solidFill>
                <a:latin typeface="Times New Roman"/>
                <a:cs typeface="Times New Roman"/>
              </a:rPr>
              <a:t>provide</a:t>
            </a:r>
            <a:r>
              <a:rPr sz="1800" i="1" spc="195" dirty="0">
                <a:solidFill>
                  <a:srgbClr val="F5E1A9"/>
                </a:solidFill>
                <a:latin typeface="Times New Roman"/>
                <a:cs typeface="Times New Roman"/>
              </a:rPr>
              <a:t> </a:t>
            </a:r>
            <a:r>
              <a:rPr sz="1800" i="1" dirty="0">
                <a:solidFill>
                  <a:srgbClr val="F5E1A9"/>
                </a:solidFill>
                <a:latin typeface="Times New Roman"/>
                <a:cs typeface="Times New Roman"/>
              </a:rPr>
              <a:t>modern</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day</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technical</a:t>
            </a:r>
            <a:r>
              <a:rPr sz="1800" i="1" spc="210" dirty="0">
                <a:solidFill>
                  <a:srgbClr val="F5E1A9"/>
                </a:solidFill>
                <a:latin typeface="Times New Roman"/>
                <a:cs typeface="Times New Roman"/>
              </a:rPr>
              <a:t> </a:t>
            </a:r>
            <a:r>
              <a:rPr sz="1800" i="1" dirty="0">
                <a:solidFill>
                  <a:srgbClr val="F5E1A9"/>
                </a:solidFill>
                <a:latin typeface="Times New Roman"/>
                <a:cs typeface="Times New Roman"/>
              </a:rPr>
              <a:t>skills</a:t>
            </a:r>
            <a:r>
              <a:rPr sz="1800" i="1" spc="21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195" dirty="0">
                <a:solidFill>
                  <a:srgbClr val="F5E1A9"/>
                </a:solidFill>
                <a:latin typeface="Times New Roman"/>
                <a:cs typeface="Times New Roman"/>
              </a:rPr>
              <a:t> </a:t>
            </a:r>
            <a:r>
              <a:rPr sz="1800" i="1" spc="-25" dirty="0">
                <a:solidFill>
                  <a:srgbClr val="F5E1A9"/>
                </a:solidFill>
                <a:latin typeface="Times New Roman"/>
                <a:cs typeface="Times New Roman"/>
              </a:rPr>
              <a:t>to </a:t>
            </a:r>
            <a:r>
              <a:rPr sz="1800" i="1" dirty="0">
                <a:solidFill>
                  <a:srgbClr val="F5E1A9"/>
                </a:solidFill>
                <a:latin typeface="Times New Roman"/>
                <a:cs typeface="Times New Roman"/>
              </a:rPr>
              <a:t>bridge</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Academia</a:t>
            </a:r>
            <a:r>
              <a:rPr sz="1800" i="1" spc="114"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Industry</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target</a:t>
            </a:r>
            <a:r>
              <a:rPr sz="1800" i="1" spc="12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114" dirty="0">
                <a:solidFill>
                  <a:srgbClr val="F5E1A9"/>
                </a:solidFill>
                <a:latin typeface="Times New Roman"/>
                <a:cs typeface="Times New Roman"/>
              </a:rPr>
              <a:t> </a:t>
            </a:r>
            <a:r>
              <a:rPr sz="1800" i="1" dirty="0">
                <a:solidFill>
                  <a:srgbClr val="F5E1A9"/>
                </a:solidFill>
                <a:latin typeface="Times New Roman"/>
                <a:cs typeface="Times New Roman"/>
              </a:rPr>
              <a:t>real</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time</a:t>
            </a:r>
            <a:r>
              <a:rPr sz="1800" i="1" spc="114" dirty="0">
                <a:solidFill>
                  <a:srgbClr val="F5E1A9"/>
                </a:solidFill>
                <a:latin typeface="Times New Roman"/>
                <a:cs typeface="Times New Roman"/>
              </a:rPr>
              <a:t> </a:t>
            </a:r>
            <a:r>
              <a:rPr sz="1800" i="1" dirty="0">
                <a:solidFill>
                  <a:srgbClr val="F5E1A9"/>
                </a:solidFill>
                <a:latin typeface="Times New Roman"/>
                <a:cs typeface="Times New Roman"/>
              </a:rPr>
              <a:t>training</a:t>
            </a:r>
            <a:r>
              <a:rPr sz="1800" i="1" spc="114" dirty="0">
                <a:solidFill>
                  <a:srgbClr val="F5E1A9"/>
                </a:solidFill>
                <a:latin typeface="Times New Roman"/>
                <a:cs typeface="Times New Roman"/>
              </a:rPr>
              <a:t> </a:t>
            </a:r>
            <a:r>
              <a:rPr sz="1800" i="1" dirty="0">
                <a:solidFill>
                  <a:srgbClr val="F5E1A9"/>
                </a:solidFill>
                <a:latin typeface="Times New Roman"/>
                <a:cs typeface="Times New Roman"/>
              </a:rPr>
              <a:t>issues</a:t>
            </a:r>
            <a:r>
              <a:rPr sz="1800" i="1" spc="10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technicians</a:t>
            </a:r>
            <a:r>
              <a:rPr sz="1800" i="1" spc="145" dirty="0">
                <a:solidFill>
                  <a:srgbClr val="F5E1A9"/>
                </a:solidFill>
                <a:latin typeface="Times New Roman"/>
                <a:cs typeface="Times New Roman"/>
              </a:rPr>
              <a:t> </a:t>
            </a:r>
            <a:r>
              <a:rPr sz="1800" i="1" dirty="0">
                <a:solidFill>
                  <a:srgbClr val="F5E1A9"/>
                </a:solidFill>
                <a:latin typeface="Times New Roman"/>
                <a:cs typeface="Times New Roman"/>
              </a:rPr>
              <a:t>&amp;</a:t>
            </a:r>
            <a:r>
              <a:rPr sz="1800" i="1" spc="70" dirty="0">
                <a:solidFill>
                  <a:srgbClr val="F5E1A9"/>
                </a:solidFill>
                <a:latin typeface="Times New Roman"/>
                <a:cs typeface="Times New Roman"/>
              </a:rPr>
              <a:t> </a:t>
            </a:r>
            <a:r>
              <a:rPr sz="1800" i="1" dirty="0">
                <a:solidFill>
                  <a:srgbClr val="F5E1A9"/>
                </a:solidFill>
                <a:latin typeface="Times New Roman"/>
                <a:cs typeface="Times New Roman"/>
              </a:rPr>
              <a:t>mid</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level</a:t>
            </a:r>
            <a:r>
              <a:rPr sz="1800" i="1" spc="105" dirty="0">
                <a:solidFill>
                  <a:srgbClr val="F5E1A9"/>
                </a:solidFill>
                <a:latin typeface="Times New Roman"/>
                <a:cs typeface="Times New Roman"/>
              </a:rPr>
              <a:t> </a:t>
            </a:r>
            <a:r>
              <a:rPr sz="1800" i="1" dirty="0">
                <a:solidFill>
                  <a:srgbClr val="F5E1A9"/>
                </a:solidFill>
                <a:latin typeface="Times New Roman"/>
                <a:cs typeface="Times New Roman"/>
              </a:rPr>
              <a:t>staff</a:t>
            </a:r>
            <a:r>
              <a:rPr sz="1800" i="1" spc="11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10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120" dirty="0">
                <a:solidFill>
                  <a:srgbClr val="F5E1A9"/>
                </a:solidFill>
                <a:latin typeface="Times New Roman"/>
                <a:cs typeface="Times New Roman"/>
              </a:rPr>
              <a:t> </a:t>
            </a:r>
            <a:r>
              <a:rPr sz="1800" i="1" dirty="0">
                <a:solidFill>
                  <a:srgbClr val="F5E1A9"/>
                </a:solidFill>
                <a:latin typeface="Times New Roman"/>
                <a:cs typeface="Times New Roman"/>
              </a:rPr>
              <a:t>Oil</a:t>
            </a:r>
            <a:r>
              <a:rPr sz="1800" i="1" spc="105" dirty="0">
                <a:solidFill>
                  <a:srgbClr val="F5E1A9"/>
                </a:solidFill>
                <a:latin typeface="Times New Roman"/>
                <a:cs typeface="Times New Roman"/>
              </a:rPr>
              <a:t> </a:t>
            </a:r>
            <a:r>
              <a:rPr sz="1800" i="1" spc="-25" dirty="0">
                <a:solidFill>
                  <a:srgbClr val="F5E1A9"/>
                </a:solidFill>
                <a:latin typeface="Times New Roman"/>
                <a:cs typeface="Times New Roman"/>
              </a:rPr>
              <a:t>and </a:t>
            </a:r>
            <a:r>
              <a:rPr sz="1800" i="1" dirty="0">
                <a:solidFill>
                  <a:srgbClr val="F5E1A9"/>
                </a:solidFill>
                <a:latin typeface="Times New Roman"/>
                <a:cs typeface="Times New Roman"/>
              </a:rPr>
              <a:t>Gas</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sector.</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Institute</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190" dirty="0">
                <a:solidFill>
                  <a:srgbClr val="F5E1A9"/>
                </a:solidFill>
                <a:latin typeface="Times New Roman"/>
                <a:cs typeface="Times New Roman"/>
              </a:rPr>
              <a:t> </a:t>
            </a:r>
            <a:r>
              <a:rPr sz="1800" i="1" dirty="0">
                <a:solidFill>
                  <a:srgbClr val="F5E1A9"/>
                </a:solidFill>
                <a:latin typeface="Times New Roman"/>
                <a:cs typeface="Times New Roman"/>
              </a:rPr>
              <a:t>Petroleum</a:t>
            </a:r>
            <a:r>
              <a:rPr sz="1800" i="1" spc="200" dirty="0">
                <a:solidFill>
                  <a:srgbClr val="F5E1A9"/>
                </a:solidFill>
                <a:latin typeface="Times New Roman"/>
                <a:cs typeface="Times New Roman"/>
              </a:rPr>
              <a:t> </a:t>
            </a:r>
            <a:r>
              <a:rPr sz="1800" i="1" dirty="0">
                <a:solidFill>
                  <a:srgbClr val="F5E1A9"/>
                </a:solidFill>
                <a:latin typeface="Times New Roman"/>
                <a:cs typeface="Times New Roman"/>
              </a:rPr>
              <a:t>Technology</a:t>
            </a:r>
            <a:r>
              <a:rPr sz="1800" i="1" spc="220" dirty="0">
                <a:solidFill>
                  <a:srgbClr val="F5E1A9"/>
                </a:solidFill>
                <a:latin typeface="Times New Roman"/>
                <a:cs typeface="Times New Roman"/>
              </a:rPr>
              <a:t> </a:t>
            </a:r>
            <a:r>
              <a:rPr sz="1800" i="1" dirty="0">
                <a:solidFill>
                  <a:srgbClr val="F5E1A9"/>
                </a:solidFill>
                <a:latin typeface="Times New Roman"/>
                <a:cs typeface="Times New Roman"/>
              </a:rPr>
              <a:t>believes</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that</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its</a:t>
            </a:r>
            <a:r>
              <a:rPr sz="1800" i="1" spc="210" dirty="0">
                <a:solidFill>
                  <a:srgbClr val="F5E1A9"/>
                </a:solidFill>
                <a:latin typeface="Times New Roman"/>
                <a:cs typeface="Times New Roman"/>
              </a:rPr>
              <a:t> </a:t>
            </a:r>
            <a:r>
              <a:rPr sz="1800" i="1" dirty="0">
                <a:solidFill>
                  <a:srgbClr val="F5E1A9"/>
                </a:solidFill>
                <a:latin typeface="Times New Roman"/>
                <a:cs typeface="Times New Roman"/>
              </a:rPr>
              <a:t>faculty</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18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210" dirty="0">
                <a:solidFill>
                  <a:srgbClr val="F5E1A9"/>
                </a:solidFill>
                <a:latin typeface="Times New Roman"/>
                <a:cs typeface="Times New Roman"/>
              </a:rPr>
              <a:t> </a:t>
            </a:r>
            <a:r>
              <a:rPr sz="1800" i="1" dirty="0">
                <a:solidFill>
                  <a:srgbClr val="F5E1A9"/>
                </a:solidFill>
                <a:latin typeface="Times New Roman"/>
                <a:cs typeface="Times New Roman"/>
              </a:rPr>
              <a:t>students</a:t>
            </a:r>
            <a:r>
              <a:rPr sz="1800" i="1" spc="195" dirty="0">
                <a:solidFill>
                  <a:srgbClr val="F5E1A9"/>
                </a:solidFill>
                <a:latin typeface="Times New Roman"/>
                <a:cs typeface="Times New Roman"/>
              </a:rPr>
              <a:t> </a:t>
            </a:r>
            <a:r>
              <a:rPr sz="1800" i="1" dirty="0">
                <a:solidFill>
                  <a:srgbClr val="F5E1A9"/>
                </a:solidFill>
                <a:latin typeface="Times New Roman"/>
                <a:cs typeface="Times New Roman"/>
              </a:rPr>
              <a:t>shall</a:t>
            </a:r>
            <a:r>
              <a:rPr sz="1800" i="1" spc="204" dirty="0">
                <a:solidFill>
                  <a:srgbClr val="F5E1A9"/>
                </a:solidFill>
                <a:latin typeface="Times New Roman"/>
                <a:cs typeface="Times New Roman"/>
              </a:rPr>
              <a:t> </a:t>
            </a:r>
            <a:r>
              <a:rPr sz="1800" i="1" dirty="0">
                <a:solidFill>
                  <a:srgbClr val="F5E1A9"/>
                </a:solidFill>
                <a:latin typeface="Times New Roman"/>
                <a:cs typeface="Times New Roman"/>
              </a:rPr>
              <a:t>contribute</a:t>
            </a:r>
            <a:r>
              <a:rPr sz="1800" i="1" spc="210" dirty="0">
                <a:solidFill>
                  <a:srgbClr val="F5E1A9"/>
                </a:solidFill>
                <a:latin typeface="Times New Roman"/>
                <a:cs typeface="Times New Roman"/>
              </a:rPr>
              <a:t> </a:t>
            </a:r>
            <a:r>
              <a:rPr sz="1800" i="1" dirty="0">
                <a:solidFill>
                  <a:srgbClr val="F5E1A9"/>
                </a:solidFill>
                <a:latin typeface="Times New Roman"/>
                <a:cs typeface="Times New Roman"/>
              </a:rPr>
              <a:t>in</a:t>
            </a:r>
            <a:r>
              <a:rPr sz="1800" i="1" spc="185" dirty="0">
                <a:solidFill>
                  <a:srgbClr val="F5E1A9"/>
                </a:solidFill>
                <a:latin typeface="Times New Roman"/>
                <a:cs typeface="Times New Roman"/>
              </a:rPr>
              <a:t> </a:t>
            </a:r>
            <a:r>
              <a:rPr sz="1800" i="1" spc="-25" dirty="0">
                <a:solidFill>
                  <a:srgbClr val="F5E1A9"/>
                </a:solidFill>
                <a:latin typeface="Times New Roman"/>
                <a:cs typeface="Times New Roman"/>
              </a:rPr>
              <a:t>the </a:t>
            </a:r>
            <a:r>
              <a:rPr sz="1800" i="1" dirty="0">
                <a:solidFill>
                  <a:srgbClr val="F5E1A9"/>
                </a:solidFill>
                <a:latin typeface="Times New Roman"/>
                <a:cs typeface="Times New Roman"/>
              </a:rPr>
              <a:t>technological</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needs</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country</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shall</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develop</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skilled</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work</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force</a:t>
            </a:r>
            <a:r>
              <a:rPr sz="1800" i="1" spc="6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technicians</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for</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Oil</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40" dirty="0">
                <a:solidFill>
                  <a:srgbClr val="F5E1A9"/>
                </a:solidFill>
                <a:latin typeface="Times New Roman"/>
                <a:cs typeface="Times New Roman"/>
              </a:rPr>
              <a:t> </a:t>
            </a:r>
            <a:r>
              <a:rPr sz="1800" i="1" dirty="0">
                <a:solidFill>
                  <a:srgbClr val="F5E1A9"/>
                </a:solidFill>
                <a:latin typeface="Times New Roman"/>
                <a:cs typeface="Times New Roman"/>
              </a:rPr>
              <a:t>Gas</a:t>
            </a:r>
            <a:r>
              <a:rPr sz="1800" i="1" spc="45" dirty="0">
                <a:solidFill>
                  <a:srgbClr val="F5E1A9"/>
                </a:solidFill>
                <a:latin typeface="Times New Roman"/>
                <a:cs typeface="Times New Roman"/>
              </a:rPr>
              <a:t> </a:t>
            </a:r>
            <a:r>
              <a:rPr sz="1800" i="1" spc="-10" dirty="0">
                <a:solidFill>
                  <a:srgbClr val="F5E1A9"/>
                </a:solidFill>
                <a:latin typeface="Times New Roman"/>
                <a:cs typeface="Times New Roman"/>
              </a:rPr>
              <a:t>Sector.</a:t>
            </a:r>
            <a:r>
              <a:rPr sz="1800" i="1" spc="45" dirty="0">
                <a:solidFill>
                  <a:srgbClr val="F5E1A9"/>
                </a:solidFill>
                <a:latin typeface="Times New Roman"/>
                <a:cs typeface="Times New Roman"/>
              </a:rPr>
              <a:t> </a:t>
            </a:r>
            <a:r>
              <a:rPr sz="1800" i="1" spc="-25" dirty="0">
                <a:solidFill>
                  <a:srgbClr val="F5E1A9"/>
                </a:solidFill>
                <a:latin typeface="Times New Roman"/>
                <a:cs typeface="Times New Roman"/>
              </a:rPr>
              <a:t>We </a:t>
            </a:r>
            <a:r>
              <a:rPr sz="1800" i="1" dirty="0">
                <a:solidFill>
                  <a:srgbClr val="F5E1A9"/>
                </a:solidFill>
                <a:latin typeface="Times New Roman"/>
                <a:cs typeface="Times New Roman"/>
              </a:rPr>
              <a:t>are</a:t>
            </a:r>
            <a:r>
              <a:rPr sz="1800" i="1" spc="340" dirty="0">
                <a:solidFill>
                  <a:srgbClr val="F5E1A9"/>
                </a:solidFill>
                <a:latin typeface="Times New Roman"/>
                <a:cs typeface="Times New Roman"/>
              </a:rPr>
              <a:t> </a:t>
            </a:r>
            <a:r>
              <a:rPr sz="1800" i="1" dirty="0">
                <a:solidFill>
                  <a:srgbClr val="F5E1A9"/>
                </a:solidFill>
                <a:latin typeface="Times New Roman"/>
                <a:cs typeface="Times New Roman"/>
              </a:rPr>
              <a:t>also</a:t>
            </a:r>
            <a:r>
              <a:rPr sz="1800" i="1" spc="320" dirty="0">
                <a:solidFill>
                  <a:srgbClr val="F5E1A9"/>
                </a:solidFill>
                <a:latin typeface="Times New Roman"/>
                <a:cs typeface="Times New Roman"/>
              </a:rPr>
              <a:t> </a:t>
            </a:r>
            <a:r>
              <a:rPr sz="1800" i="1" dirty="0">
                <a:solidFill>
                  <a:srgbClr val="F5E1A9"/>
                </a:solidFill>
                <a:latin typeface="Times New Roman"/>
                <a:cs typeface="Times New Roman"/>
              </a:rPr>
              <a:t>cognizant</a:t>
            </a:r>
            <a:r>
              <a:rPr sz="1800" i="1" spc="34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1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330" dirty="0">
                <a:solidFill>
                  <a:srgbClr val="F5E1A9"/>
                </a:solidFill>
                <a:latin typeface="Times New Roman"/>
                <a:cs typeface="Times New Roman"/>
              </a:rPr>
              <a:t> </a:t>
            </a:r>
            <a:r>
              <a:rPr sz="1800" i="1" dirty="0">
                <a:solidFill>
                  <a:srgbClr val="F5E1A9"/>
                </a:solidFill>
                <a:latin typeface="Times New Roman"/>
                <a:cs typeface="Times New Roman"/>
              </a:rPr>
              <a:t>interlinking</a:t>
            </a:r>
            <a:r>
              <a:rPr sz="1800" i="1" spc="33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325" dirty="0">
                <a:solidFill>
                  <a:srgbClr val="F5E1A9"/>
                </a:solidFill>
                <a:latin typeface="Times New Roman"/>
                <a:cs typeface="Times New Roman"/>
              </a:rPr>
              <a:t> </a:t>
            </a:r>
            <a:r>
              <a:rPr sz="1800" i="1" dirty="0">
                <a:solidFill>
                  <a:srgbClr val="F5E1A9"/>
                </a:solidFill>
                <a:latin typeface="Times New Roman"/>
                <a:cs typeface="Times New Roman"/>
              </a:rPr>
              <a:t>accreditation</a:t>
            </a:r>
            <a:r>
              <a:rPr sz="1800" i="1" spc="335" dirty="0">
                <a:solidFill>
                  <a:srgbClr val="F5E1A9"/>
                </a:solidFill>
                <a:latin typeface="Times New Roman"/>
                <a:cs typeface="Times New Roman"/>
              </a:rPr>
              <a:t> </a:t>
            </a:r>
            <a:r>
              <a:rPr sz="1800" i="1" dirty="0">
                <a:solidFill>
                  <a:srgbClr val="F5E1A9"/>
                </a:solidFill>
                <a:latin typeface="Times New Roman"/>
                <a:cs typeface="Times New Roman"/>
              </a:rPr>
              <a:t>needs</a:t>
            </a:r>
            <a:r>
              <a:rPr sz="1800" i="1" spc="31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3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330" dirty="0">
                <a:solidFill>
                  <a:srgbClr val="F5E1A9"/>
                </a:solidFill>
                <a:latin typeface="Times New Roman"/>
                <a:cs typeface="Times New Roman"/>
              </a:rPr>
              <a:t> </a:t>
            </a:r>
            <a:r>
              <a:rPr sz="1800" i="1" dirty="0">
                <a:solidFill>
                  <a:srgbClr val="F5E1A9"/>
                </a:solidFill>
                <a:latin typeface="Times New Roman"/>
                <a:cs typeface="Times New Roman"/>
              </a:rPr>
              <a:t>sector</a:t>
            </a:r>
            <a:r>
              <a:rPr sz="1800" i="1" spc="325" dirty="0">
                <a:solidFill>
                  <a:srgbClr val="F5E1A9"/>
                </a:solidFill>
                <a:latin typeface="Times New Roman"/>
                <a:cs typeface="Times New Roman"/>
              </a:rPr>
              <a:t> </a:t>
            </a:r>
            <a:r>
              <a:rPr sz="1800" i="1" dirty="0">
                <a:solidFill>
                  <a:srgbClr val="F5E1A9"/>
                </a:solidFill>
                <a:latin typeface="Times New Roman"/>
                <a:cs typeface="Times New Roman"/>
              </a:rPr>
              <a:t>with</a:t>
            </a:r>
            <a:r>
              <a:rPr sz="1800" i="1" spc="34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330" dirty="0">
                <a:solidFill>
                  <a:srgbClr val="F5E1A9"/>
                </a:solidFill>
                <a:latin typeface="Times New Roman"/>
                <a:cs typeface="Times New Roman"/>
              </a:rPr>
              <a:t> </a:t>
            </a:r>
            <a:r>
              <a:rPr sz="1800" i="1" dirty="0">
                <a:solidFill>
                  <a:srgbClr val="F5E1A9"/>
                </a:solidFill>
                <a:latin typeface="Times New Roman"/>
                <a:cs typeface="Times New Roman"/>
              </a:rPr>
              <a:t>international</a:t>
            </a:r>
            <a:r>
              <a:rPr sz="1800" i="1" spc="340" dirty="0">
                <a:solidFill>
                  <a:srgbClr val="F5E1A9"/>
                </a:solidFill>
                <a:latin typeface="Times New Roman"/>
                <a:cs typeface="Times New Roman"/>
              </a:rPr>
              <a:t> </a:t>
            </a:r>
            <a:r>
              <a:rPr sz="1800" i="1" dirty="0">
                <a:solidFill>
                  <a:srgbClr val="F5E1A9"/>
                </a:solidFill>
                <a:latin typeface="Times New Roman"/>
                <a:cs typeface="Times New Roman"/>
              </a:rPr>
              <a:t>technical</a:t>
            </a:r>
            <a:r>
              <a:rPr sz="1800" i="1" spc="325" dirty="0">
                <a:solidFill>
                  <a:srgbClr val="F5E1A9"/>
                </a:solidFill>
                <a:latin typeface="Times New Roman"/>
                <a:cs typeface="Times New Roman"/>
              </a:rPr>
              <a:t> </a:t>
            </a:r>
            <a:r>
              <a:rPr sz="1800" i="1" spc="-25" dirty="0">
                <a:solidFill>
                  <a:srgbClr val="F5E1A9"/>
                </a:solidFill>
                <a:latin typeface="Times New Roman"/>
                <a:cs typeface="Times New Roman"/>
              </a:rPr>
              <a:t>and </a:t>
            </a:r>
            <a:r>
              <a:rPr sz="1800" i="1" dirty="0">
                <a:solidFill>
                  <a:srgbClr val="F5E1A9"/>
                </a:solidFill>
                <a:latin typeface="Times New Roman"/>
                <a:cs typeface="Times New Roman"/>
              </a:rPr>
              <a:t>training</a:t>
            </a:r>
            <a:r>
              <a:rPr sz="1800" i="1" spc="170" dirty="0">
                <a:solidFill>
                  <a:srgbClr val="F5E1A9"/>
                </a:solidFill>
                <a:latin typeface="Times New Roman"/>
                <a:cs typeface="Times New Roman"/>
              </a:rPr>
              <a:t> </a:t>
            </a:r>
            <a:r>
              <a:rPr sz="1800" i="1" dirty="0">
                <a:solidFill>
                  <a:srgbClr val="F5E1A9"/>
                </a:solidFill>
                <a:latin typeface="Times New Roman"/>
                <a:cs typeface="Times New Roman"/>
              </a:rPr>
              <a:t>institutes</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with</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regard</a:t>
            </a:r>
            <a:r>
              <a:rPr sz="1800" i="1" spc="170"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research.</a:t>
            </a:r>
            <a:r>
              <a:rPr sz="1800" i="1" spc="180" dirty="0">
                <a:solidFill>
                  <a:srgbClr val="F5E1A9"/>
                </a:solidFill>
                <a:latin typeface="Times New Roman"/>
                <a:cs typeface="Times New Roman"/>
              </a:rPr>
              <a:t> </a:t>
            </a:r>
            <a:r>
              <a:rPr sz="1800" i="1" dirty="0">
                <a:solidFill>
                  <a:srgbClr val="F5E1A9"/>
                </a:solidFill>
                <a:latin typeface="Times New Roman"/>
                <a:cs typeface="Times New Roman"/>
              </a:rPr>
              <a:t>For</a:t>
            </a:r>
            <a:r>
              <a:rPr sz="1800" i="1" spc="17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fast</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growth</a:t>
            </a:r>
            <a:r>
              <a:rPr sz="1800" i="1" spc="17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170" dirty="0">
                <a:solidFill>
                  <a:srgbClr val="F5E1A9"/>
                </a:solidFill>
                <a:latin typeface="Times New Roman"/>
                <a:cs typeface="Times New Roman"/>
              </a:rPr>
              <a:t> </a:t>
            </a:r>
            <a:r>
              <a:rPr sz="1800" i="1" dirty="0">
                <a:solidFill>
                  <a:srgbClr val="F5E1A9"/>
                </a:solidFill>
                <a:latin typeface="Times New Roman"/>
                <a:cs typeface="Times New Roman"/>
              </a:rPr>
              <a:t>institution,</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we</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have</a:t>
            </a:r>
            <a:r>
              <a:rPr sz="1800" i="1" spc="165" dirty="0">
                <a:solidFill>
                  <a:srgbClr val="F5E1A9"/>
                </a:solidFill>
                <a:latin typeface="Times New Roman"/>
                <a:cs typeface="Times New Roman"/>
              </a:rPr>
              <a:t> </a:t>
            </a:r>
            <a:r>
              <a:rPr sz="1800" i="1" dirty="0">
                <a:solidFill>
                  <a:srgbClr val="F5E1A9"/>
                </a:solidFill>
                <a:latin typeface="Times New Roman"/>
                <a:cs typeface="Times New Roman"/>
              </a:rPr>
              <a:t>adapted</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to</a:t>
            </a:r>
            <a:r>
              <a:rPr sz="1800" i="1" spc="175" dirty="0">
                <a:solidFill>
                  <a:srgbClr val="F5E1A9"/>
                </a:solidFill>
                <a:latin typeface="Times New Roman"/>
                <a:cs typeface="Times New Roman"/>
              </a:rPr>
              <a:t> </a:t>
            </a:r>
            <a:r>
              <a:rPr sz="1800" i="1" dirty="0">
                <a:solidFill>
                  <a:srgbClr val="F5E1A9"/>
                </a:solidFill>
                <a:latin typeface="Times New Roman"/>
                <a:cs typeface="Times New Roman"/>
              </a:rPr>
              <a:t>promote</a:t>
            </a:r>
            <a:r>
              <a:rPr sz="1800" i="1" spc="180" dirty="0">
                <a:solidFill>
                  <a:srgbClr val="F5E1A9"/>
                </a:solidFill>
                <a:latin typeface="Times New Roman"/>
                <a:cs typeface="Times New Roman"/>
              </a:rPr>
              <a:t> </a:t>
            </a:r>
            <a:r>
              <a:rPr sz="1800" i="1" spc="-20" dirty="0">
                <a:solidFill>
                  <a:srgbClr val="F5E1A9"/>
                </a:solidFill>
                <a:latin typeface="Times New Roman"/>
                <a:cs typeface="Times New Roman"/>
              </a:rPr>
              <a:t>core </a:t>
            </a:r>
            <a:r>
              <a:rPr sz="1800" i="1" dirty="0">
                <a:solidFill>
                  <a:srgbClr val="F5E1A9"/>
                </a:solidFill>
                <a:latin typeface="Times New Roman"/>
                <a:cs typeface="Times New Roman"/>
              </a:rPr>
              <a:t>values</a:t>
            </a:r>
            <a:r>
              <a:rPr sz="1800" i="1" spc="-5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45" dirty="0">
                <a:solidFill>
                  <a:srgbClr val="F5E1A9"/>
                </a:solidFill>
                <a:latin typeface="Times New Roman"/>
                <a:cs typeface="Times New Roman"/>
              </a:rPr>
              <a:t> </a:t>
            </a:r>
            <a:r>
              <a:rPr sz="1800" i="1" dirty="0">
                <a:solidFill>
                  <a:srgbClr val="F5E1A9"/>
                </a:solidFill>
                <a:latin typeface="Times New Roman"/>
                <a:cs typeface="Times New Roman"/>
              </a:rPr>
              <a:t>Merit,</a:t>
            </a:r>
            <a:r>
              <a:rPr sz="1800" i="1" spc="-45" dirty="0">
                <a:solidFill>
                  <a:srgbClr val="F5E1A9"/>
                </a:solidFill>
                <a:latin typeface="Times New Roman"/>
                <a:cs typeface="Times New Roman"/>
              </a:rPr>
              <a:t> </a:t>
            </a:r>
            <a:r>
              <a:rPr sz="1800" i="1" spc="-10" dirty="0">
                <a:solidFill>
                  <a:srgbClr val="F5E1A9"/>
                </a:solidFill>
                <a:latin typeface="Times New Roman"/>
                <a:cs typeface="Times New Roman"/>
              </a:rPr>
              <a:t>Integrity,</a:t>
            </a:r>
            <a:r>
              <a:rPr sz="1800" i="1" spc="-55" dirty="0">
                <a:solidFill>
                  <a:srgbClr val="F5E1A9"/>
                </a:solidFill>
                <a:latin typeface="Times New Roman"/>
                <a:cs typeface="Times New Roman"/>
              </a:rPr>
              <a:t> </a:t>
            </a:r>
            <a:r>
              <a:rPr sz="1800" i="1" spc="-30" dirty="0">
                <a:solidFill>
                  <a:srgbClr val="F5E1A9"/>
                </a:solidFill>
                <a:latin typeface="Times New Roman"/>
                <a:cs typeface="Times New Roman"/>
              </a:rPr>
              <a:t>Team</a:t>
            </a:r>
            <a:r>
              <a:rPr sz="1800" i="1" spc="-35" dirty="0">
                <a:solidFill>
                  <a:srgbClr val="F5E1A9"/>
                </a:solidFill>
                <a:latin typeface="Times New Roman"/>
                <a:cs typeface="Times New Roman"/>
              </a:rPr>
              <a:t> </a:t>
            </a:r>
            <a:r>
              <a:rPr sz="1800" i="1" spc="-25" dirty="0">
                <a:solidFill>
                  <a:srgbClr val="F5E1A9"/>
                </a:solidFill>
                <a:latin typeface="Times New Roman"/>
                <a:cs typeface="Times New Roman"/>
              </a:rPr>
              <a:t>Work,</a:t>
            </a:r>
            <a:r>
              <a:rPr sz="1800" i="1" spc="-40" dirty="0">
                <a:solidFill>
                  <a:srgbClr val="F5E1A9"/>
                </a:solidFill>
                <a:latin typeface="Times New Roman"/>
                <a:cs typeface="Times New Roman"/>
              </a:rPr>
              <a:t> </a:t>
            </a:r>
            <a:r>
              <a:rPr sz="1800" i="1" spc="-10" dirty="0">
                <a:solidFill>
                  <a:srgbClr val="F5E1A9"/>
                </a:solidFill>
                <a:latin typeface="Times New Roman"/>
                <a:cs typeface="Times New Roman"/>
              </a:rPr>
              <a:t>Safety,</a:t>
            </a:r>
            <a:r>
              <a:rPr sz="1800" i="1" spc="-60" dirty="0">
                <a:solidFill>
                  <a:srgbClr val="F5E1A9"/>
                </a:solidFill>
                <a:latin typeface="Times New Roman"/>
                <a:cs typeface="Times New Roman"/>
              </a:rPr>
              <a:t> </a:t>
            </a:r>
            <a:r>
              <a:rPr sz="1800" i="1" dirty="0">
                <a:solidFill>
                  <a:srgbClr val="F5E1A9"/>
                </a:solidFill>
                <a:latin typeface="Times New Roman"/>
                <a:cs typeface="Times New Roman"/>
              </a:rPr>
              <a:t>Dedications</a:t>
            </a:r>
            <a:r>
              <a:rPr sz="1800" i="1" spc="-5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50" dirty="0">
                <a:solidFill>
                  <a:srgbClr val="F5E1A9"/>
                </a:solidFill>
                <a:latin typeface="Times New Roman"/>
                <a:cs typeface="Times New Roman"/>
              </a:rPr>
              <a:t> </a:t>
            </a:r>
            <a:r>
              <a:rPr sz="1800" i="1" spc="-10" dirty="0">
                <a:solidFill>
                  <a:srgbClr val="F5E1A9"/>
                </a:solidFill>
                <a:latin typeface="Times New Roman"/>
                <a:cs typeface="Times New Roman"/>
              </a:rPr>
              <a:t>innovations.</a:t>
            </a:r>
            <a:endParaRPr sz="1800">
              <a:latin typeface="Times New Roman"/>
              <a:cs typeface="Times New Roman"/>
            </a:endParaRPr>
          </a:p>
          <a:p>
            <a:pPr marL="12700" marR="6985" algn="just">
              <a:lnSpc>
                <a:spcPct val="102200"/>
              </a:lnSpc>
              <a:spcBef>
                <a:spcPts val="815"/>
              </a:spcBef>
            </a:pPr>
            <a:r>
              <a:rPr sz="1800" i="1" spc="-10" dirty="0">
                <a:solidFill>
                  <a:srgbClr val="F5E1A9"/>
                </a:solidFill>
                <a:latin typeface="Times New Roman"/>
                <a:cs typeface="Times New Roman"/>
              </a:rPr>
              <a:t>We</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are</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confident</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Institute</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success</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with</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support</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10" dirty="0">
                <a:solidFill>
                  <a:srgbClr val="F5E1A9"/>
                </a:solidFill>
                <a:latin typeface="Times New Roman"/>
                <a:cs typeface="Times New Roman"/>
              </a:rPr>
              <a:t> </a:t>
            </a:r>
            <a:r>
              <a:rPr sz="1800" i="1" dirty="0">
                <a:solidFill>
                  <a:srgbClr val="F5E1A9"/>
                </a:solidFill>
                <a:latin typeface="Times New Roman"/>
                <a:cs typeface="Times New Roman"/>
              </a:rPr>
              <a:t>KPOGCL,</a:t>
            </a:r>
            <a:r>
              <a:rPr sz="1800" i="1" spc="25" dirty="0">
                <a:solidFill>
                  <a:srgbClr val="F5E1A9"/>
                </a:solidFill>
                <a:latin typeface="Times New Roman"/>
                <a:cs typeface="Times New Roman"/>
              </a:rPr>
              <a:t> </a:t>
            </a:r>
            <a:r>
              <a:rPr sz="1800" i="1" spc="-10" dirty="0">
                <a:solidFill>
                  <a:srgbClr val="F5E1A9"/>
                </a:solidFill>
                <a:latin typeface="Times New Roman"/>
                <a:cs typeface="Times New Roman"/>
              </a:rPr>
              <a:t>KP-</a:t>
            </a:r>
            <a:r>
              <a:rPr sz="1800" i="1" dirty="0">
                <a:solidFill>
                  <a:srgbClr val="F5E1A9"/>
                </a:solidFill>
                <a:latin typeface="Times New Roman"/>
                <a:cs typeface="Times New Roman"/>
              </a:rPr>
              <a:t>TEVTA,</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E&amp;P</a:t>
            </a:r>
            <a:r>
              <a:rPr sz="1800" i="1" spc="-5" dirty="0">
                <a:solidFill>
                  <a:srgbClr val="F5E1A9"/>
                </a:solidFill>
                <a:latin typeface="Times New Roman"/>
                <a:cs typeface="Times New Roman"/>
              </a:rPr>
              <a:t> </a:t>
            </a:r>
            <a:r>
              <a:rPr sz="1800" i="1" dirty="0">
                <a:solidFill>
                  <a:srgbClr val="F5E1A9"/>
                </a:solidFill>
                <a:latin typeface="Times New Roman"/>
                <a:cs typeface="Times New Roman"/>
              </a:rPr>
              <a:t>Department</a:t>
            </a:r>
            <a:r>
              <a:rPr sz="1800" i="1" spc="15"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Government</a:t>
            </a:r>
            <a:r>
              <a:rPr sz="1800" i="1" spc="10" dirty="0">
                <a:solidFill>
                  <a:srgbClr val="F5E1A9"/>
                </a:solidFill>
                <a:latin typeface="Times New Roman"/>
                <a:cs typeface="Times New Roman"/>
              </a:rPr>
              <a:t> </a:t>
            </a:r>
            <a:r>
              <a:rPr sz="1800" i="1" spc="-25" dirty="0">
                <a:solidFill>
                  <a:srgbClr val="F5E1A9"/>
                </a:solidFill>
                <a:latin typeface="Times New Roman"/>
                <a:cs typeface="Times New Roman"/>
              </a:rPr>
              <a:t>of </a:t>
            </a:r>
            <a:r>
              <a:rPr sz="1800" i="1" dirty="0">
                <a:solidFill>
                  <a:srgbClr val="F5E1A9"/>
                </a:solidFill>
                <a:latin typeface="Times New Roman"/>
                <a:cs typeface="Times New Roman"/>
              </a:rPr>
              <a:t>KP</a:t>
            </a:r>
            <a:r>
              <a:rPr sz="1800" i="1" spc="-65" dirty="0">
                <a:solidFill>
                  <a:srgbClr val="F5E1A9"/>
                </a:solidFill>
                <a:latin typeface="Times New Roman"/>
                <a:cs typeface="Times New Roman"/>
              </a:rPr>
              <a:t> </a:t>
            </a:r>
            <a:r>
              <a:rPr sz="1800" i="1" dirty="0">
                <a:solidFill>
                  <a:srgbClr val="F5E1A9"/>
                </a:solidFill>
                <a:latin typeface="Times New Roman"/>
                <a:cs typeface="Times New Roman"/>
              </a:rPr>
              <a:t>at</a:t>
            </a:r>
            <a:r>
              <a:rPr sz="1800" i="1" spc="-25" dirty="0">
                <a:solidFill>
                  <a:srgbClr val="F5E1A9"/>
                </a:solidFill>
                <a:latin typeface="Times New Roman"/>
                <a:cs typeface="Times New Roman"/>
              </a:rPr>
              <a:t> </a:t>
            </a:r>
            <a:r>
              <a:rPr sz="1800" i="1" dirty="0">
                <a:solidFill>
                  <a:srgbClr val="F5E1A9"/>
                </a:solidFill>
                <a:latin typeface="Times New Roman"/>
                <a:cs typeface="Times New Roman"/>
              </a:rPr>
              <a:t>large</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and</a:t>
            </a:r>
            <a:r>
              <a:rPr sz="1800" i="1" spc="-20" dirty="0">
                <a:solidFill>
                  <a:srgbClr val="F5E1A9"/>
                </a:solidFill>
                <a:latin typeface="Times New Roman"/>
                <a:cs typeface="Times New Roman"/>
              </a:rPr>
              <a:t> </a:t>
            </a:r>
            <a:r>
              <a:rPr sz="1800" i="1" dirty="0">
                <a:solidFill>
                  <a:srgbClr val="F5E1A9"/>
                </a:solidFill>
                <a:latin typeface="Times New Roman"/>
                <a:cs typeface="Times New Roman"/>
              </a:rPr>
              <a:t>blessing</a:t>
            </a:r>
            <a:r>
              <a:rPr sz="1800" i="1" spc="-35" dirty="0">
                <a:solidFill>
                  <a:srgbClr val="F5E1A9"/>
                </a:solidFill>
                <a:latin typeface="Times New Roman"/>
                <a:cs typeface="Times New Roman"/>
              </a:rPr>
              <a:t> </a:t>
            </a:r>
            <a:r>
              <a:rPr sz="1800" i="1" dirty="0">
                <a:solidFill>
                  <a:srgbClr val="F5E1A9"/>
                </a:solidFill>
                <a:latin typeface="Times New Roman"/>
                <a:cs typeface="Times New Roman"/>
              </a:rPr>
              <a:t>of</a:t>
            </a:r>
            <a:r>
              <a:rPr sz="1800" i="1" spc="-30" dirty="0">
                <a:solidFill>
                  <a:srgbClr val="F5E1A9"/>
                </a:solidFill>
                <a:latin typeface="Times New Roman"/>
                <a:cs typeface="Times New Roman"/>
              </a:rPr>
              <a:t> </a:t>
            </a:r>
            <a:r>
              <a:rPr sz="1800" i="1" dirty="0">
                <a:solidFill>
                  <a:srgbClr val="F5E1A9"/>
                </a:solidFill>
                <a:latin typeface="Times New Roman"/>
                <a:cs typeface="Times New Roman"/>
              </a:rPr>
              <a:t>the</a:t>
            </a:r>
            <a:r>
              <a:rPr sz="1800" i="1" spc="-60" dirty="0">
                <a:solidFill>
                  <a:srgbClr val="F5E1A9"/>
                </a:solidFill>
                <a:latin typeface="Times New Roman"/>
                <a:cs typeface="Times New Roman"/>
              </a:rPr>
              <a:t> </a:t>
            </a:r>
            <a:r>
              <a:rPr sz="1800" i="1" dirty="0">
                <a:solidFill>
                  <a:srgbClr val="F5E1A9"/>
                </a:solidFill>
                <a:latin typeface="Times New Roman"/>
                <a:cs typeface="Times New Roman"/>
              </a:rPr>
              <a:t>Almighty</a:t>
            </a:r>
            <a:r>
              <a:rPr sz="1800" i="1" spc="-55" dirty="0">
                <a:solidFill>
                  <a:srgbClr val="F5E1A9"/>
                </a:solidFill>
                <a:latin typeface="Times New Roman"/>
                <a:cs typeface="Times New Roman"/>
              </a:rPr>
              <a:t> </a:t>
            </a:r>
            <a:r>
              <a:rPr sz="1800" i="1" spc="-10" dirty="0">
                <a:solidFill>
                  <a:srgbClr val="F5E1A9"/>
                </a:solidFill>
                <a:latin typeface="Times New Roman"/>
                <a:cs typeface="Times New Roman"/>
              </a:rPr>
              <a:t>Allah.</a:t>
            </a:r>
            <a:endParaRPr sz="1800">
              <a:latin typeface="Times New Roman"/>
              <a:cs typeface="Times New Roman"/>
            </a:endParaRPr>
          </a:p>
          <a:p>
            <a:pPr>
              <a:lnSpc>
                <a:spcPct val="100000"/>
              </a:lnSpc>
            </a:pPr>
            <a:endParaRPr sz="1800">
              <a:latin typeface="Times New Roman"/>
              <a:cs typeface="Times New Roman"/>
            </a:endParaRPr>
          </a:p>
          <a:p>
            <a:pPr>
              <a:lnSpc>
                <a:spcPct val="100000"/>
              </a:lnSpc>
              <a:spcBef>
                <a:spcPts val="175"/>
              </a:spcBef>
            </a:pPr>
            <a:endParaRPr sz="1800">
              <a:latin typeface="Times New Roman"/>
              <a:cs typeface="Times New Roman"/>
            </a:endParaRPr>
          </a:p>
          <a:p>
            <a:pPr marR="793750" algn="r">
              <a:lnSpc>
                <a:spcPct val="100000"/>
              </a:lnSpc>
            </a:pPr>
            <a:r>
              <a:rPr sz="2000" i="1" dirty="0">
                <a:solidFill>
                  <a:srgbClr val="F5E1A9"/>
                </a:solidFill>
                <a:latin typeface="Times New Roman"/>
                <a:cs typeface="Times New Roman"/>
              </a:rPr>
              <a:t>THANK</a:t>
            </a:r>
            <a:r>
              <a:rPr sz="2000" i="1" spc="-70" dirty="0">
                <a:solidFill>
                  <a:srgbClr val="F5E1A9"/>
                </a:solidFill>
                <a:latin typeface="Times New Roman"/>
                <a:cs typeface="Times New Roman"/>
              </a:rPr>
              <a:t> </a:t>
            </a:r>
            <a:r>
              <a:rPr sz="2000" i="1" spc="-25" dirty="0">
                <a:solidFill>
                  <a:srgbClr val="F5E1A9"/>
                </a:solidFill>
                <a:latin typeface="Times New Roman"/>
                <a:cs typeface="Times New Roman"/>
              </a:rPr>
              <a:t>YOU</a:t>
            </a:r>
            <a:endParaRPr sz="2000">
              <a:latin typeface="Times New Roman"/>
              <a:cs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990600" y="1371600"/>
            <a:ext cx="5334000" cy="566822"/>
          </a:xfrm>
          <a:prstGeom prst="rect">
            <a:avLst/>
          </a:prstGeom>
        </p:spPr>
        <p:txBody>
          <a:bodyPr vert="horz" wrap="square" lIns="0" tIns="12700" rIns="0" bIns="0" rtlCol="0">
            <a:spAutoFit/>
          </a:bodyPr>
          <a:lstStyle/>
          <a:p>
            <a:r>
              <a:rPr lang="en-US" sz="1800" dirty="0" smtClean="0">
                <a:latin typeface="Tahoma" pitchFamily="34" charset="0"/>
                <a:ea typeface="Tahoma" pitchFamily="34" charset="0"/>
                <a:cs typeface="Tahoma" pitchFamily="34" charset="0"/>
              </a:rPr>
              <a:t/>
            </a:r>
            <a:br>
              <a:rPr lang="en-US" sz="1800" dirty="0" smtClean="0">
                <a:latin typeface="Tahoma" pitchFamily="34" charset="0"/>
                <a:ea typeface="Tahoma" pitchFamily="34" charset="0"/>
                <a:cs typeface="Tahoma" pitchFamily="34" charset="0"/>
              </a:rPr>
            </a:br>
            <a:endParaRPr lang="en-US" sz="1800" dirty="0">
              <a:latin typeface="Tahoma" pitchFamily="34" charset="0"/>
              <a:ea typeface="Tahoma" pitchFamily="34" charset="0"/>
              <a:cs typeface="Tahoma" pitchFamily="34" charset="0"/>
            </a:endParaRPr>
          </a:p>
        </p:txBody>
      </p:sp>
      <p:sp>
        <p:nvSpPr>
          <p:cNvPr id="5" name="object 5"/>
          <p:cNvSpPr txBox="1"/>
          <p:nvPr/>
        </p:nvSpPr>
        <p:spPr>
          <a:xfrm>
            <a:off x="6248400" y="5410200"/>
            <a:ext cx="5715000" cy="856645"/>
          </a:xfrm>
          <a:prstGeom prst="rect">
            <a:avLst/>
          </a:prstGeom>
        </p:spPr>
        <p:txBody>
          <a:bodyPr vert="horz" wrap="square" lIns="0" tIns="12700" rIns="0" bIns="0" rtlCol="0">
            <a:spAutoFit/>
          </a:bodyPr>
          <a:lstStyle/>
          <a:p>
            <a:pPr marL="12700" algn="l">
              <a:lnSpc>
                <a:spcPct val="100000"/>
              </a:lnSpc>
              <a:spcBef>
                <a:spcPts val="100"/>
              </a:spcBef>
            </a:pPr>
            <a:r>
              <a:rPr lang="en-US" b="1" spc="-10" dirty="0">
                <a:latin typeface="Tahoma"/>
                <a:cs typeface="Tahoma"/>
              </a:rPr>
              <a:t>Energy &amp; Power and  𝐊𝐏-𝐎𝐆𝐂𝐋 𝐡𝐚𝐬 𝐚𝐰𝐚𝐫𝐝𝐞𝐝 𝐥𝐚𝐩𝐭𝐨𝐩𝐬 𝐭𝐨 𝟏𝐬𝐭 &amp; 𝟑𝐫𝐝 𝐩𝐨𝐬𝐢𝐭𝐢𝐨𝐧 𝐡𝐨𝐥𝐝𝐞𝐫 𝐢𝐧 𝐁𝐓&amp;𝐂𝐄 𝐚𝐧𝐧𝐮𝐚𝐥 𝐞𝐱𝐚𝐦 </a:t>
            </a:r>
          </a:p>
          <a:p>
            <a:pPr marL="12700" algn="l">
              <a:lnSpc>
                <a:spcPct val="100000"/>
              </a:lnSpc>
              <a:spcBef>
                <a:spcPts val="100"/>
              </a:spcBef>
            </a:pPr>
            <a:r>
              <a:rPr lang="en-US" b="1" spc="-10" dirty="0">
                <a:latin typeface="Tahoma"/>
                <a:cs typeface="Tahoma"/>
              </a:rPr>
              <a:t>𝟐𝟎𝟐𝟓.</a:t>
            </a:r>
          </a:p>
        </p:txBody>
      </p:sp>
      <p:sp>
        <p:nvSpPr>
          <p:cNvPr id="6" name="object 2"/>
          <p:cNvSpPr txBox="1">
            <a:spLocks/>
          </p:cNvSpPr>
          <p:nvPr/>
        </p:nvSpPr>
        <p:spPr>
          <a:xfrm>
            <a:off x="-1447800" y="2057400"/>
            <a:ext cx="7010400" cy="586314"/>
          </a:xfrm>
          <a:prstGeom prst="rect">
            <a:avLst/>
          </a:prstGeom>
        </p:spPr>
        <p:txBody>
          <a:bodyPr vert="horz" wrap="square" lIns="0" tIns="214884" rIns="0" bIns="0" rtlCol="0">
            <a:spAutoFit/>
          </a:bodyPr>
          <a:lstStyle/>
          <a:p>
            <a:pPr marL="1772285" marR="0" lvl="0" indent="0" algn="l" defTabSz="914400" eaLnBrk="1" fontAlgn="auto" latinLnBrk="0" hangingPunct="1">
              <a:lnSpc>
                <a:spcPct val="100000"/>
              </a:lnSpc>
              <a:spcBef>
                <a:spcPts val="100"/>
              </a:spcBef>
              <a:spcAft>
                <a:spcPts val="0"/>
              </a:spcAft>
              <a:buClrTx/>
              <a:buSzTx/>
              <a:buFontTx/>
              <a:buNone/>
              <a:tabLst/>
              <a:defRPr/>
            </a:pPr>
            <a:r>
              <a:rPr lang="en-US" sz="2400" b="1" u="sng" spc="-10" dirty="0">
                <a:latin typeface="Tahoma"/>
                <a:cs typeface="Tahoma"/>
              </a:rPr>
              <a:t>𝐏𝐫𝐨𝐮𝐝 𝐌𝐨𝐦𝐞𝐧𝐭 𝐟𝐨𝐫 𝐈𝐏𝐓 </a:t>
            </a:r>
            <a:r>
              <a:rPr lang="en-US" sz="2400" b="1" u="sng" spc="-10" dirty="0" err="1">
                <a:latin typeface="Tahoma"/>
                <a:cs typeface="Tahoma"/>
              </a:rPr>
              <a:t>Karak</a:t>
            </a:r>
            <a:r>
              <a:rPr lang="en-US" sz="2400" b="1" u="sng" spc="-10" dirty="0">
                <a:latin typeface="Tahoma"/>
                <a:cs typeface="Tahoma"/>
              </a:rPr>
              <a:t> </a:t>
            </a:r>
          </a:p>
        </p:txBody>
      </p:sp>
      <p:pic>
        <p:nvPicPr>
          <p:cNvPr id="8" name="Picture 7" descr="620137751_879600881728592_4466880134694173836_n.jpg"/>
          <p:cNvPicPr>
            <a:picLocks noChangeAspect="1"/>
          </p:cNvPicPr>
          <p:nvPr/>
        </p:nvPicPr>
        <p:blipFill>
          <a:blip r:embed="rId3"/>
          <a:stretch>
            <a:fillRect/>
          </a:stretch>
        </p:blipFill>
        <p:spPr>
          <a:xfrm>
            <a:off x="6400800" y="2895600"/>
            <a:ext cx="2702560"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descr="622904835_879600765061937_8283754499054059550_n.jpg"/>
          <p:cNvPicPr>
            <a:picLocks noChangeAspect="1"/>
          </p:cNvPicPr>
          <p:nvPr/>
        </p:nvPicPr>
        <p:blipFill>
          <a:blip r:embed="rId4"/>
          <a:stretch>
            <a:fillRect/>
          </a:stretch>
        </p:blipFill>
        <p:spPr>
          <a:xfrm>
            <a:off x="9220200" y="2895600"/>
            <a:ext cx="2702560"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descr="588015664_828342126854468_5228248727737048143_n.jpg"/>
          <p:cNvPicPr>
            <a:picLocks noChangeAspect="1"/>
          </p:cNvPicPr>
          <p:nvPr/>
        </p:nvPicPr>
        <p:blipFill>
          <a:blip r:embed="rId5" cstate="print"/>
          <a:stretch>
            <a:fillRect/>
          </a:stretch>
        </p:blipFill>
        <p:spPr>
          <a:xfrm>
            <a:off x="3124200" y="2895600"/>
            <a:ext cx="2702560"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descr="587531795_828342230187791_1740548897327867045_n.jpg"/>
          <p:cNvPicPr>
            <a:picLocks noChangeAspect="1"/>
          </p:cNvPicPr>
          <p:nvPr/>
        </p:nvPicPr>
        <p:blipFill>
          <a:blip r:embed="rId6" cstate="print"/>
          <a:stretch>
            <a:fillRect/>
          </a:stretch>
        </p:blipFill>
        <p:spPr>
          <a:xfrm>
            <a:off x="304800" y="2895600"/>
            <a:ext cx="2702560" cy="21513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object 5"/>
          <p:cNvSpPr txBox="1"/>
          <p:nvPr/>
        </p:nvSpPr>
        <p:spPr>
          <a:xfrm>
            <a:off x="228600" y="5410200"/>
            <a:ext cx="5638800" cy="843821"/>
          </a:xfrm>
          <a:prstGeom prst="rect">
            <a:avLst/>
          </a:prstGeom>
        </p:spPr>
        <p:txBody>
          <a:bodyPr vert="horz" wrap="square" lIns="0" tIns="12700" rIns="0" bIns="0" rtlCol="0">
            <a:spAutoFit/>
          </a:bodyPr>
          <a:lstStyle/>
          <a:p>
            <a:pPr marL="12700" algn="just">
              <a:lnSpc>
                <a:spcPct val="100000"/>
              </a:lnSpc>
              <a:spcBef>
                <a:spcPts val="100"/>
              </a:spcBef>
            </a:pPr>
            <a:r>
              <a:rPr lang="en-US" b="1" spc="-10" dirty="0">
                <a:latin typeface="Tahoma"/>
                <a:cs typeface="Tahoma"/>
              </a:rPr>
              <a:t>Our Students Shine Bright with 1st &amp; 3rd Positions in DAE Annual Exam 2025, Board of Technical &amp; Commerce Education Peshawar</a:t>
            </a:r>
            <a:r>
              <a:rPr lang="en-US" b="1" spc="-10" dirty="0" smtClean="0">
                <a:latin typeface="Tahoma"/>
                <a:cs typeface="Tahoma"/>
              </a:rPr>
              <a:t>.</a:t>
            </a:r>
            <a:endParaRPr sz="1800">
              <a:latin typeface="Tahoma"/>
              <a:cs typeface="Tahoma"/>
            </a:endParaRPr>
          </a:p>
        </p:txBody>
      </p:sp>
      <p:sp>
        <p:nvSpPr>
          <p:cNvPr id="14" name="object 2"/>
          <p:cNvSpPr txBox="1">
            <a:spLocks/>
          </p:cNvSpPr>
          <p:nvPr/>
        </p:nvSpPr>
        <p:spPr>
          <a:xfrm>
            <a:off x="381000" y="838200"/>
            <a:ext cx="11433581" cy="1398016"/>
          </a:xfrm>
          <a:prstGeom prst="rect">
            <a:avLst/>
          </a:prstGeom>
        </p:spPr>
        <p:txBody>
          <a:bodyPr vert="horz" wrap="square" lIns="0" tIns="65481" rIns="0" bIns="0" rtlCol="0">
            <a:spAutoFit/>
          </a:bodyPr>
          <a:lstStyle/>
          <a:p>
            <a:pPr marL="835025" marR="0" lvl="0" indent="0" defTabSz="914400" eaLnBrk="1" fontAlgn="auto" latinLnBrk="0" hangingPunct="1">
              <a:lnSpc>
                <a:spcPct val="100000"/>
              </a:lnSpc>
              <a:spcBef>
                <a:spcPts val="100"/>
              </a:spcBef>
              <a:spcAft>
                <a:spcPts val="0"/>
              </a:spcAft>
              <a:buClrTx/>
              <a:buSzTx/>
              <a:buFontTx/>
              <a:buNone/>
              <a:tabLst/>
              <a:defRPr/>
            </a:pPr>
            <a:r>
              <a:rPr kumimoji="0" lang="en-US" sz="3600" b="0" i="0" u="none" strike="noStrike" kern="0" cap="none" spc="-10" normalizeH="0" baseline="0" noProof="0" dirty="0" smtClean="0">
                <a:ln>
                  <a:noFill/>
                </a:ln>
                <a:solidFill>
                  <a:srgbClr val="EBEBEB"/>
                </a:solidFill>
                <a:effectLst/>
                <a:uLnTx/>
                <a:uFillTx/>
                <a:latin typeface="Verdana"/>
                <a:ea typeface="+mj-ea"/>
                <a:cs typeface="Verdana"/>
              </a:rPr>
              <a:t>Continued…..</a:t>
            </a:r>
            <a:endParaRPr kumimoji="0" lang="en-US" sz="3600" b="0" i="0" u="none" strike="noStrike" kern="0" cap="none" spc="-10" normalizeH="0" baseline="0" noProof="0" dirty="0">
              <a:ln>
                <a:noFill/>
              </a:ln>
              <a:solidFill>
                <a:srgbClr val="EBEBEB"/>
              </a:solidFill>
              <a:effectLst/>
              <a:uLnTx/>
              <a:uFillTx/>
              <a:latin typeface="Verdana"/>
              <a:ea typeface="+mj-ea"/>
              <a:cs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3" y="0"/>
            <a:ext cx="12193905" cy="6858000"/>
            <a:chOff x="-1523" y="0"/>
            <a:chExt cx="12193905" cy="6858000"/>
          </a:xfrm>
        </p:grpSpPr>
        <p:pic>
          <p:nvPicPr>
            <p:cNvPr id="3" name="object 3"/>
            <p:cNvPicPr/>
            <p:nvPr/>
          </p:nvPicPr>
          <p:blipFill>
            <a:blip r:embed="rId2" cstate="print"/>
            <a:stretch>
              <a:fillRect/>
            </a:stretch>
          </p:blipFill>
          <p:spPr>
            <a:xfrm>
              <a:off x="0" y="0"/>
              <a:ext cx="12192000" cy="6858000"/>
            </a:xfrm>
            <a:prstGeom prst="rect">
              <a:avLst/>
            </a:prstGeom>
          </p:spPr>
        </p:pic>
        <p:pic>
          <p:nvPicPr>
            <p:cNvPr id="4" name="object 4"/>
            <p:cNvPicPr/>
            <p:nvPr/>
          </p:nvPicPr>
          <p:blipFill>
            <a:blip r:embed="rId3" cstate="print"/>
            <a:stretch>
              <a:fillRect/>
            </a:stretch>
          </p:blipFill>
          <p:spPr>
            <a:xfrm>
              <a:off x="8761476" y="1828800"/>
              <a:ext cx="2819400" cy="2819400"/>
            </a:xfrm>
            <a:prstGeom prst="rect">
              <a:avLst/>
            </a:prstGeom>
          </p:spPr>
        </p:pic>
        <p:pic>
          <p:nvPicPr>
            <p:cNvPr id="5" name="object 5"/>
            <p:cNvPicPr/>
            <p:nvPr/>
          </p:nvPicPr>
          <p:blipFill>
            <a:blip r:embed="rId4" cstate="print"/>
            <a:stretch>
              <a:fillRect/>
            </a:stretch>
          </p:blipFill>
          <p:spPr>
            <a:xfrm>
              <a:off x="8761476" y="5870447"/>
              <a:ext cx="990600" cy="987548"/>
            </a:xfrm>
            <a:prstGeom prst="rect">
              <a:avLst/>
            </a:prstGeom>
          </p:spPr>
        </p:pic>
        <p:pic>
          <p:nvPicPr>
            <p:cNvPr id="6" name="object 6"/>
            <p:cNvPicPr/>
            <p:nvPr/>
          </p:nvPicPr>
          <p:blipFill>
            <a:blip r:embed="rId5" cstate="print"/>
            <a:stretch>
              <a:fillRect/>
            </a:stretch>
          </p:blipFill>
          <p:spPr>
            <a:xfrm>
              <a:off x="-1523" y="2667000"/>
              <a:ext cx="4191000" cy="4191000"/>
            </a:xfrm>
            <a:prstGeom prst="rect">
              <a:avLst/>
            </a:prstGeom>
          </p:spPr>
        </p:pic>
        <p:sp>
          <p:nvSpPr>
            <p:cNvPr id="7" name="object 7"/>
            <p:cNvSpPr/>
            <p:nvPr/>
          </p:nvSpPr>
          <p:spPr>
            <a:xfrm>
              <a:off x="8502142" y="1519047"/>
              <a:ext cx="3288029" cy="768350"/>
            </a:xfrm>
            <a:custGeom>
              <a:avLst/>
              <a:gdLst/>
              <a:ahLst/>
              <a:cxnLst/>
              <a:rect l="l" t="t" r="r" b="b"/>
              <a:pathLst>
                <a:path w="3288029" h="768350">
                  <a:moveTo>
                    <a:pt x="3226307" y="0"/>
                  </a:moveTo>
                  <a:lnTo>
                    <a:pt x="2909951" y="104775"/>
                  </a:lnTo>
                  <a:lnTo>
                    <a:pt x="2591054" y="200660"/>
                  </a:lnTo>
                  <a:lnTo>
                    <a:pt x="2485643" y="229997"/>
                  </a:lnTo>
                  <a:lnTo>
                    <a:pt x="2271522" y="287274"/>
                  </a:lnTo>
                  <a:lnTo>
                    <a:pt x="2059812" y="340487"/>
                  </a:lnTo>
                  <a:lnTo>
                    <a:pt x="1954656" y="365760"/>
                  </a:lnTo>
                  <a:lnTo>
                    <a:pt x="1639697" y="436244"/>
                  </a:lnTo>
                  <a:lnTo>
                    <a:pt x="1330071" y="498855"/>
                  </a:lnTo>
                  <a:lnTo>
                    <a:pt x="1127378" y="536828"/>
                  </a:lnTo>
                  <a:lnTo>
                    <a:pt x="829309" y="588517"/>
                  </a:lnTo>
                  <a:lnTo>
                    <a:pt x="447928" y="646811"/>
                  </a:lnTo>
                  <a:lnTo>
                    <a:pt x="174751" y="683894"/>
                  </a:lnTo>
                  <a:lnTo>
                    <a:pt x="0" y="705103"/>
                  </a:lnTo>
                  <a:lnTo>
                    <a:pt x="9701" y="720494"/>
                  </a:lnTo>
                  <a:lnTo>
                    <a:pt x="29342" y="751181"/>
                  </a:lnTo>
                  <a:lnTo>
                    <a:pt x="39115" y="766572"/>
                  </a:lnTo>
                  <a:lnTo>
                    <a:pt x="66166" y="767349"/>
                  </a:lnTo>
                  <a:lnTo>
                    <a:pt x="95131" y="767793"/>
                  </a:lnTo>
                  <a:lnTo>
                    <a:pt x="125954" y="767911"/>
                  </a:lnTo>
                  <a:lnTo>
                    <a:pt x="192949" y="767195"/>
                  </a:lnTo>
                  <a:lnTo>
                    <a:pt x="305973" y="763849"/>
                  </a:lnTo>
                  <a:lnTo>
                    <a:pt x="477701" y="755441"/>
                  </a:lnTo>
                  <a:lnTo>
                    <a:pt x="773052" y="735284"/>
                  </a:lnTo>
                  <a:lnTo>
                    <a:pt x="1336019" y="685315"/>
                  </a:lnTo>
                  <a:lnTo>
                    <a:pt x="2059023" y="606988"/>
                  </a:lnTo>
                  <a:lnTo>
                    <a:pt x="2689041" y="527362"/>
                  </a:lnTo>
                  <a:lnTo>
                    <a:pt x="3038251" y="477217"/>
                  </a:lnTo>
                  <a:lnTo>
                    <a:pt x="3250138" y="443265"/>
                  </a:lnTo>
                  <a:lnTo>
                    <a:pt x="3288029" y="436752"/>
                  </a:lnTo>
                  <a:lnTo>
                    <a:pt x="3280235" y="379771"/>
                  </a:lnTo>
                  <a:lnTo>
                    <a:pt x="3273959" y="334487"/>
                  </a:lnTo>
                  <a:lnTo>
                    <a:pt x="3264862" y="270500"/>
                  </a:lnTo>
                  <a:lnTo>
                    <a:pt x="3252759" y="189298"/>
                  </a:lnTo>
                  <a:lnTo>
                    <a:pt x="3249394" y="166333"/>
                  </a:lnTo>
                  <a:lnTo>
                    <a:pt x="3245343" y="138048"/>
                  </a:lnTo>
                  <a:lnTo>
                    <a:pt x="3240328" y="102315"/>
                  </a:lnTo>
                  <a:lnTo>
                    <a:pt x="3234075" y="57008"/>
                  </a:lnTo>
                  <a:lnTo>
                    <a:pt x="3226307" y="0"/>
                  </a:lnTo>
                  <a:close/>
                </a:path>
              </a:pathLst>
            </a:custGeom>
            <a:solidFill>
              <a:srgbClr val="FFFFFF">
                <a:alpha val="19999"/>
              </a:srgbClr>
            </a:solidFill>
          </p:spPr>
          <p:txBody>
            <a:bodyPr wrap="square" lIns="0" tIns="0" rIns="0" bIns="0" rtlCol="0"/>
            <a:lstStyle/>
            <a:p>
              <a:endParaRPr/>
            </a:p>
          </p:txBody>
        </p:sp>
        <p:sp>
          <p:nvSpPr>
            <p:cNvPr id="8" name="object 8"/>
            <p:cNvSpPr/>
            <p:nvPr/>
          </p:nvSpPr>
          <p:spPr>
            <a:xfrm>
              <a:off x="0" y="1269"/>
              <a:ext cx="12192000" cy="6856730"/>
            </a:xfrm>
            <a:custGeom>
              <a:avLst/>
              <a:gdLst/>
              <a:ahLst/>
              <a:cxnLst/>
              <a:rect l="l" t="t" r="r" b="b"/>
              <a:pathLst>
                <a:path w="12192000" h="6856730">
                  <a:moveTo>
                    <a:pt x="12192000" y="0"/>
                  </a:moveTo>
                  <a:lnTo>
                    <a:pt x="0" y="0"/>
                  </a:lnTo>
                  <a:lnTo>
                    <a:pt x="0" y="469900"/>
                  </a:lnTo>
                  <a:lnTo>
                    <a:pt x="0" y="6380480"/>
                  </a:lnTo>
                  <a:lnTo>
                    <a:pt x="0" y="6856730"/>
                  </a:lnTo>
                  <a:lnTo>
                    <a:pt x="12192000" y="6856730"/>
                  </a:lnTo>
                  <a:lnTo>
                    <a:pt x="12192000" y="6380480"/>
                  </a:lnTo>
                  <a:lnTo>
                    <a:pt x="12192000" y="470154"/>
                  </a:lnTo>
                  <a:lnTo>
                    <a:pt x="11709273" y="470154"/>
                  </a:lnTo>
                  <a:lnTo>
                    <a:pt x="11709273" y="1871421"/>
                  </a:lnTo>
                  <a:lnTo>
                    <a:pt x="10971022" y="1981454"/>
                  </a:lnTo>
                  <a:lnTo>
                    <a:pt x="10201148" y="2075180"/>
                  </a:lnTo>
                  <a:lnTo>
                    <a:pt x="9947148" y="2100580"/>
                  </a:lnTo>
                  <a:lnTo>
                    <a:pt x="9434322" y="2146554"/>
                  </a:lnTo>
                  <a:lnTo>
                    <a:pt x="8927973" y="2184654"/>
                  </a:lnTo>
                  <a:lnTo>
                    <a:pt x="8675497" y="2200529"/>
                  </a:lnTo>
                  <a:lnTo>
                    <a:pt x="7926197" y="2237105"/>
                  </a:lnTo>
                  <a:lnTo>
                    <a:pt x="7191248" y="2257679"/>
                  </a:lnTo>
                  <a:lnTo>
                    <a:pt x="6473698" y="2265680"/>
                  </a:lnTo>
                  <a:lnTo>
                    <a:pt x="6006973" y="2264029"/>
                  </a:lnTo>
                  <a:lnTo>
                    <a:pt x="5108448" y="2246630"/>
                  </a:lnTo>
                  <a:lnTo>
                    <a:pt x="4467098" y="2222754"/>
                  </a:lnTo>
                  <a:lnTo>
                    <a:pt x="3665347" y="2179955"/>
                  </a:lnTo>
                  <a:lnTo>
                    <a:pt x="2931922" y="2130679"/>
                  </a:lnTo>
                  <a:lnTo>
                    <a:pt x="2592197" y="2103755"/>
                  </a:lnTo>
                  <a:lnTo>
                    <a:pt x="1979422" y="2046605"/>
                  </a:lnTo>
                  <a:lnTo>
                    <a:pt x="1233360" y="1965579"/>
                  </a:lnTo>
                  <a:lnTo>
                    <a:pt x="863473" y="1921129"/>
                  </a:lnTo>
                  <a:lnTo>
                    <a:pt x="476377" y="1867852"/>
                  </a:lnTo>
                  <a:lnTo>
                    <a:pt x="476377" y="469900"/>
                  </a:lnTo>
                  <a:lnTo>
                    <a:pt x="12192000" y="469900"/>
                  </a:lnTo>
                  <a:lnTo>
                    <a:pt x="12192000" y="0"/>
                  </a:lnTo>
                  <a:close/>
                </a:path>
              </a:pathLst>
            </a:custGeom>
            <a:solidFill>
              <a:srgbClr val="FFFFFF"/>
            </a:solidFill>
          </p:spPr>
          <p:txBody>
            <a:bodyPr wrap="square" lIns="0" tIns="0" rIns="0" bIns="0" rtlCol="0"/>
            <a:lstStyle/>
            <a:p>
              <a:endParaRPr/>
            </a:p>
          </p:txBody>
        </p:sp>
        <p:pic>
          <p:nvPicPr>
            <p:cNvPr id="9" name="object 9"/>
            <p:cNvPicPr/>
            <p:nvPr/>
          </p:nvPicPr>
          <p:blipFill>
            <a:blip r:embed="rId6" cstate="print"/>
            <a:stretch>
              <a:fillRect/>
            </a:stretch>
          </p:blipFill>
          <p:spPr>
            <a:xfrm>
              <a:off x="10398252" y="0"/>
              <a:ext cx="760488" cy="1203960"/>
            </a:xfrm>
            <a:prstGeom prst="rect">
              <a:avLst/>
            </a:prstGeom>
          </p:spPr>
        </p:pic>
        <p:sp>
          <p:nvSpPr>
            <p:cNvPr id="10" name="object 10"/>
            <p:cNvSpPr/>
            <p:nvPr/>
          </p:nvSpPr>
          <p:spPr>
            <a:xfrm>
              <a:off x="10437876" y="0"/>
              <a:ext cx="685800" cy="1143000"/>
            </a:xfrm>
            <a:custGeom>
              <a:avLst/>
              <a:gdLst/>
              <a:ahLst/>
              <a:cxnLst/>
              <a:rect l="l" t="t" r="r" b="b"/>
              <a:pathLst>
                <a:path w="685800" h="1143000">
                  <a:moveTo>
                    <a:pt x="685800" y="0"/>
                  </a:moveTo>
                  <a:lnTo>
                    <a:pt x="0" y="0"/>
                  </a:lnTo>
                  <a:lnTo>
                    <a:pt x="0" y="1143000"/>
                  </a:lnTo>
                  <a:lnTo>
                    <a:pt x="685800" y="1143000"/>
                  </a:lnTo>
                  <a:lnTo>
                    <a:pt x="685800" y="0"/>
                  </a:lnTo>
                  <a:close/>
                </a:path>
              </a:pathLst>
            </a:custGeom>
            <a:solidFill>
              <a:srgbClr val="AF1512"/>
            </a:solidFill>
          </p:spPr>
          <p:txBody>
            <a:bodyPr wrap="square" lIns="0" tIns="0" rIns="0" bIns="0" rtlCol="0"/>
            <a:lstStyle/>
            <a:p>
              <a:endParaRPr/>
            </a:p>
          </p:txBody>
        </p:sp>
      </p:grpSp>
      <p:sp>
        <p:nvSpPr>
          <p:cNvPr id="11" name="object 11"/>
          <p:cNvSpPr txBox="1">
            <a:spLocks noGrp="1"/>
          </p:cNvSpPr>
          <p:nvPr>
            <p:ph type="title"/>
          </p:nvPr>
        </p:nvSpPr>
        <p:spPr>
          <a:prstGeom prst="rect">
            <a:avLst/>
          </a:prstGeom>
        </p:spPr>
        <p:txBody>
          <a:bodyPr vert="horz" wrap="square" lIns="0" tIns="238582" rIns="0" bIns="0" rtlCol="0">
            <a:spAutoFit/>
          </a:bodyPr>
          <a:lstStyle/>
          <a:p>
            <a:pPr marL="1831975">
              <a:lnSpc>
                <a:spcPct val="100000"/>
              </a:lnSpc>
              <a:spcBef>
                <a:spcPts val="100"/>
              </a:spcBef>
            </a:pPr>
            <a:r>
              <a:rPr b="1" u="sng" spc="-315" dirty="0">
                <a:uFill>
                  <a:solidFill>
                    <a:srgbClr val="EBEBEB"/>
                  </a:solidFill>
                </a:uFill>
                <a:latin typeface="Tahoma"/>
                <a:cs typeface="Tahoma"/>
              </a:rPr>
              <a:t>PRIMARY</a:t>
            </a:r>
            <a:r>
              <a:rPr b="1" u="sng" spc="-35" dirty="0">
                <a:uFill>
                  <a:solidFill>
                    <a:srgbClr val="EBEBEB"/>
                  </a:solidFill>
                </a:uFill>
                <a:latin typeface="Tahoma"/>
                <a:cs typeface="Tahoma"/>
              </a:rPr>
              <a:t> </a:t>
            </a:r>
            <a:r>
              <a:rPr b="1" u="sng" spc="-250" dirty="0">
                <a:uFill>
                  <a:solidFill>
                    <a:srgbClr val="EBEBEB"/>
                  </a:solidFill>
                </a:uFill>
                <a:latin typeface="Tahoma"/>
                <a:cs typeface="Tahoma"/>
              </a:rPr>
              <a:t>FUNCTIONS</a:t>
            </a:r>
            <a:r>
              <a:rPr b="1" u="sng" spc="-50" dirty="0">
                <a:uFill>
                  <a:solidFill>
                    <a:srgbClr val="EBEBEB"/>
                  </a:solidFill>
                </a:uFill>
                <a:latin typeface="Tahoma"/>
                <a:cs typeface="Tahoma"/>
              </a:rPr>
              <a:t> </a:t>
            </a:r>
            <a:r>
              <a:rPr b="1" u="sng" dirty="0">
                <a:uFill>
                  <a:solidFill>
                    <a:srgbClr val="EBEBEB"/>
                  </a:solidFill>
                </a:uFill>
                <a:latin typeface="Tahoma"/>
                <a:cs typeface="Tahoma"/>
              </a:rPr>
              <a:t>OF</a:t>
            </a:r>
            <a:r>
              <a:rPr b="1" u="sng" spc="-85" dirty="0">
                <a:uFill>
                  <a:solidFill>
                    <a:srgbClr val="EBEBEB"/>
                  </a:solidFill>
                </a:uFill>
                <a:latin typeface="Tahoma"/>
                <a:cs typeface="Tahoma"/>
              </a:rPr>
              <a:t> </a:t>
            </a:r>
            <a:r>
              <a:rPr b="1" u="sng" spc="-455" dirty="0">
                <a:uFill>
                  <a:solidFill>
                    <a:srgbClr val="EBEBEB"/>
                  </a:solidFill>
                </a:uFill>
                <a:latin typeface="Tahoma"/>
                <a:cs typeface="Tahoma"/>
              </a:rPr>
              <a:t>THE</a:t>
            </a:r>
            <a:r>
              <a:rPr b="1" u="sng" spc="-35" dirty="0">
                <a:uFill>
                  <a:solidFill>
                    <a:srgbClr val="EBEBEB"/>
                  </a:solidFill>
                </a:uFill>
                <a:latin typeface="Tahoma"/>
                <a:cs typeface="Tahoma"/>
              </a:rPr>
              <a:t> </a:t>
            </a:r>
            <a:r>
              <a:rPr b="1" u="sng" spc="-550" dirty="0">
                <a:uFill>
                  <a:solidFill>
                    <a:srgbClr val="EBEBEB"/>
                  </a:solidFill>
                </a:uFill>
                <a:latin typeface="Tahoma"/>
                <a:cs typeface="Tahoma"/>
              </a:rPr>
              <a:t>INSTITUTE</a:t>
            </a:r>
          </a:p>
        </p:txBody>
      </p:sp>
      <p:grpSp>
        <p:nvGrpSpPr>
          <p:cNvPr id="12" name="object 12"/>
          <p:cNvGrpSpPr/>
          <p:nvPr/>
        </p:nvGrpSpPr>
        <p:grpSpPr>
          <a:xfrm>
            <a:off x="467613" y="3024885"/>
            <a:ext cx="11365230" cy="3103880"/>
            <a:chOff x="467613" y="3024885"/>
            <a:chExt cx="11365230" cy="3103880"/>
          </a:xfrm>
        </p:grpSpPr>
        <p:sp>
          <p:nvSpPr>
            <p:cNvPr id="13" name="object 13"/>
            <p:cNvSpPr/>
            <p:nvPr/>
          </p:nvSpPr>
          <p:spPr>
            <a:xfrm>
              <a:off x="477773" y="3035045"/>
              <a:ext cx="4502150" cy="3083560"/>
            </a:xfrm>
            <a:custGeom>
              <a:avLst/>
              <a:gdLst/>
              <a:ahLst/>
              <a:cxnLst/>
              <a:rect l="l" t="t" r="r" b="b"/>
              <a:pathLst>
                <a:path w="4502150" h="3083560">
                  <a:moveTo>
                    <a:pt x="2926206" y="0"/>
                  </a:moveTo>
                  <a:lnTo>
                    <a:pt x="0" y="0"/>
                  </a:lnTo>
                  <a:lnTo>
                    <a:pt x="1575689" y="1541526"/>
                  </a:lnTo>
                  <a:lnTo>
                    <a:pt x="0" y="3083052"/>
                  </a:lnTo>
                  <a:lnTo>
                    <a:pt x="2926206" y="3083052"/>
                  </a:lnTo>
                  <a:lnTo>
                    <a:pt x="4501896" y="1541526"/>
                  </a:lnTo>
                  <a:lnTo>
                    <a:pt x="2926206" y="0"/>
                  </a:lnTo>
                  <a:close/>
                </a:path>
              </a:pathLst>
            </a:custGeom>
            <a:solidFill>
              <a:srgbClr val="AF1512"/>
            </a:solidFill>
          </p:spPr>
          <p:txBody>
            <a:bodyPr wrap="square" lIns="0" tIns="0" rIns="0" bIns="0" rtlCol="0"/>
            <a:lstStyle/>
            <a:p>
              <a:endParaRPr/>
            </a:p>
          </p:txBody>
        </p:sp>
        <p:sp>
          <p:nvSpPr>
            <p:cNvPr id="14" name="object 14"/>
            <p:cNvSpPr/>
            <p:nvPr/>
          </p:nvSpPr>
          <p:spPr>
            <a:xfrm>
              <a:off x="477773" y="3035045"/>
              <a:ext cx="4502150" cy="3083560"/>
            </a:xfrm>
            <a:custGeom>
              <a:avLst/>
              <a:gdLst/>
              <a:ahLst/>
              <a:cxnLst/>
              <a:rect l="l" t="t" r="r" b="b"/>
              <a:pathLst>
                <a:path w="4502150" h="3083560">
                  <a:moveTo>
                    <a:pt x="0" y="0"/>
                  </a:moveTo>
                  <a:lnTo>
                    <a:pt x="2926206" y="0"/>
                  </a:lnTo>
                  <a:lnTo>
                    <a:pt x="4501896" y="1541526"/>
                  </a:lnTo>
                  <a:lnTo>
                    <a:pt x="2926206" y="3083052"/>
                  </a:lnTo>
                  <a:lnTo>
                    <a:pt x="0" y="3083052"/>
                  </a:lnTo>
                  <a:lnTo>
                    <a:pt x="1575689" y="1541526"/>
                  </a:lnTo>
                  <a:lnTo>
                    <a:pt x="0" y="0"/>
                  </a:lnTo>
                  <a:close/>
                </a:path>
              </a:pathLst>
            </a:custGeom>
            <a:ln w="19812">
              <a:solidFill>
                <a:srgbClr val="AF1512"/>
              </a:solidFill>
            </a:ln>
          </p:spPr>
          <p:txBody>
            <a:bodyPr wrap="square" lIns="0" tIns="0" rIns="0" bIns="0" rtlCol="0"/>
            <a:lstStyle/>
            <a:p>
              <a:endParaRPr/>
            </a:p>
          </p:txBody>
        </p:sp>
        <p:sp>
          <p:nvSpPr>
            <p:cNvPr id="15" name="object 15"/>
            <p:cNvSpPr/>
            <p:nvPr/>
          </p:nvSpPr>
          <p:spPr>
            <a:xfrm>
              <a:off x="4979669" y="3144773"/>
              <a:ext cx="6842759" cy="2863850"/>
            </a:xfrm>
            <a:custGeom>
              <a:avLst/>
              <a:gdLst/>
              <a:ahLst/>
              <a:cxnLst/>
              <a:rect l="l" t="t" r="r" b="b"/>
              <a:pathLst>
                <a:path w="6842759" h="2863850">
                  <a:moveTo>
                    <a:pt x="6472555" y="0"/>
                  </a:moveTo>
                  <a:lnTo>
                    <a:pt x="0" y="0"/>
                  </a:lnTo>
                  <a:lnTo>
                    <a:pt x="0" y="2863596"/>
                  </a:lnTo>
                  <a:lnTo>
                    <a:pt x="6472555" y="2863596"/>
                  </a:lnTo>
                  <a:lnTo>
                    <a:pt x="6512894" y="2860795"/>
                  </a:lnTo>
                  <a:lnTo>
                    <a:pt x="6551976" y="2852588"/>
                  </a:lnTo>
                  <a:lnTo>
                    <a:pt x="6589572" y="2839264"/>
                  </a:lnTo>
                  <a:lnTo>
                    <a:pt x="6625459" y="2821116"/>
                  </a:lnTo>
                  <a:lnTo>
                    <a:pt x="6659409" y="2798435"/>
                  </a:lnTo>
                  <a:lnTo>
                    <a:pt x="6691198" y="2771511"/>
                  </a:lnTo>
                  <a:lnTo>
                    <a:pt x="6720599" y="2740636"/>
                  </a:lnTo>
                  <a:lnTo>
                    <a:pt x="6747386" y="2706101"/>
                  </a:lnTo>
                  <a:lnTo>
                    <a:pt x="6771335" y="2668197"/>
                  </a:lnTo>
                  <a:lnTo>
                    <a:pt x="6792218" y="2627216"/>
                  </a:lnTo>
                  <a:lnTo>
                    <a:pt x="6809811" y="2583447"/>
                  </a:lnTo>
                  <a:lnTo>
                    <a:pt x="6823887" y="2537183"/>
                  </a:lnTo>
                  <a:lnTo>
                    <a:pt x="6834221" y="2488715"/>
                  </a:lnTo>
                  <a:lnTo>
                    <a:pt x="6840587" y="2438333"/>
                  </a:lnTo>
                  <a:lnTo>
                    <a:pt x="6842759" y="2386329"/>
                  </a:lnTo>
                  <a:lnTo>
                    <a:pt x="6842759" y="477265"/>
                  </a:lnTo>
                  <a:lnTo>
                    <a:pt x="6840587" y="425273"/>
                  </a:lnTo>
                  <a:lnTo>
                    <a:pt x="6834221" y="374899"/>
                  </a:lnTo>
                  <a:lnTo>
                    <a:pt x="6823887" y="326436"/>
                  </a:lnTo>
                  <a:lnTo>
                    <a:pt x="6809811" y="280175"/>
                  </a:lnTo>
                  <a:lnTo>
                    <a:pt x="6792218" y="236408"/>
                  </a:lnTo>
                  <a:lnTo>
                    <a:pt x="6771335" y="195425"/>
                  </a:lnTo>
                  <a:lnTo>
                    <a:pt x="6747386" y="157519"/>
                  </a:lnTo>
                  <a:lnTo>
                    <a:pt x="6720599" y="122981"/>
                  </a:lnTo>
                  <a:lnTo>
                    <a:pt x="6691198" y="92102"/>
                  </a:lnTo>
                  <a:lnTo>
                    <a:pt x="6659409" y="65174"/>
                  </a:lnTo>
                  <a:lnTo>
                    <a:pt x="6625459" y="42488"/>
                  </a:lnTo>
                  <a:lnTo>
                    <a:pt x="6589572" y="24337"/>
                  </a:lnTo>
                  <a:lnTo>
                    <a:pt x="6551976" y="11010"/>
                  </a:lnTo>
                  <a:lnTo>
                    <a:pt x="6512894" y="2801"/>
                  </a:lnTo>
                  <a:lnTo>
                    <a:pt x="6472555" y="0"/>
                  </a:lnTo>
                  <a:close/>
                </a:path>
              </a:pathLst>
            </a:custGeom>
            <a:solidFill>
              <a:srgbClr val="FFFFFF">
                <a:alpha val="90194"/>
              </a:srgbClr>
            </a:solidFill>
          </p:spPr>
          <p:txBody>
            <a:bodyPr wrap="square" lIns="0" tIns="0" rIns="0" bIns="0" rtlCol="0"/>
            <a:lstStyle/>
            <a:p>
              <a:endParaRPr/>
            </a:p>
          </p:txBody>
        </p:sp>
        <p:sp>
          <p:nvSpPr>
            <p:cNvPr id="16" name="object 16"/>
            <p:cNvSpPr/>
            <p:nvPr/>
          </p:nvSpPr>
          <p:spPr>
            <a:xfrm>
              <a:off x="4979669" y="3144773"/>
              <a:ext cx="6842759" cy="2863850"/>
            </a:xfrm>
            <a:custGeom>
              <a:avLst/>
              <a:gdLst/>
              <a:ahLst/>
              <a:cxnLst/>
              <a:rect l="l" t="t" r="r" b="b"/>
              <a:pathLst>
                <a:path w="6842759" h="2863850">
                  <a:moveTo>
                    <a:pt x="6842759" y="477265"/>
                  </a:moveTo>
                  <a:lnTo>
                    <a:pt x="6842759" y="2386329"/>
                  </a:lnTo>
                  <a:lnTo>
                    <a:pt x="6840587" y="2438333"/>
                  </a:lnTo>
                  <a:lnTo>
                    <a:pt x="6834221" y="2488715"/>
                  </a:lnTo>
                  <a:lnTo>
                    <a:pt x="6823887" y="2537183"/>
                  </a:lnTo>
                  <a:lnTo>
                    <a:pt x="6809811" y="2583447"/>
                  </a:lnTo>
                  <a:lnTo>
                    <a:pt x="6792218" y="2627216"/>
                  </a:lnTo>
                  <a:lnTo>
                    <a:pt x="6771335" y="2668197"/>
                  </a:lnTo>
                  <a:lnTo>
                    <a:pt x="6747386" y="2706101"/>
                  </a:lnTo>
                  <a:lnTo>
                    <a:pt x="6720599" y="2740636"/>
                  </a:lnTo>
                  <a:lnTo>
                    <a:pt x="6691198" y="2771511"/>
                  </a:lnTo>
                  <a:lnTo>
                    <a:pt x="6659409" y="2798435"/>
                  </a:lnTo>
                  <a:lnTo>
                    <a:pt x="6625459" y="2821116"/>
                  </a:lnTo>
                  <a:lnTo>
                    <a:pt x="6589572" y="2839264"/>
                  </a:lnTo>
                  <a:lnTo>
                    <a:pt x="6551976" y="2852588"/>
                  </a:lnTo>
                  <a:lnTo>
                    <a:pt x="6512894" y="2860795"/>
                  </a:lnTo>
                  <a:lnTo>
                    <a:pt x="6472555" y="2863596"/>
                  </a:lnTo>
                  <a:lnTo>
                    <a:pt x="0" y="2863596"/>
                  </a:lnTo>
                  <a:lnTo>
                    <a:pt x="0" y="0"/>
                  </a:lnTo>
                  <a:lnTo>
                    <a:pt x="6472555" y="0"/>
                  </a:lnTo>
                  <a:lnTo>
                    <a:pt x="6512894" y="2801"/>
                  </a:lnTo>
                  <a:lnTo>
                    <a:pt x="6551976" y="11010"/>
                  </a:lnTo>
                  <a:lnTo>
                    <a:pt x="6589572" y="24337"/>
                  </a:lnTo>
                  <a:lnTo>
                    <a:pt x="6625459" y="42488"/>
                  </a:lnTo>
                  <a:lnTo>
                    <a:pt x="6659409" y="65174"/>
                  </a:lnTo>
                  <a:lnTo>
                    <a:pt x="6691198" y="92102"/>
                  </a:lnTo>
                  <a:lnTo>
                    <a:pt x="6720599" y="122981"/>
                  </a:lnTo>
                  <a:lnTo>
                    <a:pt x="6747386" y="157519"/>
                  </a:lnTo>
                  <a:lnTo>
                    <a:pt x="6771335" y="195425"/>
                  </a:lnTo>
                  <a:lnTo>
                    <a:pt x="6792218" y="236408"/>
                  </a:lnTo>
                  <a:lnTo>
                    <a:pt x="6809811" y="280175"/>
                  </a:lnTo>
                  <a:lnTo>
                    <a:pt x="6823887" y="326436"/>
                  </a:lnTo>
                  <a:lnTo>
                    <a:pt x="6834221" y="374899"/>
                  </a:lnTo>
                  <a:lnTo>
                    <a:pt x="6840587" y="425273"/>
                  </a:lnTo>
                  <a:lnTo>
                    <a:pt x="6842759" y="477265"/>
                  </a:lnTo>
                  <a:close/>
                </a:path>
              </a:pathLst>
            </a:custGeom>
            <a:ln w="19812">
              <a:solidFill>
                <a:srgbClr val="AF1512"/>
              </a:solidFill>
            </a:ln>
          </p:spPr>
          <p:txBody>
            <a:bodyPr wrap="square" lIns="0" tIns="0" rIns="0" bIns="0" rtlCol="0"/>
            <a:lstStyle/>
            <a:p>
              <a:endParaRPr/>
            </a:p>
          </p:txBody>
        </p:sp>
      </p:grpSp>
      <p:sp>
        <p:nvSpPr>
          <p:cNvPr id="17" name="object 17"/>
          <p:cNvSpPr txBox="1"/>
          <p:nvPr/>
        </p:nvSpPr>
        <p:spPr>
          <a:xfrm>
            <a:off x="5065903" y="3161792"/>
            <a:ext cx="5794375" cy="431800"/>
          </a:xfrm>
          <a:prstGeom prst="rect">
            <a:avLst/>
          </a:prstGeom>
        </p:spPr>
        <p:txBody>
          <a:bodyPr vert="horz" wrap="square" lIns="0" tIns="37465" rIns="0" bIns="0" rtlCol="0">
            <a:spAutoFit/>
          </a:bodyPr>
          <a:lstStyle/>
          <a:p>
            <a:pPr marL="127000" marR="5080" indent="-114300">
              <a:lnSpc>
                <a:spcPts val="1510"/>
              </a:lnSpc>
              <a:spcBef>
                <a:spcPts val="295"/>
              </a:spcBef>
              <a:buSzPct val="92857"/>
              <a:buChar char="•"/>
              <a:tabLst>
                <a:tab pos="127000" algn="l"/>
              </a:tabLst>
            </a:pPr>
            <a:r>
              <a:rPr sz="1400" spc="-20" dirty="0">
                <a:latin typeface="Verdana"/>
                <a:cs typeface="Verdana"/>
              </a:rPr>
              <a:t>Facilitate</a:t>
            </a:r>
            <a:r>
              <a:rPr sz="1400" spc="-85" dirty="0">
                <a:latin typeface="Verdana"/>
                <a:cs typeface="Verdana"/>
              </a:rPr>
              <a:t> </a:t>
            </a:r>
            <a:r>
              <a:rPr sz="1400" spc="-70" dirty="0">
                <a:latin typeface="Verdana"/>
                <a:cs typeface="Verdana"/>
              </a:rPr>
              <a:t>in</a:t>
            </a:r>
            <a:r>
              <a:rPr sz="1400" spc="-105" dirty="0">
                <a:latin typeface="Verdana"/>
                <a:cs typeface="Verdana"/>
              </a:rPr>
              <a:t> </a:t>
            </a:r>
            <a:r>
              <a:rPr sz="1400" spc="45" dirty="0">
                <a:latin typeface="Verdana"/>
                <a:cs typeface="Verdana"/>
              </a:rPr>
              <a:t>capacity</a:t>
            </a:r>
            <a:r>
              <a:rPr sz="1400" spc="-95" dirty="0">
                <a:latin typeface="Verdana"/>
                <a:cs typeface="Verdana"/>
              </a:rPr>
              <a:t> </a:t>
            </a:r>
            <a:r>
              <a:rPr sz="1400" spc="-30" dirty="0">
                <a:latin typeface="Verdana"/>
                <a:cs typeface="Verdana"/>
              </a:rPr>
              <a:t>building</a:t>
            </a:r>
            <a:r>
              <a:rPr sz="1400" spc="-125" dirty="0">
                <a:latin typeface="Verdana"/>
                <a:cs typeface="Verdana"/>
              </a:rPr>
              <a:t> </a:t>
            </a:r>
            <a:r>
              <a:rPr sz="1400" spc="-60" dirty="0">
                <a:latin typeface="Verdana"/>
                <a:cs typeface="Verdana"/>
              </a:rPr>
              <a:t>for</a:t>
            </a:r>
            <a:r>
              <a:rPr sz="1400" spc="-90" dirty="0">
                <a:latin typeface="Verdana"/>
                <a:cs typeface="Verdana"/>
              </a:rPr>
              <a:t> </a:t>
            </a:r>
            <a:r>
              <a:rPr sz="1400" dirty="0">
                <a:latin typeface="Verdana"/>
                <a:cs typeface="Verdana"/>
              </a:rPr>
              <a:t>development</a:t>
            </a:r>
            <a:r>
              <a:rPr sz="1400" spc="-120" dirty="0">
                <a:latin typeface="Verdana"/>
                <a:cs typeface="Verdana"/>
              </a:rPr>
              <a:t> </a:t>
            </a:r>
            <a:r>
              <a:rPr sz="1400" dirty="0">
                <a:latin typeface="Verdana"/>
                <a:cs typeface="Verdana"/>
              </a:rPr>
              <a:t>of</a:t>
            </a:r>
            <a:r>
              <a:rPr sz="1400" spc="-85" dirty="0">
                <a:latin typeface="Verdana"/>
                <a:cs typeface="Verdana"/>
              </a:rPr>
              <a:t> </a:t>
            </a:r>
            <a:r>
              <a:rPr sz="1400" dirty="0">
                <a:latin typeface="Verdana"/>
                <a:cs typeface="Verdana"/>
              </a:rPr>
              <a:t>conventional</a:t>
            </a:r>
            <a:r>
              <a:rPr sz="1400" spc="-105" dirty="0">
                <a:latin typeface="Verdana"/>
                <a:cs typeface="Verdana"/>
              </a:rPr>
              <a:t> </a:t>
            </a:r>
            <a:r>
              <a:rPr sz="1400" spc="-50" dirty="0">
                <a:latin typeface="Verdana"/>
                <a:cs typeface="Verdana"/>
              </a:rPr>
              <a:t>&amp; </a:t>
            </a:r>
            <a:r>
              <a:rPr sz="1400" spc="-10" dirty="0">
                <a:latin typeface="Verdana"/>
                <a:cs typeface="Verdana"/>
              </a:rPr>
              <a:t>unconventional</a:t>
            </a:r>
            <a:r>
              <a:rPr sz="1400" spc="-25" dirty="0">
                <a:latin typeface="Verdana"/>
                <a:cs typeface="Verdana"/>
              </a:rPr>
              <a:t> </a:t>
            </a:r>
            <a:r>
              <a:rPr sz="1400" spc="-30" dirty="0">
                <a:latin typeface="Verdana"/>
                <a:cs typeface="Verdana"/>
              </a:rPr>
              <a:t>petroleum</a:t>
            </a:r>
            <a:r>
              <a:rPr sz="1400" spc="-45" dirty="0">
                <a:latin typeface="Verdana"/>
                <a:cs typeface="Verdana"/>
              </a:rPr>
              <a:t> </a:t>
            </a:r>
            <a:r>
              <a:rPr sz="1400" dirty="0">
                <a:latin typeface="Verdana"/>
                <a:cs typeface="Verdana"/>
              </a:rPr>
              <a:t>and</a:t>
            </a:r>
            <a:r>
              <a:rPr sz="1400" spc="-65" dirty="0">
                <a:latin typeface="Verdana"/>
                <a:cs typeface="Verdana"/>
              </a:rPr>
              <a:t> </a:t>
            </a:r>
            <a:r>
              <a:rPr sz="1400" spc="-10" dirty="0">
                <a:latin typeface="Verdana"/>
                <a:cs typeface="Verdana"/>
              </a:rPr>
              <a:t>related</a:t>
            </a:r>
            <a:r>
              <a:rPr sz="1400" spc="-35" dirty="0">
                <a:latin typeface="Verdana"/>
                <a:cs typeface="Verdana"/>
              </a:rPr>
              <a:t> </a:t>
            </a:r>
            <a:r>
              <a:rPr sz="1400" spc="-30" dirty="0">
                <a:latin typeface="Verdana"/>
                <a:cs typeface="Verdana"/>
              </a:rPr>
              <a:t>hydraulic</a:t>
            </a:r>
            <a:r>
              <a:rPr sz="1400" spc="-85" dirty="0">
                <a:latin typeface="Verdana"/>
                <a:cs typeface="Verdana"/>
              </a:rPr>
              <a:t> </a:t>
            </a:r>
            <a:r>
              <a:rPr sz="1400" spc="-25" dirty="0">
                <a:latin typeface="Verdana"/>
                <a:cs typeface="Verdana"/>
              </a:rPr>
              <a:t>fracking</a:t>
            </a:r>
            <a:r>
              <a:rPr sz="1400" spc="-85" dirty="0">
                <a:latin typeface="Verdana"/>
                <a:cs typeface="Verdana"/>
              </a:rPr>
              <a:t> </a:t>
            </a:r>
            <a:r>
              <a:rPr sz="1400" spc="-20" dirty="0">
                <a:latin typeface="Verdana"/>
                <a:cs typeface="Verdana"/>
              </a:rPr>
              <a:t>sectors.</a:t>
            </a:r>
            <a:endParaRPr sz="1400">
              <a:latin typeface="Verdana"/>
              <a:cs typeface="Verdana"/>
            </a:endParaRPr>
          </a:p>
        </p:txBody>
      </p:sp>
      <p:sp>
        <p:nvSpPr>
          <p:cNvPr id="18" name="object 18"/>
          <p:cNvSpPr txBox="1"/>
          <p:nvPr/>
        </p:nvSpPr>
        <p:spPr>
          <a:xfrm>
            <a:off x="5065903" y="3802126"/>
            <a:ext cx="6544309" cy="431800"/>
          </a:xfrm>
          <a:prstGeom prst="rect">
            <a:avLst/>
          </a:prstGeom>
        </p:spPr>
        <p:txBody>
          <a:bodyPr vert="horz" wrap="square" lIns="0" tIns="37465" rIns="0" bIns="0" rtlCol="0">
            <a:spAutoFit/>
          </a:bodyPr>
          <a:lstStyle/>
          <a:p>
            <a:pPr marL="127000" marR="5080" indent="-114300">
              <a:lnSpc>
                <a:spcPts val="1510"/>
              </a:lnSpc>
              <a:spcBef>
                <a:spcPts val="295"/>
              </a:spcBef>
              <a:buSzPct val="92857"/>
              <a:buChar char="•"/>
              <a:tabLst>
                <a:tab pos="127000" algn="l"/>
              </a:tabLst>
            </a:pPr>
            <a:r>
              <a:rPr sz="1400" spc="-45" dirty="0">
                <a:latin typeface="Verdana"/>
                <a:cs typeface="Verdana"/>
              </a:rPr>
              <a:t>Matters </a:t>
            </a:r>
            <a:r>
              <a:rPr sz="1400" spc="-10" dirty="0">
                <a:latin typeface="Verdana"/>
                <a:cs typeface="Verdana"/>
              </a:rPr>
              <a:t>bearing</a:t>
            </a:r>
            <a:r>
              <a:rPr sz="1400" spc="-70" dirty="0">
                <a:latin typeface="Verdana"/>
                <a:cs typeface="Verdana"/>
              </a:rPr>
              <a:t> </a:t>
            </a:r>
            <a:r>
              <a:rPr sz="1400" dirty="0">
                <a:latin typeface="Verdana"/>
                <a:cs typeface="Verdana"/>
              </a:rPr>
              <a:t>on</a:t>
            </a:r>
            <a:r>
              <a:rPr sz="1400" spc="-45" dirty="0">
                <a:latin typeface="Verdana"/>
                <a:cs typeface="Verdana"/>
              </a:rPr>
              <a:t> </a:t>
            </a:r>
            <a:r>
              <a:rPr sz="1400" spc="-40" dirty="0">
                <a:latin typeface="Verdana"/>
                <a:cs typeface="Verdana"/>
              </a:rPr>
              <a:t>international</a:t>
            </a:r>
            <a:r>
              <a:rPr sz="1400" spc="-65" dirty="0">
                <a:latin typeface="Verdana"/>
                <a:cs typeface="Verdana"/>
              </a:rPr>
              <a:t> </a:t>
            </a:r>
            <a:r>
              <a:rPr sz="1400" spc="-10" dirty="0">
                <a:latin typeface="Verdana"/>
                <a:cs typeface="Verdana"/>
              </a:rPr>
              <a:t>aspects</a:t>
            </a:r>
            <a:r>
              <a:rPr sz="1400" spc="-50" dirty="0">
                <a:latin typeface="Verdana"/>
                <a:cs typeface="Verdana"/>
              </a:rPr>
              <a:t> </a:t>
            </a:r>
            <a:r>
              <a:rPr sz="1400" spc="-75" dirty="0">
                <a:latin typeface="Verdana"/>
                <a:cs typeface="Verdana"/>
              </a:rPr>
              <a:t>like </a:t>
            </a:r>
            <a:r>
              <a:rPr sz="1400" dirty="0">
                <a:latin typeface="Verdana"/>
                <a:cs typeface="Verdana"/>
              </a:rPr>
              <a:t>technology</a:t>
            </a:r>
            <a:r>
              <a:rPr sz="1400" spc="-40" dirty="0">
                <a:latin typeface="Verdana"/>
                <a:cs typeface="Verdana"/>
              </a:rPr>
              <a:t> </a:t>
            </a:r>
            <a:r>
              <a:rPr sz="1400" dirty="0">
                <a:latin typeface="Verdana"/>
                <a:cs typeface="Verdana"/>
              </a:rPr>
              <a:t>advancements</a:t>
            </a:r>
            <a:r>
              <a:rPr sz="1400" spc="-65" dirty="0">
                <a:latin typeface="Verdana"/>
                <a:cs typeface="Verdana"/>
              </a:rPr>
              <a:t> </a:t>
            </a:r>
            <a:r>
              <a:rPr sz="1400" spc="-50" dirty="0">
                <a:latin typeface="Verdana"/>
                <a:cs typeface="Verdana"/>
              </a:rPr>
              <a:t>&amp; </a:t>
            </a:r>
            <a:r>
              <a:rPr sz="1400" dirty="0">
                <a:latin typeface="Verdana"/>
                <a:cs typeface="Verdana"/>
              </a:rPr>
              <a:t>development</a:t>
            </a:r>
            <a:r>
              <a:rPr sz="1400" spc="-110" dirty="0">
                <a:latin typeface="Verdana"/>
                <a:cs typeface="Verdana"/>
              </a:rPr>
              <a:t> </a:t>
            </a:r>
            <a:r>
              <a:rPr sz="1400" spc="-70" dirty="0">
                <a:latin typeface="Verdana"/>
                <a:cs typeface="Verdana"/>
              </a:rPr>
              <a:t>in</a:t>
            </a:r>
            <a:r>
              <a:rPr sz="1400" spc="-105" dirty="0">
                <a:latin typeface="Verdana"/>
                <a:cs typeface="Verdana"/>
              </a:rPr>
              <a:t> </a:t>
            </a:r>
            <a:r>
              <a:rPr sz="1400" spc="-20" dirty="0">
                <a:latin typeface="Verdana"/>
                <a:cs typeface="Verdana"/>
              </a:rPr>
              <a:t>the</a:t>
            </a:r>
            <a:r>
              <a:rPr sz="1400" spc="-60" dirty="0">
                <a:latin typeface="Verdana"/>
                <a:cs typeface="Verdana"/>
              </a:rPr>
              <a:t> </a:t>
            </a:r>
            <a:r>
              <a:rPr sz="1400" spc="-30" dirty="0">
                <a:latin typeface="Verdana"/>
                <a:cs typeface="Verdana"/>
              </a:rPr>
              <a:t>field</a:t>
            </a:r>
            <a:r>
              <a:rPr sz="1400" spc="-100" dirty="0">
                <a:latin typeface="Verdana"/>
                <a:cs typeface="Verdana"/>
              </a:rPr>
              <a:t> </a:t>
            </a:r>
            <a:r>
              <a:rPr sz="1400" dirty="0">
                <a:latin typeface="Verdana"/>
                <a:cs typeface="Verdana"/>
              </a:rPr>
              <a:t>of</a:t>
            </a:r>
            <a:r>
              <a:rPr sz="1400" spc="-80" dirty="0">
                <a:latin typeface="Verdana"/>
                <a:cs typeface="Verdana"/>
              </a:rPr>
              <a:t> </a:t>
            </a:r>
            <a:r>
              <a:rPr sz="1400" spc="-40" dirty="0">
                <a:latin typeface="Verdana"/>
                <a:cs typeface="Verdana"/>
              </a:rPr>
              <a:t>Petroleum</a:t>
            </a:r>
            <a:r>
              <a:rPr sz="1400" spc="-110" dirty="0">
                <a:latin typeface="Verdana"/>
                <a:cs typeface="Verdana"/>
              </a:rPr>
              <a:t> </a:t>
            </a:r>
            <a:r>
              <a:rPr sz="1400" spc="-10" dirty="0">
                <a:latin typeface="Verdana"/>
                <a:cs typeface="Verdana"/>
              </a:rPr>
              <a:t>Technology.</a:t>
            </a:r>
            <a:endParaRPr sz="1400">
              <a:latin typeface="Verdana"/>
              <a:cs typeface="Verdana"/>
            </a:endParaRPr>
          </a:p>
        </p:txBody>
      </p:sp>
      <p:sp>
        <p:nvSpPr>
          <p:cNvPr id="19" name="object 19"/>
          <p:cNvSpPr txBox="1"/>
          <p:nvPr/>
        </p:nvSpPr>
        <p:spPr>
          <a:xfrm>
            <a:off x="5065903" y="4442205"/>
            <a:ext cx="6558915" cy="431800"/>
          </a:xfrm>
          <a:prstGeom prst="rect">
            <a:avLst/>
          </a:prstGeom>
        </p:spPr>
        <p:txBody>
          <a:bodyPr vert="horz" wrap="square" lIns="0" tIns="37465" rIns="0" bIns="0" rtlCol="0">
            <a:spAutoFit/>
          </a:bodyPr>
          <a:lstStyle/>
          <a:p>
            <a:pPr marL="127000" marR="5080" indent="-114300">
              <a:lnSpc>
                <a:spcPts val="1510"/>
              </a:lnSpc>
              <a:spcBef>
                <a:spcPts val="295"/>
              </a:spcBef>
              <a:buSzPct val="92857"/>
              <a:buChar char="•"/>
              <a:tabLst>
                <a:tab pos="127000" algn="l"/>
              </a:tabLst>
            </a:pPr>
            <a:r>
              <a:rPr sz="1400" spc="-110" dirty="0">
                <a:latin typeface="Verdana"/>
                <a:cs typeface="Verdana"/>
              </a:rPr>
              <a:t>To</a:t>
            </a:r>
            <a:r>
              <a:rPr sz="1400" spc="-80" dirty="0">
                <a:latin typeface="Verdana"/>
                <a:cs typeface="Verdana"/>
              </a:rPr>
              <a:t> </a:t>
            </a:r>
            <a:r>
              <a:rPr sz="1400" spc="-60" dirty="0">
                <a:latin typeface="Verdana"/>
                <a:cs typeface="Verdana"/>
              </a:rPr>
              <a:t>ensure</a:t>
            </a:r>
            <a:r>
              <a:rPr sz="1400" spc="-55" dirty="0">
                <a:latin typeface="Verdana"/>
                <a:cs typeface="Verdana"/>
              </a:rPr>
              <a:t> </a:t>
            </a:r>
            <a:r>
              <a:rPr sz="1400" spc="-25" dirty="0">
                <a:latin typeface="Verdana"/>
                <a:cs typeface="Verdana"/>
              </a:rPr>
              <a:t>the</a:t>
            </a:r>
            <a:r>
              <a:rPr sz="1400" spc="-70" dirty="0">
                <a:latin typeface="Verdana"/>
                <a:cs typeface="Verdana"/>
              </a:rPr>
              <a:t> </a:t>
            </a:r>
            <a:r>
              <a:rPr sz="1400" spc="-15" dirty="0">
                <a:latin typeface="Verdana"/>
                <a:cs typeface="Verdana"/>
              </a:rPr>
              <a:t>workforce</a:t>
            </a:r>
            <a:r>
              <a:rPr sz="1400" spc="-110" dirty="0">
                <a:latin typeface="Verdana"/>
                <a:cs typeface="Verdana"/>
              </a:rPr>
              <a:t> </a:t>
            </a:r>
            <a:r>
              <a:rPr sz="1400" spc="-10" dirty="0">
                <a:latin typeface="Verdana"/>
                <a:cs typeface="Verdana"/>
              </a:rPr>
              <a:t>generation</a:t>
            </a:r>
            <a:r>
              <a:rPr sz="1400" spc="-105" dirty="0">
                <a:latin typeface="Verdana"/>
                <a:cs typeface="Verdana"/>
              </a:rPr>
              <a:t> </a:t>
            </a:r>
            <a:r>
              <a:rPr sz="1400" spc="-70" dirty="0">
                <a:latin typeface="Verdana"/>
                <a:cs typeface="Verdana"/>
              </a:rPr>
              <a:t>like</a:t>
            </a:r>
            <a:r>
              <a:rPr sz="1400" spc="-105" dirty="0">
                <a:latin typeface="Verdana"/>
                <a:cs typeface="Verdana"/>
              </a:rPr>
              <a:t> </a:t>
            </a:r>
            <a:r>
              <a:rPr sz="1400" spc="-25" dirty="0">
                <a:latin typeface="Verdana"/>
                <a:cs typeface="Verdana"/>
              </a:rPr>
              <a:t>technicians,</a:t>
            </a:r>
            <a:r>
              <a:rPr sz="1400" spc="-100" dirty="0">
                <a:latin typeface="Verdana"/>
                <a:cs typeface="Verdana"/>
              </a:rPr>
              <a:t> </a:t>
            </a:r>
            <a:r>
              <a:rPr sz="1400" spc="-10" dirty="0">
                <a:latin typeface="Verdana"/>
                <a:cs typeface="Verdana"/>
              </a:rPr>
              <a:t>mechanics,</a:t>
            </a:r>
            <a:r>
              <a:rPr sz="1400" spc="-110" dirty="0">
                <a:latin typeface="Verdana"/>
                <a:cs typeface="Verdana"/>
              </a:rPr>
              <a:t> </a:t>
            </a:r>
            <a:r>
              <a:rPr sz="1400" spc="-95" dirty="0">
                <a:latin typeface="Verdana"/>
                <a:cs typeface="Verdana"/>
              </a:rPr>
              <a:t>fitters</a:t>
            </a:r>
            <a:r>
              <a:rPr sz="1400" spc="-90" dirty="0">
                <a:latin typeface="Verdana"/>
                <a:cs typeface="Verdana"/>
              </a:rPr>
              <a:t> </a:t>
            </a:r>
            <a:r>
              <a:rPr sz="1400" spc="-25" dirty="0">
                <a:latin typeface="Verdana"/>
                <a:cs typeface="Verdana"/>
              </a:rPr>
              <a:t>and </a:t>
            </a:r>
            <a:r>
              <a:rPr sz="1400" spc="-105" dirty="0">
                <a:latin typeface="Verdana"/>
                <a:cs typeface="Verdana"/>
              </a:rPr>
              <a:t>drillers,</a:t>
            </a:r>
            <a:r>
              <a:rPr sz="1400" spc="-65" dirty="0">
                <a:latin typeface="Verdana"/>
                <a:cs typeface="Verdana"/>
              </a:rPr>
              <a:t> </a:t>
            </a:r>
            <a:r>
              <a:rPr sz="1400" spc="-20" dirty="0">
                <a:latin typeface="Verdana"/>
                <a:cs typeface="Verdana"/>
              </a:rPr>
              <a:t>etc.</a:t>
            </a:r>
            <a:endParaRPr sz="1400">
              <a:latin typeface="Verdana"/>
              <a:cs typeface="Verdana"/>
            </a:endParaRPr>
          </a:p>
        </p:txBody>
      </p:sp>
      <p:sp>
        <p:nvSpPr>
          <p:cNvPr id="20" name="object 20"/>
          <p:cNvSpPr txBox="1"/>
          <p:nvPr/>
        </p:nvSpPr>
        <p:spPr>
          <a:xfrm>
            <a:off x="5065903" y="5082666"/>
            <a:ext cx="5848985" cy="239395"/>
          </a:xfrm>
          <a:prstGeom prst="rect">
            <a:avLst/>
          </a:prstGeom>
        </p:spPr>
        <p:txBody>
          <a:bodyPr vert="horz" wrap="square" lIns="0" tIns="12700" rIns="0" bIns="0" rtlCol="0">
            <a:spAutoFit/>
          </a:bodyPr>
          <a:lstStyle/>
          <a:p>
            <a:pPr marL="126364" indent="-113664">
              <a:lnSpc>
                <a:spcPct val="100000"/>
              </a:lnSpc>
              <a:spcBef>
                <a:spcPts val="100"/>
              </a:spcBef>
              <a:buSzPct val="92857"/>
              <a:buChar char="•"/>
              <a:tabLst>
                <a:tab pos="126364" algn="l"/>
              </a:tabLst>
            </a:pPr>
            <a:r>
              <a:rPr sz="1400" spc="-110" dirty="0">
                <a:latin typeface="Verdana"/>
                <a:cs typeface="Verdana"/>
              </a:rPr>
              <a:t>To</a:t>
            </a:r>
            <a:r>
              <a:rPr sz="1400" spc="-70" dirty="0">
                <a:latin typeface="Verdana"/>
                <a:cs typeface="Verdana"/>
              </a:rPr>
              <a:t> </a:t>
            </a:r>
            <a:r>
              <a:rPr sz="1400" spc="-60" dirty="0">
                <a:latin typeface="Verdana"/>
                <a:cs typeface="Verdana"/>
              </a:rPr>
              <a:t>ensure</a:t>
            </a:r>
            <a:r>
              <a:rPr sz="1400" spc="-50" dirty="0">
                <a:latin typeface="Verdana"/>
                <a:cs typeface="Verdana"/>
              </a:rPr>
              <a:t> </a:t>
            </a:r>
            <a:r>
              <a:rPr sz="1400" spc="-25" dirty="0">
                <a:latin typeface="Verdana"/>
                <a:cs typeface="Verdana"/>
              </a:rPr>
              <a:t>the</a:t>
            </a:r>
            <a:r>
              <a:rPr sz="1400" spc="-60" dirty="0">
                <a:latin typeface="Verdana"/>
                <a:cs typeface="Verdana"/>
              </a:rPr>
              <a:t> </a:t>
            </a:r>
            <a:r>
              <a:rPr sz="1400" spc="-70" dirty="0">
                <a:latin typeface="Verdana"/>
                <a:cs typeface="Verdana"/>
              </a:rPr>
              <a:t>jobs</a:t>
            </a:r>
            <a:r>
              <a:rPr sz="1400" spc="-75" dirty="0">
                <a:latin typeface="Verdana"/>
                <a:cs typeface="Verdana"/>
              </a:rPr>
              <a:t> </a:t>
            </a:r>
            <a:r>
              <a:rPr sz="1400" dirty="0">
                <a:latin typeface="Verdana"/>
                <a:cs typeface="Verdana"/>
              </a:rPr>
              <a:t>and</a:t>
            </a:r>
            <a:r>
              <a:rPr sz="1400" spc="-65" dirty="0">
                <a:latin typeface="Verdana"/>
                <a:cs typeface="Verdana"/>
              </a:rPr>
              <a:t> </a:t>
            </a:r>
            <a:r>
              <a:rPr sz="1400" spc="-25" dirty="0">
                <a:latin typeface="Verdana"/>
                <a:cs typeface="Verdana"/>
              </a:rPr>
              <a:t>employment</a:t>
            </a:r>
            <a:r>
              <a:rPr sz="1400" spc="-95" dirty="0">
                <a:latin typeface="Verdana"/>
                <a:cs typeface="Verdana"/>
              </a:rPr>
              <a:t> </a:t>
            </a:r>
            <a:r>
              <a:rPr sz="1400" spc="-55" dirty="0">
                <a:latin typeface="Verdana"/>
                <a:cs typeface="Verdana"/>
              </a:rPr>
              <a:t>for</a:t>
            </a:r>
            <a:r>
              <a:rPr sz="1400" spc="-60" dirty="0">
                <a:latin typeface="Verdana"/>
                <a:cs typeface="Verdana"/>
              </a:rPr>
              <a:t> </a:t>
            </a:r>
            <a:r>
              <a:rPr sz="1400" spc="-70" dirty="0">
                <a:latin typeface="Verdana"/>
                <a:cs typeface="Verdana"/>
              </a:rPr>
              <a:t>mid-</a:t>
            </a:r>
            <a:r>
              <a:rPr sz="1400" spc="-35" dirty="0">
                <a:latin typeface="Verdana"/>
                <a:cs typeface="Verdana"/>
              </a:rPr>
              <a:t>level</a:t>
            </a:r>
            <a:r>
              <a:rPr sz="1400" spc="-90" dirty="0">
                <a:latin typeface="Verdana"/>
                <a:cs typeface="Verdana"/>
              </a:rPr>
              <a:t> </a:t>
            </a:r>
            <a:r>
              <a:rPr sz="1400" spc="-75" dirty="0">
                <a:latin typeface="Verdana"/>
                <a:cs typeface="Verdana"/>
              </a:rPr>
              <a:t>skilled</a:t>
            </a:r>
            <a:r>
              <a:rPr sz="1400" spc="-85" dirty="0">
                <a:latin typeface="Verdana"/>
                <a:cs typeface="Verdana"/>
              </a:rPr>
              <a:t> </a:t>
            </a:r>
            <a:r>
              <a:rPr sz="1400" spc="-10" dirty="0">
                <a:latin typeface="Verdana"/>
                <a:cs typeface="Verdana"/>
              </a:rPr>
              <a:t>workforce.</a:t>
            </a:r>
            <a:endParaRPr sz="1400">
              <a:latin typeface="Verdana"/>
              <a:cs typeface="Verdana"/>
            </a:endParaRPr>
          </a:p>
        </p:txBody>
      </p:sp>
      <p:sp>
        <p:nvSpPr>
          <p:cNvPr id="21" name="object 21"/>
          <p:cNvSpPr txBox="1"/>
          <p:nvPr/>
        </p:nvSpPr>
        <p:spPr>
          <a:xfrm>
            <a:off x="5065903" y="5530697"/>
            <a:ext cx="6343650" cy="431800"/>
          </a:xfrm>
          <a:prstGeom prst="rect">
            <a:avLst/>
          </a:prstGeom>
        </p:spPr>
        <p:txBody>
          <a:bodyPr vert="horz" wrap="square" lIns="0" tIns="37465" rIns="0" bIns="0" rtlCol="0">
            <a:spAutoFit/>
          </a:bodyPr>
          <a:lstStyle/>
          <a:p>
            <a:pPr marL="127000" marR="5080" indent="-114300">
              <a:lnSpc>
                <a:spcPts val="1510"/>
              </a:lnSpc>
              <a:spcBef>
                <a:spcPts val="295"/>
              </a:spcBef>
              <a:buSzPct val="92857"/>
              <a:buChar char="•"/>
              <a:tabLst>
                <a:tab pos="127000" algn="l"/>
              </a:tabLst>
            </a:pPr>
            <a:r>
              <a:rPr sz="1400" spc="-110" dirty="0">
                <a:latin typeface="Verdana"/>
                <a:cs typeface="Verdana"/>
              </a:rPr>
              <a:t>To</a:t>
            </a:r>
            <a:r>
              <a:rPr sz="1400" spc="-75" dirty="0">
                <a:latin typeface="Verdana"/>
                <a:cs typeface="Verdana"/>
              </a:rPr>
              <a:t> </a:t>
            </a:r>
            <a:r>
              <a:rPr sz="1400" dirty="0">
                <a:latin typeface="Verdana"/>
                <a:cs typeface="Verdana"/>
              </a:rPr>
              <a:t>meet</a:t>
            </a:r>
            <a:r>
              <a:rPr sz="1400" spc="-60" dirty="0">
                <a:latin typeface="Verdana"/>
                <a:cs typeface="Verdana"/>
              </a:rPr>
              <a:t> </a:t>
            </a:r>
            <a:r>
              <a:rPr sz="1400" spc="-25" dirty="0">
                <a:latin typeface="Verdana"/>
                <a:cs typeface="Verdana"/>
              </a:rPr>
              <a:t>the</a:t>
            </a:r>
            <a:r>
              <a:rPr sz="1400" spc="-65" dirty="0">
                <a:latin typeface="Verdana"/>
                <a:cs typeface="Verdana"/>
              </a:rPr>
              <a:t> </a:t>
            </a:r>
            <a:r>
              <a:rPr sz="1400" spc="-90" dirty="0">
                <a:latin typeface="Verdana"/>
                <a:cs typeface="Verdana"/>
              </a:rPr>
              <a:t>industry</a:t>
            </a:r>
            <a:r>
              <a:rPr sz="1400" spc="-75" dirty="0">
                <a:latin typeface="Verdana"/>
                <a:cs typeface="Verdana"/>
              </a:rPr>
              <a:t> </a:t>
            </a:r>
            <a:r>
              <a:rPr sz="1400" spc="-20" dirty="0">
                <a:latin typeface="Verdana"/>
                <a:cs typeface="Verdana"/>
              </a:rPr>
              <a:t>standard</a:t>
            </a:r>
            <a:r>
              <a:rPr sz="1400" spc="-40" dirty="0">
                <a:latin typeface="Verdana"/>
                <a:cs typeface="Verdana"/>
              </a:rPr>
              <a:t> </a:t>
            </a:r>
            <a:r>
              <a:rPr sz="1400" dirty="0">
                <a:latin typeface="Verdana"/>
                <a:cs typeface="Verdana"/>
              </a:rPr>
              <a:t>and</a:t>
            </a:r>
            <a:r>
              <a:rPr sz="1400" spc="-70" dirty="0">
                <a:latin typeface="Verdana"/>
                <a:cs typeface="Verdana"/>
              </a:rPr>
              <a:t> </a:t>
            </a:r>
            <a:r>
              <a:rPr sz="1400" spc="-45" dirty="0">
                <a:latin typeface="Verdana"/>
                <a:cs typeface="Verdana"/>
              </a:rPr>
              <a:t>requirement</a:t>
            </a:r>
            <a:r>
              <a:rPr sz="1400" spc="-100" dirty="0">
                <a:latin typeface="Verdana"/>
                <a:cs typeface="Verdana"/>
              </a:rPr>
              <a:t> </a:t>
            </a:r>
            <a:r>
              <a:rPr sz="1400" spc="-60" dirty="0">
                <a:latin typeface="Verdana"/>
                <a:cs typeface="Verdana"/>
              </a:rPr>
              <a:t>for</a:t>
            </a:r>
            <a:r>
              <a:rPr sz="1400" spc="-80" dirty="0">
                <a:latin typeface="Verdana"/>
                <a:cs typeface="Verdana"/>
              </a:rPr>
              <a:t> </a:t>
            </a:r>
            <a:r>
              <a:rPr sz="1400" spc="-20" dirty="0">
                <a:latin typeface="Verdana"/>
                <a:cs typeface="Verdana"/>
              </a:rPr>
              <a:t>the</a:t>
            </a:r>
            <a:r>
              <a:rPr sz="1400" spc="-55" dirty="0">
                <a:latin typeface="Verdana"/>
                <a:cs typeface="Verdana"/>
              </a:rPr>
              <a:t> </a:t>
            </a:r>
            <a:r>
              <a:rPr sz="1400" spc="-65" dirty="0">
                <a:latin typeface="Verdana"/>
                <a:cs typeface="Verdana"/>
              </a:rPr>
              <a:t>mid-</a:t>
            </a:r>
            <a:r>
              <a:rPr sz="1400" spc="-35" dirty="0">
                <a:latin typeface="Verdana"/>
                <a:cs typeface="Verdana"/>
              </a:rPr>
              <a:t>level</a:t>
            </a:r>
            <a:r>
              <a:rPr sz="1400" spc="-95" dirty="0">
                <a:latin typeface="Verdana"/>
                <a:cs typeface="Verdana"/>
              </a:rPr>
              <a:t> </a:t>
            </a:r>
            <a:r>
              <a:rPr sz="1400" spc="-10" dirty="0">
                <a:latin typeface="Verdana"/>
                <a:cs typeface="Verdana"/>
              </a:rPr>
              <a:t>training </a:t>
            </a:r>
            <a:r>
              <a:rPr sz="1400" dirty="0">
                <a:latin typeface="Verdana"/>
                <a:cs typeface="Verdana"/>
              </a:rPr>
              <a:t>and</a:t>
            </a:r>
            <a:r>
              <a:rPr sz="1400" spc="5" dirty="0">
                <a:latin typeface="Verdana"/>
                <a:cs typeface="Verdana"/>
              </a:rPr>
              <a:t> </a:t>
            </a:r>
            <a:r>
              <a:rPr sz="1400" spc="-25" dirty="0">
                <a:latin typeface="Verdana"/>
                <a:cs typeface="Verdana"/>
              </a:rPr>
              <a:t>workforce</a:t>
            </a:r>
            <a:r>
              <a:rPr sz="1400" spc="-50" dirty="0">
                <a:latin typeface="Verdana"/>
                <a:cs typeface="Verdana"/>
              </a:rPr>
              <a:t> </a:t>
            </a:r>
            <a:r>
              <a:rPr sz="1400" spc="-10" dirty="0">
                <a:latin typeface="Verdana"/>
                <a:cs typeface="Verdana"/>
              </a:rPr>
              <a:t>development.</a:t>
            </a:r>
            <a:endParaRPr sz="1400">
              <a:latin typeface="Verdana"/>
              <a:cs typeface="Verdana"/>
            </a:endParaRPr>
          </a:p>
        </p:txBody>
      </p:sp>
      <p:pic>
        <p:nvPicPr>
          <p:cNvPr id="22" name="object 22"/>
          <p:cNvPicPr/>
          <p:nvPr/>
        </p:nvPicPr>
        <p:blipFill>
          <a:blip r:embed="rId7" cstate="print"/>
          <a:stretch>
            <a:fillRect/>
          </a:stretch>
        </p:blipFill>
        <p:spPr>
          <a:xfrm>
            <a:off x="477012" y="489204"/>
            <a:ext cx="1443227" cy="1391412"/>
          </a:xfrm>
          <a:prstGeom prst="rect">
            <a:avLst/>
          </a:prstGeom>
        </p:spPr>
      </p:pic>
      <p:sp>
        <p:nvSpPr>
          <p:cNvPr id="23" name="object 23"/>
          <p:cNvSpPr txBox="1"/>
          <p:nvPr/>
        </p:nvSpPr>
        <p:spPr>
          <a:xfrm>
            <a:off x="1512569" y="3312667"/>
            <a:ext cx="2525395" cy="2467610"/>
          </a:xfrm>
          <a:prstGeom prst="rect">
            <a:avLst/>
          </a:prstGeom>
        </p:spPr>
        <p:txBody>
          <a:bodyPr vert="horz" wrap="square" lIns="0" tIns="40005" rIns="0" bIns="0" rtlCol="0">
            <a:spAutoFit/>
          </a:bodyPr>
          <a:lstStyle/>
          <a:p>
            <a:pPr marL="12700" marR="5080" algn="ctr">
              <a:lnSpc>
                <a:spcPct val="90000"/>
              </a:lnSpc>
              <a:spcBef>
                <a:spcPts val="315"/>
              </a:spcBef>
            </a:pPr>
            <a:r>
              <a:rPr sz="1800" spc="-120" dirty="0">
                <a:solidFill>
                  <a:srgbClr val="FFFFFF"/>
                </a:solidFill>
                <a:latin typeface="Verdana"/>
                <a:cs typeface="Verdana"/>
              </a:rPr>
              <a:t>The</a:t>
            </a:r>
            <a:r>
              <a:rPr sz="1800" spc="-100" dirty="0">
                <a:solidFill>
                  <a:srgbClr val="FFFFFF"/>
                </a:solidFill>
                <a:latin typeface="Verdana"/>
                <a:cs typeface="Verdana"/>
              </a:rPr>
              <a:t> </a:t>
            </a:r>
            <a:r>
              <a:rPr sz="1800" spc="-120" dirty="0">
                <a:solidFill>
                  <a:srgbClr val="FFFFFF"/>
                </a:solidFill>
                <a:latin typeface="Verdana"/>
                <a:cs typeface="Verdana"/>
              </a:rPr>
              <a:t>Institute</a:t>
            </a:r>
            <a:r>
              <a:rPr sz="1800" spc="-95" dirty="0">
                <a:solidFill>
                  <a:srgbClr val="FFFFFF"/>
                </a:solidFill>
                <a:latin typeface="Verdana"/>
                <a:cs typeface="Verdana"/>
              </a:rPr>
              <a:t> </a:t>
            </a:r>
            <a:r>
              <a:rPr sz="1800" spc="-20" dirty="0">
                <a:solidFill>
                  <a:srgbClr val="FFFFFF"/>
                </a:solidFill>
                <a:latin typeface="Verdana"/>
                <a:cs typeface="Verdana"/>
              </a:rPr>
              <a:t>shall </a:t>
            </a:r>
            <a:r>
              <a:rPr sz="1800" spc="-65" dirty="0">
                <a:solidFill>
                  <a:srgbClr val="FFFFFF"/>
                </a:solidFill>
                <a:latin typeface="Verdana"/>
                <a:cs typeface="Verdana"/>
              </a:rPr>
              <a:t>responsible</a:t>
            </a:r>
            <a:r>
              <a:rPr sz="1800" spc="-100" dirty="0">
                <a:solidFill>
                  <a:srgbClr val="FFFFFF"/>
                </a:solidFill>
                <a:latin typeface="Verdana"/>
                <a:cs typeface="Verdana"/>
              </a:rPr>
              <a:t> </a:t>
            </a:r>
            <a:r>
              <a:rPr sz="1800" spc="-75" dirty="0">
                <a:solidFill>
                  <a:srgbClr val="FFFFFF"/>
                </a:solidFill>
                <a:latin typeface="Verdana"/>
                <a:cs typeface="Verdana"/>
              </a:rPr>
              <a:t>for</a:t>
            </a:r>
            <a:r>
              <a:rPr sz="1800" spc="-95" dirty="0">
                <a:solidFill>
                  <a:srgbClr val="FFFFFF"/>
                </a:solidFill>
                <a:latin typeface="Verdana"/>
                <a:cs typeface="Verdana"/>
              </a:rPr>
              <a:t> </a:t>
            </a:r>
            <a:r>
              <a:rPr sz="1800" spc="-10" dirty="0">
                <a:solidFill>
                  <a:srgbClr val="FFFFFF"/>
                </a:solidFill>
                <a:latin typeface="Verdana"/>
                <a:cs typeface="Verdana"/>
              </a:rPr>
              <a:t>dealing </a:t>
            </a:r>
            <a:r>
              <a:rPr sz="1800" spc="-85" dirty="0">
                <a:solidFill>
                  <a:srgbClr val="FFFFFF"/>
                </a:solidFill>
                <a:latin typeface="Verdana"/>
                <a:cs typeface="Verdana"/>
              </a:rPr>
              <a:t>with</a:t>
            </a:r>
            <a:r>
              <a:rPr sz="1800" spc="-90" dirty="0">
                <a:solidFill>
                  <a:srgbClr val="FFFFFF"/>
                </a:solidFill>
                <a:latin typeface="Verdana"/>
                <a:cs typeface="Verdana"/>
              </a:rPr>
              <a:t> </a:t>
            </a:r>
            <a:r>
              <a:rPr sz="1800" spc="-45" dirty="0">
                <a:solidFill>
                  <a:srgbClr val="FFFFFF"/>
                </a:solidFill>
                <a:latin typeface="Verdana"/>
                <a:cs typeface="Verdana"/>
              </a:rPr>
              <a:t>all</a:t>
            </a:r>
            <a:r>
              <a:rPr sz="1800" spc="-140" dirty="0">
                <a:solidFill>
                  <a:srgbClr val="FFFFFF"/>
                </a:solidFill>
                <a:latin typeface="Verdana"/>
                <a:cs typeface="Verdana"/>
              </a:rPr>
              <a:t> </a:t>
            </a:r>
            <a:r>
              <a:rPr sz="1800" spc="-25" dirty="0">
                <a:solidFill>
                  <a:srgbClr val="FFFFFF"/>
                </a:solidFill>
                <a:latin typeface="Verdana"/>
                <a:cs typeface="Verdana"/>
              </a:rPr>
              <a:t>the</a:t>
            </a:r>
            <a:r>
              <a:rPr sz="1800" spc="-105" dirty="0">
                <a:solidFill>
                  <a:srgbClr val="FFFFFF"/>
                </a:solidFill>
                <a:latin typeface="Verdana"/>
                <a:cs typeface="Verdana"/>
              </a:rPr>
              <a:t> </a:t>
            </a:r>
            <a:r>
              <a:rPr sz="1800" spc="-10" dirty="0">
                <a:solidFill>
                  <a:srgbClr val="FFFFFF"/>
                </a:solidFill>
                <a:latin typeface="Verdana"/>
                <a:cs typeface="Verdana"/>
              </a:rPr>
              <a:t>technical </a:t>
            </a:r>
            <a:r>
              <a:rPr sz="1800" spc="55" dirty="0">
                <a:solidFill>
                  <a:srgbClr val="FFFFFF"/>
                </a:solidFill>
                <a:latin typeface="Verdana"/>
                <a:cs typeface="Verdana"/>
              </a:rPr>
              <a:t>capacity</a:t>
            </a:r>
            <a:r>
              <a:rPr sz="1800" spc="-140" dirty="0">
                <a:solidFill>
                  <a:srgbClr val="FFFFFF"/>
                </a:solidFill>
                <a:latin typeface="Verdana"/>
                <a:cs typeface="Verdana"/>
              </a:rPr>
              <a:t> </a:t>
            </a:r>
            <a:r>
              <a:rPr sz="1800" spc="-10" dirty="0">
                <a:solidFill>
                  <a:srgbClr val="FFFFFF"/>
                </a:solidFill>
                <a:latin typeface="Verdana"/>
                <a:cs typeface="Verdana"/>
              </a:rPr>
              <a:t>building</a:t>
            </a:r>
            <a:endParaRPr sz="1800">
              <a:latin typeface="Verdana"/>
              <a:cs typeface="Verdana"/>
            </a:endParaRPr>
          </a:p>
          <a:p>
            <a:pPr marL="394970" marR="66040" indent="124460">
              <a:lnSpc>
                <a:spcPts val="1939"/>
              </a:lnSpc>
              <a:spcBef>
                <a:spcPts val="790"/>
              </a:spcBef>
            </a:pPr>
            <a:r>
              <a:rPr sz="1800" spc="-60" dirty="0">
                <a:solidFill>
                  <a:srgbClr val="FFFFFF"/>
                </a:solidFill>
                <a:latin typeface="Verdana"/>
                <a:cs typeface="Verdana"/>
              </a:rPr>
              <a:t>matter </a:t>
            </a:r>
            <a:r>
              <a:rPr sz="1800" spc="-50" dirty="0">
                <a:solidFill>
                  <a:srgbClr val="FFFFFF"/>
                </a:solidFill>
                <a:latin typeface="Verdana"/>
                <a:cs typeface="Verdana"/>
              </a:rPr>
              <a:t>relating</a:t>
            </a:r>
            <a:r>
              <a:rPr sz="1800" spc="-90" dirty="0">
                <a:solidFill>
                  <a:srgbClr val="FFFFFF"/>
                </a:solidFill>
                <a:latin typeface="Verdana"/>
                <a:cs typeface="Verdana"/>
              </a:rPr>
              <a:t> </a:t>
            </a:r>
            <a:r>
              <a:rPr sz="1800" spc="-25" dirty="0">
                <a:solidFill>
                  <a:srgbClr val="FFFFFF"/>
                </a:solidFill>
                <a:latin typeface="Verdana"/>
                <a:cs typeface="Verdana"/>
              </a:rPr>
              <a:t>to </a:t>
            </a:r>
            <a:r>
              <a:rPr sz="1800" spc="-45" dirty="0">
                <a:solidFill>
                  <a:srgbClr val="FFFFFF"/>
                </a:solidFill>
                <a:latin typeface="Verdana"/>
                <a:cs typeface="Verdana"/>
              </a:rPr>
              <a:t>petroleum,</a:t>
            </a:r>
            <a:r>
              <a:rPr sz="1800" spc="-100" dirty="0">
                <a:solidFill>
                  <a:srgbClr val="FFFFFF"/>
                </a:solidFill>
                <a:latin typeface="Verdana"/>
                <a:cs typeface="Verdana"/>
              </a:rPr>
              <a:t> </a:t>
            </a:r>
            <a:r>
              <a:rPr sz="1800" spc="-20" dirty="0">
                <a:solidFill>
                  <a:srgbClr val="FFFFFF"/>
                </a:solidFill>
                <a:latin typeface="Verdana"/>
                <a:cs typeface="Verdana"/>
              </a:rPr>
              <a:t>gas,</a:t>
            </a:r>
            <a:endParaRPr sz="1800">
              <a:latin typeface="Verdana"/>
              <a:cs typeface="Verdana"/>
            </a:endParaRPr>
          </a:p>
          <a:p>
            <a:pPr marL="48895" marR="40005" algn="ctr">
              <a:lnSpc>
                <a:spcPct val="90100"/>
              </a:lnSpc>
              <a:spcBef>
                <a:spcPts val="725"/>
              </a:spcBef>
            </a:pPr>
            <a:r>
              <a:rPr sz="1800" spc="60" dirty="0">
                <a:solidFill>
                  <a:srgbClr val="FFFFFF"/>
                </a:solidFill>
                <a:latin typeface="Verdana"/>
                <a:cs typeface="Verdana"/>
              </a:rPr>
              <a:t>and</a:t>
            </a:r>
            <a:r>
              <a:rPr sz="1800" spc="-114" dirty="0">
                <a:solidFill>
                  <a:srgbClr val="FFFFFF"/>
                </a:solidFill>
                <a:latin typeface="Verdana"/>
                <a:cs typeface="Verdana"/>
              </a:rPr>
              <a:t> </a:t>
            </a:r>
            <a:r>
              <a:rPr sz="1800" spc="-10" dirty="0">
                <a:solidFill>
                  <a:srgbClr val="FFFFFF"/>
                </a:solidFill>
                <a:latin typeface="Verdana"/>
                <a:cs typeface="Verdana"/>
              </a:rPr>
              <a:t>condensate </a:t>
            </a:r>
            <a:r>
              <a:rPr sz="1800" spc="-40" dirty="0">
                <a:solidFill>
                  <a:srgbClr val="FFFFFF"/>
                </a:solidFill>
                <a:latin typeface="Verdana"/>
                <a:cs typeface="Verdana"/>
              </a:rPr>
              <a:t>processing</a:t>
            </a:r>
            <a:r>
              <a:rPr sz="1800" spc="-95" dirty="0">
                <a:solidFill>
                  <a:srgbClr val="FFFFFF"/>
                </a:solidFill>
                <a:latin typeface="Verdana"/>
                <a:cs typeface="Verdana"/>
              </a:rPr>
              <a:t> </a:t>
            </a:r>
            <a:r>
              <a:rPr sz="1800" spc="60" dirty="0">
                <a:solidFill>
                  <a:srgbClr val="FFFFFF"/>
                </a:solidFill>
                <a:latin typeface="Verdana"/>
                <a:cs typeface="Verdana"/>
              </a:rPr>
              <a:t>and</a:t>
            </a:r>
            <a:r>
              <a:rPr sz="1800" spc="-95" dirty="0">
                <a:solidFill>
                  <a:srgbClr val="FFFFFF"/>
                </a:solidFill>
                <a:latin typeface="Verdana"/>
                <a:cs typeface="Verdana"/>
              </a:rPr>
              <a:t> </a:t>
            </a:r>
            <a:r>
              <a:rPr sz="1800" spc="-45" dirty="0">
                <a:solidFill>
                  <a:srgbClr val="FFFFFF"/>
                </a:solidFill>
                <a:latin typeface="Verdana"/>
                <a:cs typeface="Verdana"/>
              </a:rPr>
              <a:t>plants </a:t>
            </a:r>
            <a:r>
              <a:rPr sz="1800" spc="-10" dirty="0">
                <a:solidFill>
                  <a:srgbClr val="FFFFFF"/>
                </a:solidFill>
                <a:latin typeface="Verdana"/>
                <a:cs typeface="Verdana"/>
              </a:rPr>
              <a:t>related</a:t>
            </a:r>
            <a:r>
              <a:rPr sz="1800" spc="-110" dirty="0">
                <a:solidFill>
                  <a:srgbClr val="FFFFFF"/>
                </a:solidFill>
                <a:latin typeface="Verdana"/>
                <a:cs typeface="Verdana"/>
              </a:rPr>
              <a:t> </a:t>
            </a:r>
            <a:r>
              <a:rPr sz="1800" spc="-10" dirty="0">
                <a:solidFill>
                  <a:srgbClr val="FFFFFF"/>
                </a:solidFill>
                <a:latin typeface="Verdana"/>
                <a:cs typeface="Verdana"/>
              </a:rPr>
              <a:t>affairs.</a:t>
            </a:r>
            <a:endParaRPr sz="1800">
              <a:latin typeface="Verdana"/>
              <a:cs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3" y="0"/>
            <a:ext cx="12193905" cy="6858000"/>
            <a:chOff x="-1523" y="0"/>
            <a:chExt cx="12193905" cy="6858000"/>
          </a:xfrm>
        </p:grpSpPr>
        <p:pic>
          <p:nvPicPr>
            <p:cNvPr id="3" name="object 3"/>
            <p:cNvPicPr/>
            <p:nvPr/>
          </p:nvPicPr>
          <p:blipFill>
            <a:blip r:embed="rId2" cstate="print"/>
            <a:stretch>
              <a:fillRect/>
            </a:stretch>
          </p:blipFill>
          <p:spPr>
            <a:xfrm>
              <a:off x="0" y="0"/>
              <a:ext cx="12192000" cy="6857999"/>
            </a:xfrm>
            <a:prstGeom prst="rect">
              <a:avLst/>
            </a:prstGeom>
          </p:spPr>
        </p:pic>
        <p:pic>
          <p:nvPicPr>
            <p:cNvPr id="4" name="object 4"/>
            <p:cNvPicPr/>
            <p:nvPr/>
          </p:nvPicPr>
          <p:blipFill>
            <a:blip r:embed="rId3" cstate="print"/>
            <a:stretch>
              <a:fillRect/>
            </a:stretch>
          </p:blipFill>
          <p:spPr>
            <a:xfrm>
              <a:off x="8761476" y="1828800"/>
              <a:ext cx="2819400" cy="2819400"/>
            </a:xfrm>
            <a:prstGeom prst="rect">
              <a:avLst/>
            </a:prstGeom>
          </p:spPr>
        </p:pic>
        <p:pic>
          <p:nvPicPr>
            <p:cNvPr id="5" name="object 5"/>
            <p:cNvPicPr/>
            <p:nvPr/>
          </p:nvPicPr>
          <p:blipFill>
            <a:blip r:embed="rId4" cstate="print"/>
            <a:stretch>
              <a:fillRect/>
            </a:stretch>
          </p:blipFill>
          <p:spPr>
            <a:xfrm>
              <a:off x="8761476" y="5870447"/>
              <a:ext cx="990600" cy="987548"/>
            </a:xfrm>
            <a:prstGeom prst="rect">
              <a:avLst/>
            </a:prstGeom>
          </p:spPr>
        </p:pic>
        <p:pic>
          <p:nvPicPr>
            <p:cNvPr id="6" name="object 6"/>
            <p:cNvPicPr/>
            <p:nvPr/>
          </p:nvPicPr>
          <p:blipFill>
            <a:blip r:embed="rId5" cstate="print"/>
            <a:stretch>
              <a:fillRect/>
            </a:stretch>
          </p:blipFill>
          <p:spPr>
            <a:xfrm>
              <a:off x="-1523" y="2667000"/>
              <a:ext cx="4191000" cy="4191000"/>
            </a:xfrm>
            <a:prstGeom prst="rect">
              <a:avLst/>
            </a:prstGeom>
          </p:spPr>
        </p:pic>
        <p:sp>
          <p:nvSpPr>
            <p:cNvPr id="7" name="object 7"/>
            <p:cNvSpPr/>
            <p:nvPr/>
          </p:nvSpPr>
          <p:spPr>
            <a:xfrm>
              <a:off x="8502142" y="1519047"/>
              <a:ext cx="3288029" cy="768350"/>
            </a:xfrm>
            <a:custGeom>
              <a:avLst/>
              <a:gdLst/>
              <a:ahLst/>
              <a:cxnLst/>
              <a:rect l="l" t="t" r="r" b="b"/>
              <a:pathLst>
                <a:path w="3288029" h="768350">
                  <a:moveTo>
                    <a:pt x="3226307" y="0"/>
                  </a:moveTo>
                  <a:lnTo>
                    <a:pt x="2909951" y="104775"/>
                  </a:lnTo>
                  <a:lnTo>
                    <a:pt x="2591054" y="200660"/>
                  </a:lnTo>
                  <a:lnTo>
                    <a:pt x="2485643" y="229997"/>
                  </a:lnTo>
                  <a:lnTo>
                    <a:pt x="2271522" y="287274"/>
                  </a:lnTo>
                  <a:lnTo>
                    <a:pt x="2059812" y="340487"/>
                  </a:lnTo>
                  <a:lnTo>
                    <a:pt x="1954656" y="365760"/>
                  </a:lnTo>
                  <a:lnTo>
                    <a:pt x="1639697" y="436244"/>
                  </a:lnTo>
                  <a:lnTo>
                    <a:pt x="1330071" y="498855"/>
                  </a:lnTo>
                  <a:lnTo>
                    <a:pt x="1127378" y="536828"/>
                  </a:lnTo>
                  <a:lnTo>
                    <a:pt x="829309" y="588517"/>
                  </a:lnTo>
                  <a:lnTo>
                    <a:pt x="447928" y="646811"/>
                  </a:lnTo>
                  <a:lnTo>
                    <a:pt x="174751" y="683894"/>
                  </a:lnTo>
                  <a:lnTo>
                    <a:pt x="0" y="705103"/>
                  </a:lnTo>
                  <a:lnTo>
                    <a:pt x="9701" y="720494"/>
                  </a:lnTo>
                  <a:lnTo>
                    <a:pt x="29342" y="751181"/>
                  </a:lnTo>
                  <a:lnTo>
                    <a:pt x="39115" y="766572"/>
                  </a:lnTo>
                  <a:lnTo>
                    <a:pt x="66166" y="767349"/>
                  </a:lnTo>
                  <a:lnTo>
                    <a:pt x="95131" y="767793"/>
                  </a:lnTo>
                  <a:lnTo>
                    <a:pt x="125954" y="767911"/>
                  </a:lnTo>
                  <a:lnTo>
                    <a:pt x="192949" y="767195"/>
                  </a:lnTo>
                  <a:lnTo>
                    <a:pt x="305973" y="763849"/>
                  </a:lnTo>
                  <a:lnTo>
                    <a:pt x="477701" y="755441"/>
                  </a:lnTo>
                  <a:lnTo>
                    <a:pt x="773052" y="735284"/>
                  </a:lnTo>
                  <a:lnTo>
                    <a:pt x="1336019" y="685315"/>
                  </a:lnTo>
                  <a:lnTo>
                    <a:pt x="2059023" y="606988"/>
                  </a:lnTo>
                  <a:lnTo>
                    <a:pt x="2689041" y="527362"/>
                  </a:lnTo>
                  <a:lnTo>
                    <a:pt x="3038251" y="477217"/>
                  </a:lnTo>
                  <a:lnTo>
                    <a:pt x="3250138" y="443265"/>
                  </a:lnTo>
                  <a:lnTo>
                    <a:pt x="3288029" y="436752"/>
                  </a:lnTo>
                  <a:lnTo>
                    <a:pt x="3280235" y="379771"/>
                  </a:lnTo>
                  <a:lnTo>
                    <a:pt x="3273959" y="334487"/>
                  </a:lnTo>
                  <a:lnTo>
                    <a:pt x="3264862" y="270500"/>
                  </a:lnTo>
                  <a:lnTo>
                    <a:pt x="3252759" y="189298"/>
                  </a:lnTo>
                  <a:lnTo>
                    <a:pt x="3249394" y="166333"/>
                  </a:lnTo>
                  <a:lnTo>
                    <a:pt x="3245343" y="138048"/>
                  </a:lnTo>
                  <a:lnTo>
                    <a:pt x="3240328" y="102315"/>
                  </a:lnTo>
                  <a:lnTo>
                    <a:pt x="3234075" y="57008"/>
                  </a:lnTo>
                  <a:lnTo>
                    <a:pt x="3226307" y="0"/>
                  </a:lnTo>
                  <a:close/>
                </a:path>
              </a:pathLst>
            </a:custGeom>
            <a:solidFill>
              <a:srgbClr val="FFFFFF">
                <a:alpha val="19999"/>
              </a:srgbClr>
            </a:solidFill>
          </p:spPr>
          <p:txBody>
            <a:bodyPr wrap="square" lIns="0" tIns="0" rIns="0" bIns="0" rtlCol="0"/>
            <a:lstStyle/>
            <a:p>
              <a:endParaRPr/>
            </a:p>
          </p:txBody>
        </p:sp>
        <p:sp>
          <p:nvSpPr>
            <p:cNvPr id="8" name="object 8"/>
            <p:cNvSpPr/>
            <p:nvPr/>
          </p:nvSpPr>
          <p:spPr>
            <a:xfrm>
              <a:off x="0" y="1269"/>
              <a:ext cx="12192000" cy="6856730"/>
            </a:xfrm>
            <a:custGeom>
              <a:avLst/>
              <a:gdLst/>
              <a:ahLst/>
              <a:cxnLst/>
              <a:rect l="l" t="t" r="r" b="b"/>
              <a:pathLst>
                <a:path w="12192000" h="6856730">
                  <a:moveTo>
                    <a:pt x="12192000" y="0"/>
                  </a:moveTo>
                  <a:lnTo>
                    <a:pt x="0" y="0"/>
                  </a:lnTo>
                  <a:lnTo>
                    <a:pt x="0" y="469900"/>
                  </a:lnTo>
                  <a:lnTo>
                    <a:pt x="0" y="6380480"/>
                  </a:lnTo>
                  <a:lnTo>
                    <a:pt x="0" y="6856730"/>
                  </a:lnTo>
                  <a:lnTo>
                    <a:pt x="12192000" y="6856730"/>
                  </a:lnTo>
                  <a:lnTo>
                    <a:pt x="12192000" y="6380480"/>
                  </a:lnTo>
                  <a:lnTo>
                    <a:pt x="11737848" y="6380480"/>
                  </a:lnTo>
                  <a:lnTo>
                    <a:pt x="11737848" y="2265680"/>
                  </a:lnTo>
                  <a:lnTo>
                    <a:pt x="11737848" y="1867154"/>
                  </a:lnTo>
                  <a:lnTo>
                    <a:pt x="10971022" y="1981454"/>
                  </a:lnTo>
                  <a:lnTo>
                    <a:pt x="10201148" y="2075180"/>
                  </a:lnTo>
                  <a:lnTo>
                    <a:pt x="9947148" y="2100580"/>
                  </a:lnTo>
                  <a:lnTo>
                    <a:pt x="9434322" y="2146554"/>
                  </a:lnTo>
                  <a:lnTo>
                    <a:pt x="8927973" y="2184654"/>
                  </a:lnTo>
                  <a:lnTo>
                    <a:pt x="8675497" y="2200529"/>
                  </a:lnTo>
                  <a:lnTo>
                    <a:pt x="7926197" y="2237105"/>
                  </a:lnTo>
                  <a:lnTo>
                    <a:pt x="7191248" y="2257679"/>
                  </a:lnTo>
                  <a:lnTo>
                    <a:pt x="6473698" y="2265680"/>
                  </a:lnTo>
                  <a:lnTo>
                    <a:pt x="6006973" y="2264029"/>
                  </a:lnTo>
                  <a:lnTo>
                    <a:pt x="5108448" y="2246630"/>
                  </a:lnTo>
                  <a:lnTo>
                    <a:pt x="4467098" y="2222754"/>
                  </a:lnTo>
                  <a:lnTo>
                    <a:pt x="3665347" y="2179955"/>
                  </a:lnTo>
                  <a:lnTo>
                    <a:pt x="2931922" y="2130679"/>
                  </a:lnTo>
                  <a:lnTo>
                    <a:pt x="2592197" y="2103755"/>
                  </a:lnTo>
                  <a:lnTo>
                    <a:pt x="1979422" y="2046605"/>
                  </a:lnTo>
                  <a:lnTo>
                    <a:pt x="1233360" y="1965579"/>
                  </a:lnTo>
                  <a:lnTo>
                    <a:pt x="863473" y="1921129"/>
                  </a:lnTo>
                  <a:lnTo>
                    <a:pt x="476377" y="1867852"/>
                  </a:lnTo>
                  <a:lnTo>
                    <a:pt x="476377" y="469900"/>
                  </a:lnTo>
                  <a:lnTo>
                    <a:pt x="12192000" y="469900"/>
                  </a:lnTo>
                  <a:lnTo>
                    <a:pt x="12192000" y="0"/>
                  </a:lnTo>
                  <a:close/>
                </a:path>
              </a:pathLst>
            </a:custGeom>
            <a:solidFill>
              <a:srgbClr val="FFFFFF"/>
            </a:solidFill>
          </p:spPr>
          <p:txBody>
            <a:bodyPr wrap="square" lIns="0" tIns="0" rIns="0" bIns="0" rtlCol="0"/>
            <a:lstStyle/>
            <a:p>
              <a:endParaRPr/>
            </a:p>
          </p:txBody>
        </p:sp>
        <p:pic>
          <p:nvPicPr>
            <p:cNvPr id="9" name="object 9"/>
            <p:cNvPicPr/>
            <p:nvPr/>
          </p:nvPicPr>
          <p:blipFill>
            <a:blip r:embed="rId6" cstate="print"/>
            <a:stretch>
              <a:fillRect/>
            </a:stretch>
          </p:blipFill>
          <p:spPr>
            <a:xfrm>
              <a:off x="10398252" y="0"/>
              <a:ext cx="760488" cy="1203960"/>
            </a:xfrm>
            <a:prstGeom prst="rect">
              <a:avLst/>
            </a:prstGeom>
          </p:spPr>
        </p:pic>
        <p:sp>
          <p:nvSpPr>
            <p:cNvPr id="10" name="object 10"/>
            <p:cNvSpPr/>
            <p:nvPr/>
          </p:nvSpPr>
          <p:spPr>
            <a:xfrm>
              <a:off x="10437876" y="0"/>
              <a:ext cx="685800" cy="1143000"/>
            </a:xfrm>
            <a:custGeom>
              <a:avLst/>
              <a:gdLst/>
              <a:ahLst/>
              <a:cxnLst/>
              <a:rect l="l" t="t" r="r" b="b"/>
              <a:pathLst>
                <a:path w="685800" h="1143000">
                  <a:moveTo>
                    <a:pt x="685800" y="0"/>
                  </a:moveTo>
                  <a:lnTo>
                    <a:pt x="0" y="0"/>
                  </a:lnTo>
                  <a:lnTo>
                    <a:pt x="0" y="1143000"/>
                  </a:lnTo>
                  <a:lnTo>
                    <a:pt x="685800" y="1143000"/>
                  </a:lnTo>
                  <a:lnTo>
                    <a:pt x="685800" y="0"/>
                  </a:lnTo>
                  <a:close/>
                </a:path>
              </a:pathLst>
            </a:custGeom>
            <a:solidFill>
              <a:srgbClr val="AF1512"/>
            </a:solidFill>
          </p:spPr>
          <p:txBody>
            <a:bodyPr wrap="square" lIns="0" tIns="0" rIns="0" bIns="0" rtlCol="0"/>
            <a:lstStyle/>
            <a:p>
              <a:endParaRPr/>
            </a:p>
          </p:txBody>
        </p:sp>
      </p:grpSp>
      <p:sp>
        <p:nvSpPr>
          <p:cNvPr id="11" name="object 11"/>
          <p:cNvSpPr txBox="1">
            <a:spLocks noGrp="1"/>
          </p:cNvSpPr>
          <p:nvPr>
            <p:ph type="title"/>
          </p:nvPr>
        </p:nvSpPr>
        <p:spPr>
          <a:xfrm>
            <a:off x="5511165" y="1214373"/>
            <a:ext cx="1936750" cy="574040"/>
          </a:xfrm>
          <a:prstGeom prst="rect">
            <a:avLst/>
          </a:prstGeom>
        </p:spPr>
        <p:txBody>
          <a:bodyPr vert="horz" wrap="square" lIns="0" tIns="12700" rIns="0" bIns="0" rtlCol="0">
            <a:spAutoFit/>
          </a:bodyPr>
          <a:lstStyle/>
          <a:p>
            <a:pPr marL="12700">
              <a:lnSpc>
                <a:spcPct val="100000"/>
              </a:lnSpc>
              <a:spcBef>
                <a:spcPts val="100"/>
              </a:spcBef>
            </a:pPr>
            <a:r>
              <a:rPr b="1" u="sng" spc="-605" dirty="0">
                <a:uFill>
                  <a:solidFill>
                    <a:srgbClr val="EBEBEB"/>
                  </a:solidFill>
                </a:uFill>
                <a:latin typeface="Tahoma"/>
                <a:cs typeface="Tahoma"/>
              </a:rPr>
              <a:t>IPT</a:t>
            </a:r>
            <a:r>
              <a:rPr b="1" u="sng" spc="-50" dirty="0">
                <a:uFill>
                  <a:solidFill>
                    <a:srgbClr val="EBEBEB"/>
                  </a:solidFill>
                </a:uFill>
                <a:latin typeface="Tahoma"/>
                <a:cs typeface="Tahoma"/>
              </a:rPr>
              <a:t> </a:t>
            </a:r>
            <a:r>
              <a:rPr b="1" u="sng" spc="-345" dirty="0">
                <a:uFill>
                  <a:solidFill>
                    <a:srgbClr val="EBEBEB"/>
                  </a:solidFill>
                </a:uFill>
                <a:latin typeface="Tahoma"/>
                <a:cs typeface="Tahoma"/>
              </a:rPr>
              <a:t>STAFF</a:t>
            </a:r>
          </a:p>
        </p:txBody>
      </p:sp>
      <p:graphicFrame>
        <p:nvGraphicFramePr>
          <p:cNvPr id="12" name="object 12"/>
          <p:cNvGraphicFramePr>
            <a:graphicFrameLocks noGrp="1"/>
          </p:cNvGraphicFramePr>
          <p:nvPr>
            <p:extLst>
              <p:ext uri="{D42A27DB-BD31-4B8C-83A1-F6EECF244321}">
                <p14:modId xmlns:p14="http://schemas.microsoft.com/office/powerpoint/2010/main" val="367543227"/>
              </p:ext>
            </p:extLst>
          </p:nvPr>
        </p:nvGraphicFramePr>
        <p:xfrm>
          <a:off x="548817" y="2765805"/>
          <a:ext cx="5538470" cy="4061715"/>
        </p:xfrm>
        <a:graphic>
          <a:graphicData uri="http://schemas.openxmlformats.org/drawingml/2006/table">
            <a:tbl>
              <a:tblPr firstRow="1" bandRow="1">
                <a:tableStyleId>{2D5ABB26-0587-4C30-8999-92F81FD0307C}</a:tableStyleId>
              </a:tblPr>
              <a:tblGrid>
                <a:gridCol w="2717165">
                  <a:extLst>
                    <a:ext uri="{9D8B030D-6E8A-4147-A177-3AD203B41FA5}">
                      <a16:colId xmlns:a16="http://schemas.microsoft.com/office/drawing/2014/main" val="20000"/>
                    </a:ext>
                  </a:extLst>
                </a:gridCol>
                <a:gridCol w="2821305">
                  <a:extLst>
                    <a:ext uri="{9D8B030D-6E8A-4147-A177-3AD203B41FA5}">
                      <a16:colId xmlns:a16="http://schemas.microsoft.com/office/drawing/2014/main" val="20001"/>
                    </a:ext>
                  </a:extLst>
                </a:gridCol>
              </a:tblGrid>
              <a:tr h="282195">
                <a:tc>
                  <a:txBody>
                    <a:bodyPr/>
                    <a:lstStyle/>
                    <a:p>
                      <a:pPr marL="635" algn="ctr">
                        <a:lnSpc>
                          <a:spcPts val="1650"/>
                        </a:lnSpc>
                      </a:pPr>
                      <a:r>
                        <a:rPr sz="1400" b="1" spc="-20" smtClean="0">
                          <a:solidFill>
                            <a:srgbClr val="FFFFFF"/>
                          </a:solidFill>
                          <a:latin typeface="Tahoma"/>
                          <a:cs typeface="Tahoma"/>
                        </a:rPr>
                        <a:t>Name</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algn="ctr">
                        <a:lnSpc>
                          <a:spcPts val="1650"/>
                        </a:lnSpc>
                      </a:pPr>
                      <a:r>
                        <a:rPr sz="1400" b="1" spc="-10" smtClean="0">
                          <a:solidFill>
                            <a:srgbClr val="FFFFFF"/>
                          </a:solidFill>
                          <a:latin typeface="Tahoma"/>
                          <a:cs typeface="Tahoma"/>
                        </a:rPr>
                        <a:t>Position</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extLst>
                  <a:ext uri="{0D108BD9-81ED-4DB2-BD59-A6C34878D82A}">
                    <a16:rowId xmlns:a16="http://schemas.microsoft.com/office/drawing/2014/main" val="10000"/>
                  </a:ext>
                </a:extLst>
              </a:tr>
              <a:tr h="304800">
                <a:tc>
                  <a:txBody>
                    <a:bodyPr/>
                    <a:lstStyle/>
                    <a:p>
                      <a:pPr marL="68580">
                        <a:lnSpc>
                          <a:spcPts val="1650"/>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25" dirty="0">
                          <a:solidFill>
                            <a:srgbClr val="FFFFFF"/>
                          </a:solidFill>
                          <a:latin typeface="Tahoma"/>
                          <a:cs typeface="Tahoma"/>
                        </a:rPr>
                        <a:t> </a:t>
                      </a:r>
                      <a:r>
                        <a:rPr sz="1400" b="1" spc="-50" dirty="0">
                          <a:solidFill>
                            <a:srgbClr val="FFFFFF"/>
                          </a:solidFill>
                          <a:latin typeface="Tahoma"/>
                          <a:cs typeface="Tahoma"/>
                        </a:rPr>
                        <a:t>Mohsin</a:t>
                      </a:r>
                      <a:r>
                        <a:rPr sz="1400" b="1" spc="-20" dirty="0">
                          <a:solidFill>
                            <a:srgbClr val="FFFFFF"/>
                          </a:solidFill>
                          <a:latin typeface="Tahoma"/>
                          <a:cs typeface="Tahoma"/>
                        </a:rPr>
                        <a:t> </a:t>
                      </a:r>
                      <a:r>
                        <a:rPr sz="1400" b="1" spc="-85" dirty="0">
                          <a:solidFill>
                            <a:srgbClr val="FFFFFF"/>
                          </a:solidFill>
                          <a:latin typeface="Tahoma"/>
                          <a:cs typeface="Tahoma"/>
                        </a:rPr>
                        <a:t>ul</a:t>
                      </a:r>
                      <a:r>
                        <a:rPr sz="1400" b="1" spc="-30" dirty="0">
                          <a:solidFill>
                            <a:srgbClr val="FFFFFF"/>
                          </a:solidFill>
                          <a:latin typeface="Tahoma"/>
                          <a:cs typeface="Tahoma"/>
                        </a:rPr>
                        <a:t> </a:t>
                      </a:r>
                      <a:r>
                        <a:rPr sz="1400" b="1" spc="-20" dirty="0">
                          <a:solidFill>
                            <a:srgbClr val="FFFFFF"/>
                          </a:solidFill>
                          <a:latin typeface="Tahoma"/>
                          <a:cs typeface="Tahoma"/>
                        </a:rPr>
                        <a:t>Mulk</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AF1512"/>
                    </a:solidFill>
                  </a:tcPr>
                </a:tc>
                <a:tc>
                  <a:txBody>
                    <a:bodyPr/>
                    <a:lstStyle/>
                    <a:p>
                      <a:pPr marL="68580">
                        <a:lnSpc>
                          <a:spcPts val="1645"/>
                        </a:lnSpc>
                      </a:pPr>
                      <a:r>
                        <a:rPr sz="1400" spc="-10" smtClean="0">
                          <a:solidFill>
                            <a:schemeClr val="tx1"/>
                          </a:solidFill>
                          <a:latin typeface="Verdana"/>
                          <a:ea typeface="+mn-ea"/>
                          <a:cs typeface="Verdana"/>
                        </a:rPr>
                        <a:t>Project </a:t>
                      </a:r>
                      <a:r>
                        <a:rPr sz="1400" spc="-10" dirty="0">
                          <a:solidFill>
                            <a:schemeClr val="tx1"/>
                          </a:solidFill>
                          <a:latin typeface="Verdana"/>
                          <a:ea typeface="+mn-ea"/>
                          <a:cs typeface="Verdana"/>
                        </a:rPr>
                        <a:t>Director/Principal</a:t>
                      </a:r>
                      <a:endParaRPr sz="1400" spc="-10">
                        <a:solidFill>
                          <a:schemeClr val="tx1"/>
                        </a:solidFill>
                        <a:latin typeface="Verdana"/>
                        <a:ea typeface="+mn-ea"/>
                        <a:cs typeface="Verdana"/>
                      </a:endParaRPr>
                    </a:p>
                  </a:txBody>
                  <a:tcPr marL="0" marR="0" marT="177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1"/>
                  </a:ext>
                </a:extLst>
              </a:tr>
              <a:tr h="299720">
                <a:tc>
                  <a:txBody>
                    <a:bodyPr/>
                    <a:lstStyle/>
                    <a:p>
                      <a:pPr marL="68580">
                        <a:lnSpc>
                          <a:spcPts val="1650"/>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10" dirty="0">
                          <a:solidFill>
                            <a:srgbClr val="FFFFFF"/>
                          </a:solidFill>
                          <a:latin typeface="Tahoma"/>
                          <a:cs typeface="Tahoma"/>
                        </a:rPr>
                        <a:t> </a:t>
                      </a:r>
                      <a:r>
                        <a:rPr sz="1400" b="1" spc="-90" dirty="0">
                          <a:solidFill>
                            <a:srgbClr val="FFFFFF"/>
                          </a:solidFill>
                          <a:latin typeface="Tahoma"/>
                          <a:cs typeface="Tahoma"/>
                        </a:rPr>
                        <a:t>Arif</a:t>
                      </a:r>
                      <a:r>
                        <a:rPr sz="1400" b="1" spc="-5" dirty="0">
                          <a:solidFill>
                            <a:srgbClr val="FFFFFF"/>
                          </a:solidFill>
                          <a:latin typeface="Tahoma"/>
                          <a:cs typeface="Tahoma"/>
                        </a:rPr>
                        <a:t> </a:t>
                      </a:r>
                      <a:r>
                        <a:rPr sz="1400" b="1" spc="-10" dirty="0">
                          <a:solidFill>
                            <a:srgbClr val="FFFFFF"/>
                          </a:solidFill>
                          <a:latin typeface="Tahoma"/>
                          <a:cs typeface="Tahoma"/>
                        </a:rPr>
                        <a:t>Ullah</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1645"/>
                        </a:lnSpc>
                      </a:pPr>
                      <a:r>
                        <a:rPr sz="1400" spc="-10" smtClean="0">
                          <a:solidFill>
                            <a:schemeClr val="tx1"/>
                          </a:solidFill>
                          <a:latin typeface="Verdana"/>
                          <a:ea typeface="+mn-ea"/>
                          <a:cs typeface="Verdana"/>
                        </a:rPr>
                        <a:t>Deputy </a:t>
                      </a:r>
                      <a:r>
                        <a:rPr sz="1400" spc="-10" dirty="0">
                          <a:solidFill>
                            <a:schemeClr val="tx1"/>
                          </a:solidFill>
                          <a:latin typeface="Verdana"/>
                          <a:ea typeface="+mn-ea"/>
                          <a:cs typeface="Verdana"/>
                        </a:rPr>
                        <a:t>Director Fin/ Acc.</a:t>
                      </a:r>
                      <a:endParaRPr sz="1400" spc="-10">
                        <a:solidFill>
                          <a:schemeClr val="tx1"/>
                        </a:solidFill>
                        <a:latin typeface="Verdana"/>
                        <a:ea typeface="+mn-ea"/>
                        <a:cs typeface="Verdan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2"/>
                  </a:ext>
                </a:extLst>
              </a:tr>
              <a:tr h="294640">
                <a:tc>
                  <a:txBody>
                    <a:bodyPr/>
                    <a:lstStyle/>
                    <a:p>
                      <a:pPr marL="68580">
                        <a:lnSpc>
                          <a:spcPts val="1650"/>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10" dirty="0">
                          <a:solidFill>
                            <a:srgbClr val="FFFFFF"/>
                          </a:solidFill>
                          <a:latin typeface="Tahoma"/>
                          <a:cs typeface="Tahoma"/>
                        </a:rPr>
                        <a:t> </a:t>
                      </a:r>
                      <a:r>
                        <a:rPr sz="1400" b="1" dirty="0">
                          <a:solidFill>
                            <a:srgbClr val="FFFFFF"/>
                          </a:solidFill>
                          <a:latin typeface="Tahoma"/>
                          <a:cs typeface="Tahoma"/>
                        </a:rPr>
                        <a:t>Adnan </a:t>
                      </a:r>
                      <a:r>
                        <a:rPr sz="1400" b="1" spc="-10" dirty="0">
                          <a:solidFill>
                            <a:srgbClr val="FFFFFF"/>
                          </a:solidFill>
                          <a:latin typeface="Tahoma"/>
                          <a:cs typeface="Tahoma"/>
                        </a:rPr>
                        <a:t>Ahmed</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AF1512"/>
                    </a:solidFill>
                  </a:tcPr>
                </a:tc>
                <a:tc>
                  <a:txBody>
                    <a:bodyPr/>
                    <a:lstStyle/>
                    <a:p>
                      <a:pPr marL="68580">
                        <a:lnSpc>
                          <a:spcPts val="1645"/>
                        </a:lnSpc>
                      </a:pPr>
                      <a:r>
                        <a:rPr sz="1400" spc="-10" smtClean="0">
                          <a:solidFill>
                            <a:schemeClr val="tx1"/>
                          </a:solidFill>
                          <a:latin typeface="Verdana"/>
                          <a:ea typeface="+mn-ea"/>
                          <a:cs typeface="Verdana"/>
                        </a:rPr>
                        <a:t>In</a:t>
                      </a:r>
                      <a:r>
                        <a:rPr lang="en-US" sz="1400" spc="-10" dirty="0" smtClean="0">
                          <a:solidFill>
                            <a:schemeClr val="tx1"/>
                          </a:solidFill>
                          <a:latin typeface="Verdana"/>
                          <a:ea typeface="+mn-ea"/>
                          <a:cs typeface="Verdana"/>
                        </a:rPr>
                        <a:t>-C</a:t>
                      </a:r>
                      <a:r>
                        <a:rPr sz="1400" spc="-10" smtClean="0">
                          <a:solidFill>
                            <a:schemeClr val="tx1"/>
                          </a:solidFill>
                          <a:latin typeface="Verdana"/>
                          <a:ea typeface="+mn-ea"/>
                          <a:cs typeface="Verdana"/>
                        </a:rPr>
                        <a:t>harge </a:t>
                      </a:r>
                      <a:r>
                        <a:rPr sz="1400" spc="-10" dirty="0">
                          <a:solidFill>
                            <a:schemeClr val="tx1"/>
                          </a:solidFill>
                          <a:latin typeface="Verdana"/>
                          <a:ea typeface="+mn-ea"/>
                          <a:cs typeface="Verdana"/>
                        </a:rPr>
                        <a:t>Academics</a:t>
                      </a:r>
                      <a:endParaRPr sz="1400" spc="-10">
                        <a:solidFill>
                          <a:schemeClr val="tx1"/>
                        </a:solidFill>
                        <a:latin typeface="Verdana"/>
                        <a:ea typeface="+mn-ea"/>
                        <a:cs typeface="Verdan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3CCCC"/>
                    </a:solidFill>
                  </a:tcPr>
                </a:tc>
                <a:extLst>
                  <a:ext uri="{0D108BD9-81ED-4DB2-BD59-A6C34878D82A}">
                    <a16:rowId xmlns:a16="http://schemas.microsoft.com/office/drawing/2014/main" val="10003"/>
                  </a:ext>
                </a:extLst>
              </a:tr>
              <a:tr h="289560">
                <a:tc>
                  <a:txBody>
                    <a:bodyPr/>
                    <a:lstStyle/>
                    <a:p>
                      <a:pPr marL="68580">
                        <a:lnSpc>
                          <a:spcPts val="1650"/>
                        </a:lnSpc>
                      </a:pPr>
                      <a:r>
                        <a:rPr sz="1400" b="1" spc="-85" smtClean="0">
                          <a:solidFill>
                            <a:srgbClr val="FFFFFF"/>
                          </a:solidFill>
                          <a:latin typeface="Tahoma"/>
                          <a:cs typeface="Tahoma"/>
                        </a:rPr>
                        <a:t>Mr.</a:t>
                      </a:r>
                      <a:r>
                        <a:rPr lang="en-US" sz="1400" b="1" spc="-85" dirty="0" smtClean="0">
                          <a:solidFill>
                            <a:srgbClr val="FFFFFF"/>
                          </a:solidFill>
                          <a:latin typeface="Tahoma"/>
                          <a:cs typeface="Tahoma"/>
                        </a:rPr>
                        <a:t> </a:t>
                      </a:r>
                      <a:r>
                        <a:rPr lang="en-US" sz="1400" b="1" spc="-85" dirty="0" err="1" smtClean="0">
                          <a:solidFill>
                            <a:srgbClr val="FFFFFF"/>
                          </a:solidFill>
                          <a:latin typeface="Tahoma"/>
                          <a:cs typeface="Tahoma"/>
                        </a:rPr>
                        <a:t>Fahim</a:t>
                      </a:r>
                      <a:r>
                        <a:rPr lang="en-US" sz="1400" b="1" spc="-85" baseline="0" dirty="0" smtClean="0">
                          <a:solidFill>
                            <a:srgbClr val="FFFFFF"/>
                          </a:solidFill>
                          <a:latin typeface="Tahoma"/>
                          <a:cs typeface="Tahoma"/>
                        </a:rPr>
                        <a:t> </a:t>
                      </a:r>
                      <a:r>
                        <a:rPr lang="en-US" sz="1400" b="1" spc="-85" baseline="0" dirty="0" err="1" smtClean="0">
                          <a:solidFill>
                            <a:srgbClr val="FFFFFF"/>
                          </a:solidFill>
                          <a:latin typeface="Tahoma"/>
                          <a:cs typeface="Tahoma"/>
                        </a:rPr>
                        <a:t>Ullah</a:t>
                      </a:r>
                      <a:r>
                        <a:rPr lang="en-US" sz="1400" b="1" spc="-85" baseline="0" dirty="0" smtClean="0">
                          <a:solidFill>
                            <a:srgbClr val="FFFFFF"/>
                          </a:solidFill>
                          <a:latin typeface="Tahoma"/>
                          <a:cs typeface="Tahoma"/>
                        </a:rPr>
                        <a:t>  Khan</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AF1512"/>
                    </a:solidFill>
                  </a:tcPr>
                </a:tc>
                <a:tc>
                  <a:txBody>
                    <a:bodyPr/>
                    <a:lstStyle/>
                    <a:p>
                      <a:pPr marL="68580">
                        <a:lnSpc>
                          <a:spcPts val="1645"/>
                        </a:lnSpc>
                      </a:pPr>
                      <a:r>
                        <a:rPr lang="en-US" sz="1400" spc="-10" dirty="0" smtClean="0">
                          <a:solidFill>
                            <a:schemeClr val="tx1"/>
                          </a:solidFill>
                          <a:latin typeface="Verdana"/>
                          <a:ea typeface="+mn-ea"/>
                          <a:cs typeface="Verdana"/>
                        </a:rPr>
                        <a:t>Assistant Professor </a:t>
                      </a:r>
                      <a:endParaRPr sz="1400" spc="-10" dirty="0">
                        <a:solidFill>
                          <a:schemeClr val="tx1"/>
                        </a:solidFill>
                        <a:latin typeface="Verdana"/>
                        <a:ea typeface="+mn-ea"/>
                        <a:cs typeface="Verdan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1E7E7"/>
                    </a:solidFill>
                  </a:tcPr>
                </a:tc>
                <a:extLst>
                  <a:ext uri="{0D108BD9-81ED-4DB2-BD59-A6C34878D82A}">
                    <a16:rowId xmlns:a16="http://schemas.microsoft.com/office/drawing/2014/main" val="10004"/>
                  </a:ext>
                </a:extLst>
              </a:tr>
              <a:tr h="284480">
                <a:tc>
                  <a:txBody>
                    <a:bodyPr/>
                    <a:lstStyle/>
                    <a:p>
                      <a:pPr marL="68580">
                        <a:lnSpc>
                          <a:spcPts val="1650"/>
                        </a:lnSpc>
                        <a:spcBef>
                          <a:spcPts val="5"/>
                        </a:spcBef>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25" dirty="0">
                          <a:solidFill>
                            <a:srgbClr val="FFFFFF"/>
                          </a:solidFill>
                          <a:latin typeface="Tahoma"/>
                          <a:cs typeface="Tahoma"/>
                        </a:rPr>
                        <a:t> </a:t>
                      </a:r>
                      <a:r>
                        <a:rPr sz="1400" b="1" spc="-35" dirty="0">
                          <a:solidFill>
                            <a:srgbClr val="FFFFFF"/>
                          </a:solidFill>
                          <a:latin typeface="Tahoma"/>
                          <a:cs typeface="Tahoma"/>
                        </a:rPr>
                        <a:t>Sami</a:t>
                      </a:r>
                      <a:r>
                        <a:rPr sz="1400" b="1" spc="-45" dirty="0">
                          <a:solidFill>
                            <a:srgbClr val="FFFFFF"/>
                          </a:solidFill>
                          <a:latin typeface="Tahoma"/>
                          <a:cs typeface="Tahoma"/>
                        </a:rPr>
                        <a:t> </a:t>
                      </a:r>
                      <a:r>
                        <a:rPr sz="1400" b="1" spc="-10" dirty="0">
                          <a:solidFill>
                            <a:srgbClr val="FFFFFF"/>
                          </a:solidFill>
                          <a:latin typeface="Tahoma"/>
                          <a:cs typeface="Tahoma"/>
                        </a:rPr>
                        <a:t>Ullah</a:t>
                      </a:r>
                      <a:endParaRPr sz="1400">
                        <a:latin typeface="Tahoma"/>
                        <a:cs typeface="Tahoma"/>
                      </a:endParaRPr>
                    </a:p>
                  </a:txBody>
                  <a:tcPr marL="0" marR="0" marT="17780"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AF1512"/>
                    </a:solidFill>
                  </a:tcPr>
                </a:tc>
                <a:tc>
                  <a:txBody>
                    <a:bodyPr/>
                    <a:lstStyle/>
                    <a:p>
                      <a:pPr marL="68580">
                        <a:lnSpc>
                          <a:spcPts val="1645"/>
                        </a:lnSpc>
                        <a:spcBef>
                          <a:spcPts val="5"/>
                        </a:spcBef>
                      </a:pPr>
                      <a:r>
                        <a:rPr sz="1400" spc="-10" dirty="0" smtClean="0">
                          <a:solidFill>
                            <a:schemeClr val="tx1"/>
                          </a:solidFill>
                          <a:latin typeface="Verdana"/>
                          <a:ea typeface="+mn-ea"/>
                          <a:cs typeface="Verdana"/>
                        </a:rPr>
                        <a:t>Lecturer</a:t>
                      </a:r>
                      <a:endParaRPr sz="1400" spc="-10" dirty="0">
                        <a:solidFill>
                          <a:schemeClr val="tx1"/>
                        </a:solidFill>
                        <a:latin typeface="Verdana"/>
                        <a:ea typeface="+mn-ea"/>
                        <a:cs typeface="Verdana"/>
                      </a:endParaRPr>
                    </a:p>
                  </a:txBody>
                  <a:tcPr marL="0" marR="0" marT="1778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F1E7E7"/>
                    </a:solidFill>
                  </a:tcPr>
                </a:tc>
                <a:extLst>
                  <a:ext uri="{0D108BD9-81ED-4DB2-BD59-A6C34878D82A}">
                    <a16:rowId xmlns:a16="http://schemas.microsoft.com/office/drawing/2014/main" val="10005"/>
                  </a:ext>
                </a:extLst>
              </a:tr>
              <a:tr h="355600">
                <a:tc>
                  <a:txBody>
                    <a:bodyPr/>
                    <a:lstStyle/>
                    <a:p>
                      <a:pPr marL="68580">
                        <a:lnSpc>
                          <a:spcPts val="1650"/>
                        </a:lnSpc>
                        <a:spcBef>
                          <a:spcPts val="5"/>
                        </a:spcBef>
                      </a:pPr>
                      <a:r>
                        <a:rPr sz="1400" b="1" spc="-85" smtClean="0">
                          <a:solidFill>
                            <a:srgbClr val="FFFFFF"/>
                          </a:solidFill>
                          <a:latin typeface="Tahoma"/>
                          <a:cs typeface="Tahoma"/>
                        </a:rPr>
                        <a:t>Mr</a:t>
                      </a:r>
                      <a:r>
                        <a:rPr sz="1400" b="1" spc="-85">
                          <a:solidFill>
                            <a:srgbClr val="FFFFFF"/>
                          </a:solidFill>
                          <a:latin typeface="Tahoma"/>
                          <a:cs typeface="Tahoma"/>
                        </a:rPr>
                        <a:t>.</a:t>
                      </a:r>
                      <a:r>
                        <a:rPr sz="1400" b="1" spc="-25">
                          <a:solidFill>
                            <a:srgbClr val="FFFFFF"/>
                          </a:solidFill>
                          <a:latin typeface="Tahoma"/>
                          <a:cs typeface="Tahoma"/>
                        </a:rPr>
                        <a:t> </a:t>
                      </a:r>
                      <a:r>
                        <a:rPr lang="en-US" sz="1400" b="1" spc="-35" dirty="0" smtClean="0">
                          <a:solidFill>
                            <a:srgbClr val="FFFFFF"/>
                          </a:solidFill>
                          <a:latin typeface="Tahoma"/>
                          <a:cs typeface="Tahoma"/>
                        </a:rPr>
                        <a:t>Muhammad</a:t>
                      </a:r>
                      <a:r>
                        <a:rPr lang="en-US" sz="1400" b="1" spc="-35" baseline="0" dirty="0" smtClean="0">
                          <a:solidFill>
                            <a:srgbClr val="FFFFFF"/>
                          </a:solidFill>
                          <a:latin typeface="Tahoma"/>
                          <a:cs typeface="Tahoma"/>
                        </a:rPr>
                        <a:t> </a:t>
                      </a:r>
                      <a:r>
                        <a:rPr lang="en-US" sz="1400" b="1" spc="-35" baseline="0" dirty="0" err="1" smtClean="0">
                          <a:solidFill>
                            <a:srgbClr val="FFFFFF"/>
                          </a:solidFill>
                          <a:latin typeface="Tahoma"/>
                          <a:cs typeface="Tahoma"/>
                        </a:rPr>
                        <a:t>Aqeel</a:t>
                      </a:r>
                      <a:endParaRPr sz="1400">
                        <a:latin typeface="Tahoma"/>
                        <a:cs typeface="Tahoma"/>
                      </a:endParaRPr>
                    </a:p>
                  </a:txBody>
                  <a:tcPr marL="0" marR="0" marT="17780"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AF1512"/>
                    </a:solidFill>
                  </a:tcPr>
                </a:tc>
                <a:tc>
                  <a:txBody>
                    <a:bodyPr/>
                    <a:lstStyle/>
                    <a:p>
                      <a:pPr marL="68580">
                        <a:lnSpc>
                          <a:spcPts val="1645"/>
                        </a:lnSpc>
                        <a:spcBef>
                          <a:spcPts val="5"/>
                        </a:spcBef>
                      </a:pPr>
                      <a:r>
                        <a:rPr sz="1400" spc="-10" smtClean="0">
                          <a:solidFill>
                            <a:schemeClr val="tx1"/>
                          </a:solidFill>
                          <a:latin typeface="Verdana"/>
                          <a:ea typeface="+mn-ea"/>
                          <a:cs typeface="Verdana"/>
                        </a:rPr>
                        <a:t>Lecturer</a:t>
                      </a:r>
                      <a:endParaRPr sz="1400" spc="-10">
                        <a:solidFill>
                          <a:schemeClr val="tx1"/>
                        </a:solidFill>
                        <a:latin typeface="Verdana"/>
                        <a:ea typeface="+mn-ea"/>
                        <a:cs typeface="Verdana"/>
                      </a:endParaRPr>
                    </a:p>
                  </a:txBody>
                  <a:tcPr marL="0" marR="0" marT="1778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F1E7E7"/>
                    </a:solidFill>
                  </a:tcPr>
                </a:tc>
                <a:extLst>
                  <a:ext uri="{0D108BD9-81ED-4DB2-BD59-A6C34878D82A}">
                    <a16:rowId xmlns:a16="http://schemas.microsoft.com/office/drawing/2014/main" val="10006"/>
                  </a:ext>
                </a:extLst>
              </a:tr>
              <a:tr h="350520">
                <a:tc>
                  <a:txBody>
                    <a:bodyPr/>
                    <a:lstStyle/>
                    <a:p>
                      <a:pPr marL="68580">
                        <a:lnSpc>
                          <a:spcPts val="1650"/>
                        </a:lnSpc>
                        <a:spcBef>
                          <a:spcPts val="5"/>
                        </a:spcBef>
                      </a:pPr>
                      <a:r>
                        <a:rPr sz="1400" b="1" spc="-85" smtClean="0">
                          <a:solidFill>
                            <a:srgbClr val="FFFFFF"/>
                          </a:solidFill>
                          <a:latin typeface="Tahoma"/>
                          <a:cs typeface="Tahoma"/>
                        </a:rPr>
                        <a:t>Mr</a:t>
                      </a:r>
                      <a:r>
                        <a:rPr sz="1400" b="1" spc="-85">
                          <a:solidFill>
                            <a:srgbClr val="FFFFFF"/>
                          </a:solidFill>
                          <a:latin typeface="Tahoma"/>
                          <a:cs typeface="Tahoma"/>
                        </a:rPr>
                        <a:t>.</a:t>
                      </a:r>
                      <a:r>
                        <a:rPr sz="1400" b="1" spc="-25">
                          <a:solidFill>
                            <a:srgbClr val="FFFFFF"/>
                          </a:solidFill>
                          <a:latin typeface="Tahoma"/>
                          <a:cs typeface="Tahoma"/>
                        </a:rPr>
                        <a:t> </a:t>
                      </a:r>
                      <a:r>
                        <a:rPr lang="en-US" sz="1400" b="1" spc="-25" dirty="0" smtClean="0">
                          <a:solidFill>
                            <a:srgbClr val="FFFFFF"/>
                          </a:solidFill>
                          <a:latin typeface="Tahoma"/>
                          <a:cs typeface="Tahoma"/>
                        </a:rPr>
                        <a:t>Muhammad</a:t>
                      </a:r>
                      <a:r>
                        <a:rPr lang="en-US" sz="1400" b="1" spc="-25" baseline="0" dirty="0" smtClean="0">
                          <a:solidFill>
                            <a:srgbClr val="FFFFFF"/>
                          </a:solidFill>
                          <a:latin typeface="Tahoma"/>
                          <a:cs typeface="Tahoma"/>
                        </a:rPr>
                        <a:t> </a:t>
                      </a:r>
                      <a:r>
                        <a:rPr lang="en-US" sz="1400" b="1" spc="-25" baseline="0" dirty="0" err="1" smtClean="0">
                          <a:solidFill>
                            <a:srgbClr val="FFFFFF"/>
                          </a:solidFill>
                          <a:latin typeface="Tahoma"/>
                          <a:cs typeface="Tahoma"/>
                        </a:rPr>
                        <a:t>Kashif</a:t>
                      </a:r>
                      <a:endParaRPr sz="1400">
                        <a:latin typeface="Tahoma"/>
                        <a:cs typeface="Tahoma"/>
                      </a:endParaRPr>
                    </a:p>
                  </a:txBody>
                  <a:tcPr marL="0" marR="0" marT="17780"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AF1512"/>
                    </a:solidFill>
                  </a:tcPr>
                </a:tc>
                <a:tc>
                  <a:txBody>
                    <a:bodyPr/>
                    <a:lstStyle/>
                    <a:p>
                      <a:pPr marL="68580">
                        <a:lnSpc>
                          <a:spcPts val="1645"/>
                        </a:lnSpc>
                        <a:spcBef>
                          <a:spcPts val="5"/>
                        </a:spcBef>
                      </a:pPr>
                      <a:r>
                        <a:rPr sz="1400" spc="-10" dirty="0" smtClean="0">
                          <a:solidFill>
                            <a:schemeClr val="tx1"/>
                          </a:solidFill>
                          <a:latin typeface="Verdana"/>
                          <a:ea typeface="+mn-ea"/>
                          <a:cs typeface="Verdana"/>
                        </a:rPr>
                        <a:t>Lecturer</a:t>
                      </a:r>
                      <a:endParaRPr sz="1400" spc="-10" dirty="0">
                        <a:solidFill>
                          <a:schemeClr val="tx1"/>
                        </a:solidFill>
                        <a:latin typeface="Verdana"/>
                        <a:ea typeface="+mn-ea"/>
                        <a:cs typeface="Verdana"/>
                      </a:endParaRPr>
                    </a:p>
                  </a:txBody>
                  <a:tcPr marL="0" marR="0" marT="1778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F1E7E7"/>
                    </a:solidFill>
                  </a:tcPr>
                </a:tc>
                <a:extLst>
                  <a:ext uri="{0D108BD9-81ED-4DB2-BD59-A6C34878D82A}">
                    <a16:rowId xmlns:a16="http://schemas.microsoft.com/office/drawing/2014/main" val="10007"/>
                  </a:ext>
                </a:extLst>
              </a:tr>
              <a:tr h="345440">
                <a:tc>
                  <a:txBody>
                    <a:bodyPr/>
                    <a:lstStyle/>
                    <a:p>
                      <a:pPr marL="68580">
                        <a:lnSpc>
                          <a:spcPts val="1650"/>
                        </a:lnSpc>
                        <a:spcBef>
                          <a:spcPts val="5"/>
                        </a:spcBef>
                      </a:pPr>
                      <a:r>
                        <a:rPr lang="en-US" sz="1400" b="1" spc="-85" dirty="0" smtClean="0">
                          <a:solidFill>
                            <a:srgbClr val="FFFFFF"/>
                          </a:solidFill>
                          <a:latin typeface="Tahoma"/>
                          <a:cs typeface="Tahoma"/>
                        </a:rPr>
                        <a:t>Mr.</a:t>
                      </a:r>
                      <a:r>
                        <a:rPr lang="en-US" sz="1400" b="1" spc="-25" dirty="0" smtClean="0">
                          <a:solidFill>
                            <a:srgbClr val="FFFFFF"/>
                          </a:solidFill>
                          <a:latin typeface="Tahoma"/>
                          <a:cs typeface="Tahoma"/>
                        </a:rPr>
                        <a:t> </a:t>
                      </a:r>
                      <a:r>
                        <a:rPr lang="en-US" sz="1400" b="1" spc="-25" dirty="0" err="1" smtClean="0">
                          <a:solidFill>
                            <a:srgbClr val="FFFFFF"/>
                          </a:solidFill>
                          <a:latin typeface="Tahoma"/>
                          <a:cs typeface="Tahoma"/>
                        </a:rPr>
                        <a:t>Adnan</a:t>
                      </a:r>
                      <a:r>
                        <a:rPr lang="en-US" sz="1400" b="1" spc="-25" baseline="0" dirty="0" smtClean="0">
                          <a:solidFill>
                            <a:srgbClr val="FFFFFF"/>
                          </a:solidFill>
                          <a:latin typeface="Tahoma"/>
                          <a:cs typeface="Tahoma"/>
                        </a:rPr>
                        <a:t> </a:t>
                      </a:r>
                      <a:r>
                        <a:rPr lang="en-US" sz="1400" b="1" spc="-25" baseline="0" dirty="0" err="1" smtClean="0">
                          <a:solidFill>
                            <a:srgbClr val="FFFFFF"/>
                          </a:solidFill>
                          <a:latin typeface="Tahoma"/>
                          <a:cs typeface="Tahoma"/>
                        </a:rPr>
                        <a:t>Qadir</a:t>
                      </a:r>
                      <a:r>
                        <a:rPr lang="en-US" sz="1400" b="1" spc="-25" baseline="0" dirty="0" smtClean="0">
                          <a:solidFill>
                            <a:srgbClr val="FFFFFF"/>
                          </a:solidFill>
                          <a:latin typeface="Tahoma"/>
                          <a:cs typeface="Tahoma"/>
                        </a:rPr>
                        <a:t> </a:t>
                      </a:r>
                      <a:endParaRPr lang="en-US" sz="1400" dirty="0">
                        <a:latin typeface="Tahoma"/>
                        <a:cs typeface="Tahoma"/>
                      </a:endParaRPr>
                    </a:p>
                  </a:txBody>
                  <a:tcPr marL="0" marR="0" marT="17780"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AF1512"/>
                    </a:solidFill>
                  </a:tcPr>
                </a:tc>
                <a:tc>
                  <a:txBody>
                    <a:bodyPr/>
                    <a:lstStyle/>
                    <a:p>
                      <a:pPr marL="68580">
                        <a:lnSpc>
                          <a:spcPts val="1645"/>
                        </a:lnSpc>
                        <a:spcBef>
                          <a:spcPts val="5"/>
                        </a:spcBef>
                      </a:pPr>
                      <a:r>
                        <a:rPr lang="en-US" sz="1400" spc="-10" dirty="0" smtClean="0">
                          <a:solidFill>
                            <a:schemeClr val="tx1"/>
                          </a:solidFill>
                          <a:latin typeface="Verdana"/>
                          <a:ea typeface="+mn-ea"/>
                          <a:cs typeface="Verdana"/>
                        </a:rPr>
                        <a:t>Assistant Director Works</a:t>
                      </a:r>
                      <a:endParaRPr sz="1400" spc="-10" dirty="0">
                        <a:solidFill>
                          <a:schemeClr val="tx1"/>
                        </a:solidFill>
                        <a:latin typeface="Verdana"/>
                        <a:ea typeface="+mn-ea"/>
                        <a:cs typeface="Verdana"/>
                      </a:endParaRPr>
                    </a:p>
                  </a:txBody>
                  <a:tcPr marL="0" marR="0" marT="1778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F1E7E7"/>
                    </a:solidFill>
                  </a:tcPr>
                </a:tc>
                <a:extLst>
                  <a:ext uri="{0D108BD9-81ED-4DB2-BD59-A6C34878D82A}">
                    <a16:rowId xmlns:a16="http://schemas.microsoft.com/office/drawing/2014/main" val="10008"/>
                  </a:ext>
                </a:extLst>
              </a:tr>
              <a:tr h="340360">
                <a:tc>
                  <a:txBody>
                    <a:bodyPr/>
                    <a:lstStyle/>
                    <a:p>
                      <a:pPr marL="68580">
                        <a:lnSpc>
                          <a:spcPts val="1650"/>
                        </a:lnSpc>
                        <a:spcBef>
                          <a:spcPts val="5"/>
                        </a:spcBef>
                      </a:pPr>
                      <a:r>
                        <a:rPr lang="en-US" sz="1400" b="1" spc="-85" dirty="0" smtClean="0">
                          <a:solidFill>
                            <a:srgbClr val="FFFFFF"/>
                          </a:solidFill>
                          <a:latin typeface="Tahoma"/>
                          <a:cs typeface="Tahoma"/>
                        </a:rPr>
                        <a:t>Mr.</a:t>
                      </a:r>
                      <a:r>
                        <a:rPr lang="en-US" sz="1400" b="1" spc="-25" dirty="0" smtClean="0">
                          <a:solidFill>
                            <a:srgbClr val="FFFFFF"/>
                          </a:solidFill>
                          <a:latin typeface="Tahoma"/>
                          <a:cs typeface="Tahoma"/>
                        </a:rPr>
                        <a:t>  Muhammad </a:t>
                      </a:r>
                      <a:r>
                        <a:rPr lang="en-US" sz="1400" b="1" spc="-25" dirty="0" err="1" smtClean="0">
                          <a:solidFill>
                            <a:srgbClr val="FFFFFF"/>
                          </a:solidFill>
                          <a:latin typeface="Tahoma"/>
                          <a:cs typeface="Tahoma"/>
                        </a:rPr>
                        <a:t>Atif</a:t>
                      </a:r>
                      <a:r>
                        <a:rPr lang="en-US" sz="1400" b="1" spc="-25" dirty="0" smtClean="0">
                          <a:solidFill>
                            <a:srgbClr val="FFFFFF"/>
                          </a:solidFill>
                          <a:latin typeface="Tahoma"/>
                          <a:cs typeface="Tahoma"/>
                        </a:rPr>
                        <a:t> </a:t>
                      </a:r>
                      <a:r>
                        <a:rPr lang="en-US" sz="1400" b="1" spc="-25" dirty="0" err="1" smtClean="0">
                          <a:solidFill>
                            <a:srgbClr val="FFFFFF"/>
                          </a:solidFill>
                          <a:latin typeface="Tahoma"/>
                          <a:cs typeface="Tahoma"/>
                        </a:rPr>
                        <a:t>Khattak</a:t>
                      </a:r>
                      <a:endParaRPr lang="en-US" sz="1400" dirty="0">
                        <a:latin typeface="Tahoma"/>
                        <a:cs typeface="Tahoma"/>
                      </a:endParaRPr>
                    </a:p>
                  </a:txBody>
                  <a:tcPr marL="0" marR="0" marT="17780"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AF1512"/>
                    </a:solidFill>
                  </a:tcPr>
                </a:tc>
                <a:tc>
                  <a:txBody>
                    <a:bodyPr/>
                    <a:lstStyle/>
                    <a:p>
                      <a:pPr marL="68580" marR="0" indent="0" defTabSz="914400" eaLnBrk="1" fontAlgn="auto" latinLnBrk="0" hangingPunct="1">
                        <a:lnSpc>
                          <a:spcPts val="1645"/>
                        </a:lnSpc>
                        <a:spcBef>
                          <a:spcPts val="5"/>
                        </a:spcBef>
                        <a:spcAft>
                          <a:spcPts val="0"/>
                        </a:spcAft>
                        <a:buClrTx/>
                        <a:buSzTx/>
                        <a:buFontTx/>
                        <a:buNone/>
                        <a:tabLst/>
                        <a:defRPr/>
                      </a:pPr>
                      <a:r>
                        <a:rPr lang="en-US" sz="1400" spc="-10" dirty="0" smtClean="0">
                          <a:solidFill>
                            <a:schemeClr val="tx1"/>
                          </a:solidFill>
                          <a:latin typeface="Verdana"/>
                          <a:ea typeface="+mn-ea"/>
                          <a:cs typeface="Verdana"/>
                        </a:rPr>
                        <a:t>Assistant Director Fin/ Acc.</a:t>
                      </a:r>
                    </a:p>
                  </a:txBody>
                  <a:tcPr marL="0" marR="0" marT="1778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F1E7E7"/>
                    </a:solidFill>
                  </a:tcPr>
                </a:tc>
                <a:extLst>
                  <a:ext uri="{0D108BD9-81ED-4DB2-BD59-A6C34878D82A}">
                    <a16:rowId xmlns:a16="http://schemas.microsoft.com/office/drawing/2014/main" val="10009"/>
                  </a:ext>
                </a:extLst>
              </a:tr>
              <a:tr h="304800">
                <a:tc>
                  <a:txBody>
                    <a:bodyPr/>
                    <a:lstStyle/>
                    <a:p>
                      <a:pPr marL="68580">
                        <a:lnSpc>
                          <a:spcPts val="1650"/>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20" dirty="0">
                          <a:solidFill>
                            <a:srgbClr val="FFFFFF"/>
                          </a:solidFill>
                          <a:latin typeface="Tahoma"/>
                          <a:cs typeface="Tahoma"/>
                        </a:rPr>
                        <a:t> </a:t>
                      </a:r>
                      <a:r>
                        <a:rPr sz="1400" b="1" dirty="0">
                          <a:solidFill>
                            <a:srgbClr val="FFFFFF"/>
                          </a:solidFill>
                          <a:latin typeface="Tahoma"/>
                          <a:cs typeface="Tahoma"/>
                        </a:rPr>
                        <a:t>Ayaz</a:t>
                      </a:r>
                      <a:r>
                        <a:rPr sz="1400" b="1" spc="20" dirty="0">
                          <a:solidFill>
                            <a:srgbClr val="FFFFFF"/>
                          </a:solidFill>
                          <a:latin typeface="Tahoma"/>
                          <a:cs typeface="Tahoma"/>
                        </a:rPr>
                        <a:t> </a:t>
                      </a:r>
                      <a:r>
                        <a:rPr sz="1400" b="1" spc="-10" dirty="0">
                          <a:solidFill>
                            <a:srgbClr val="FFFFFF"/>
                          </a:solidFill>
                          <a:latin typeface="Tahoma"/>
                          <a:cs typeface="Tahoma"/>
                        </a:rPr>
                        <a:t>Muhammad</a:t>
                      </a:r>
                      <a:endParaRPr sz="1400">
                        <a:latin typeface="Tahoma"/>
                        <a:cs typeface="Tahoma"/>
                      </a:endParaRPr>
                    </a:p>
                  </a:txBody>
                  <a:tcPr marL="0" marR="0" marT="18415"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AF1512"/>
                    </a:solidFill>
                  </a:tcPr>
                </a:tc>
                <a:tc>
                  <a:txBody>
                    <a:bodyPr/>
                    <a:lstStyle/>
                    <a:p>
                      <a:pPr marL="68580">
                        <a:lnSpc>
                          <a:spcPts val="1645"/>
                        </a:lnSpc>
                      </a:pPr>
                      <a:r>
                        <a:rPr sz="1400" spc="-10" smtClean="0">
                          <a:solidFill>
                            <a:schemeClr val="tx1"/>
                          </a:solidFill>
                          <a:latin typeface="Verdana"/>
                          <a:ea typeface="+mn-ea"/>
                          <a:cs typeface="Verdana"/>
                        </a:rPr>
                        <a:t>Admin </a:t>
                      </a:r>
                      <a:r>
                        <a:rPr sz="1400" spc="-10" dirty="0">
                          <a:solidFill>
                            <a:schemeClr val="tx1"/>
                          </a:solidFill>
                          <a:latin typeface="Verdana"/>
                          <a:ea typeface="+mn-ea"/>
                          <a:cs typeface="Verdana"/>
                        </a:rPr>
                        <a:t>Officer</a:t>
                      </a:r>
                      <a:endParaRPr sz="1400" spc="-10">
                        <a:solidFill>
                          <a:schemeClr val="tx1"/>
                        </a:solidFill>
                        <a:latin typeface="Verdana"/>
                        <a:ea typeface="+mn-ea"/>
                        <a:cs typeface="Verdana"/>
                      </a:endParaRPr>
                    </a:p>
                  </a:txBody>
                  <a:tcPr marL="0" marR="0" marT="18415"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F1E7E7"/>
                    </a:solidFill>
                  </a:tcPr>
                </a:tc>
                <a:extLst>
                  <a:ext uri="{0D108BD9-81ED-4DB2-BD59-A6C34878D82A}">
                    <a16:rowId xmlns:a16="http://schemas.microsoft.com/office/drawing/2014/main" val="10010"/>
                  </a:ext>
                </a:extLst>
              </a:tr>
              <a:tr h="304800">
                <a:tc>
                  <a:txBody>
                    <a:bodyPr/>
                    <a:lstStyle/>
                    <a:p>
                      <a:pPr marL="68580">
                        <a:lnSpc>
                          <a:spcPts val="1645"/>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10" dirty="0">
                          <a:solidFill>
                            <a:srgbClr val="FFFFFF"/>
                          </a:solidFill>
                          <a:latin typeface="Tahoma"/>
                          <a:cs typeface="Tahoma"/>
                        </a:rPr>
                        <a:t> </a:t>
                      </a:r>
                      <a:r>
                        <a:rPr sz="1400" b="1" spc="-85" dirty="0">
                          <a:solidFill>
                            <a:srgbClr val="FFFFFF"/>
                          </a:solidFill>
                          <a:latin typeface="Tahoma"/>
                          <a:cs typeface="Tahoma"/>
                        </a:rPr>
                        <a:t>Tariq</a:t>
                      </a:r>
                      <a:r>
                        <a:rPr sz="1400" b="1" spc="-5" dirty="0">
                          <a:solidFill>
                            <a:srgbClr val="FFFFFF"/>
                          </a:solidFill>
                          <a:latin typeface="Tahoma"/>
                          <a:cs typeface="Tahoma"/>
                        </a:rPr>
                        <a:t> </a:t>
                      </a:r>
                      <a:r>
                        <a:rPr sz="1400" b="1" spc="-10" dirty="0">
                          <a:solidFill>
                            <a:srgbClr val="FFFFFF"/>
                          </a:solidFill>
                          <a:latin typeface="Tahoma"/>
                          <a:cs typeface="Tahoma"/>
                        </a:rPr>
                        <a:t>Nadeem</a:t>
                      </a:r>
                      <a:endParaRPr sz="1400">
                        <a:latin typeface="Tahoma"/>
                        <a:cs typeface="Tahoma"/>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1645"/>
                        </a:lnSpc>
                      </a:pPr>
                      <a:r>
                        <a:rPr sz="1400" spc="-10" dirty="0" smtClean="0">
                          <a:solidFill>
                            <a:schemeClr val="tx1"/>
                          </a:solidFill>
                          <a:latin typeface="Verdana"/>
                          <a:ea typeface="+mn-ea"/>
                          <a:cs typeface="Verdana"/>
                        </a:rPr>
                        <a:t>Procurement </a:t>
                      </a:r>
                      <a:r>
                        <a:rPr sz="1400" spc="-10" dirty="0">
                          <a:solidFill>
                            <a:schemeClr val="tx1"/>
                          </a:solidFill>
                          <a:latin typeface="Verdana"/>
                          <a:ea typeface="+mn-ea"/>
                          <a:cs typeface="Verdana"/>
                        </a:rPr>
                        <a:t>Officer</a:t>
                      </a: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11"/>
                  </a:ext>
                </a:extLst>
              </a:tr>
              <a:tr h="304800">
                <a:tc>
                  <a:txBody>
                    <a:bodyPr/>
                    <a:lstStyle/>
                    <a:p>
                      <a:pPr marL="68580">
                        <a:lnSpc>
                          <a:spcPts val="1645"/>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10" dirty="0">
                          <a:solidFill>
                            <a:srgbClr val="FFFFFF"/>
                          </a:solidFill>
                          <a:latin typeface="Tahoma"/>
                          <a:cs typeface="Tahoma"/>
                        </a:rPr>
                        <a:t> </a:t>
                      </a:r>
                      <a:r>
                        <a:rPr sz="1400" b="1" spc="-85" dirty="0">
                          <a:solidFill>
                            <a:srgbClr val="FFFFFF"/>
                          </a:solidFill>
                          <a:latin typeface="Tahoma"/>
                          <a:cs typeface="Tahoma"/>
                        </a:rPr>
                        <a:t>Tariq</a:t>
                      </a:r>
                      <a:r>
                        <a:rPr sz="1400" b="1" spc="-5" dirty="0">
                          <a:solidFill>
                            <a:srgbClr val="FFFFFF"/>
                          </a:solidFill>
                          <a:latin typeface="Tahoma"/>
                          <a:cs typeface="Tahoma"/>
                        </a:rPr>
                        <a:t> </a:t>
                      </a:r>
                      <a:r>
                        <a:rPr sz="1400" b="1" spc="-20" dirty="0">
                          <a:solidFill>
                            <a:srgbClr val="FFFFFF"/>
                          </a:solidFill>
                          <a:latin typeface="Tahoma"/>
                          <a:cs typeface="Tahoma"/>
                        </a:rPr>
                        <a:t>Azam</a:t>
                      </a:r>
                      <a:endParaRPr sz="1400">
                        <a:latin typeface="Tahoma"/>
                        <a:cs typeface="Tahoma"/>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1645"/>
                        </a:lnSpc>
                      </a:pPr>
                      <a:r>
                        <a:rPr sz="1400" spc="-45" dirty="0" smtClean="0">
                          <a:latin typeface="Verdana"/>
                          <a:cs typeface="Verdana"/>
                        </a:rPr>
                        <a:t>Network</a:t>
                      </a:r>
                      <a:r>
                        <a:rPr sz="1400" spc="-65" dirty="0" smtClean="0">
                          <a:latin typeface="Verdana"/>
                          <a:cs typeface="Verdana"/>
                        </a:rPr>
                        <a:t> </a:t>
                      </a:r>
                      <a:r>
                        <a:rPr sz="1400" spc="-10" dirty="0">
                          <a:latin typeface="Verdana"/>
                          <a:cs typeface="Verdana"/>
                        </a:rPr>
                        <a:t>Administrator</a:t>
                      </a:r>
                      <a:endParaRPr sz="1400" dirty="0">
                        <a:latin typeface="Verdana"/>
                        <a:cs typeface="Verdana"/>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12"/>
                  </a:ext>
                </a:extLst>
              </a:tr>
            </a:tbl>
          </a:graphicData>
        </a:graphic>
      </p:graphicFrame>
      <p:graphicFrame>
        <p:nvGraphicFramePr>
          <p:cNvPr id="13" name="object 13"/>
          <p:cNvGraphicFramePr>
            <a:graphicFrameLocks noGrp="1"/>
          </p:cNvGraphicFramePr>
          <p:nvPr>
            <p:extLst>
              <p:ext uri="{D42A27DB-BD31-4B8C-83A1-F6EECF244321}">
                <p14:modId xmlns:p14="http://schemas.microsoft.com/office/powerpoint/2010/main" val="2957718704"/>
              </p:ext>
            </p:extLst>
          </p:nvPr>
        </p:nvGraphicFramePr>
        <p:xfrm>
          <a:off x="6472809" y="465073"/>
          <a:ext cx="5490591" cy="6156475"/>
        </p:xfrm>
        <a:graphic>
          <a:graphicData uri="http://schemas.openxmlformats.org/drawingml/2006/table">
            <a:tbl>
              <a:tblPr firstRow="1" bandRow="1">
                <a:tableStyleId>{2D5ABB26-0587-4C30-8999-92F81FD0307C}</a:tableStyleId>
              </a:tblPr>
              <a:tblGrid>
                <a:gridCol w="2573792">
                  <a:extLst>
                    <a:ext uri="{9D8B030D-6E8A-4147-A177-3AD203B41FA5}">
                      <a16:colId xmlns:a16="http://schemas.microsoft.com/office/drawing/2014/main" val="20000"/>
                    </a:ext>
                  </a:extLst>
                </a:gridCol>
                <a:gridCol w="2452944">
                  <a:extLst>
                    <a:ext uri="{9D8B030D-6E8A-4147-A177-3AD203B41FA5}">
                      <a16:colId xmlns:a16="http://schemas.microsoft.com/office/drawing/2014/main" val="20001"/>
                    </a:ext>
                  </a:extLst>
                </a:gridCol>
                <a:gridCol w="120846">
                  <a:extLst>
                    <a:ext uri="{9D8B030D-6E8A-4147-A177-3AD203B41FA5}">
                      <a16:colId xmlns:a16="http://schemas.microsoft.com/office/drawing/2014/main" val="20002"/>
                    </a:ext>
                  </a:extLst>
                </a:gridCol>
                <a:gridCol w="343009">
                  <a:extLst>
                    <a:ext uri="{9D8B030D-6E8A-4147-A177-3AD203B41FA5}">
                      <a16:colId xmlns:a16="http://schemas.microsoft.com/office/drawing/2014/main" val="20003"/>
                    </a:ext>
                  </a:extLst>
                </a:gridCol>
              </a:tblGrid>
              <a:tr h="2354327">
                <a:tc gridSpan="2">
                  <a:txBody>
                    <a:bodyPr/>
                    <a:lstStyle/>
                    <a:p>
                      <a:pPr>
                        <a:lnSpc>
                          <a:spcPct val="100000"/>
                        </a:lnSpc>
                      </a:pPr>
                      <a:endParaRPr sz="1400">
                        <a:latin typeface="Times New Roman"/>
                        <a:cs typeface="Times New Roman"/>
                      </a:endParaRPr>
                    </a:p>
                  </a:txBody>
                  <a:tcPr marL="0" marR="0" marT="0" marB="0">
                    <a:lnB w="12700">
                      <a:solidFill>
                        <a:srgbClr val="FFFFFF"/>
                      </a:solidFill>
                      <a:prstDash val="solid"/>
                    </a:lnB>
                  </a:tcPr>
                </a:tc>
                <a:tc hMerge="1">
                  <a:txBody>
                    <a:bodyPr/>
                    <a:lstStyle/>
                    <a:p>
                      <a:endParaRPr/>
                    </a:p>
                  </a:txBody>
                  <a:tcPr marL="0" marR="0" marT="0" marB="0"/>
                </a:tc>
                <a:tc gridSpan="2">
                  <a:txBody>
                    <a:bodyPr/>
                    <a:lstStyle/>
                    <a:p>
                      <a:pPr>
                        <a:lnSpc>
                          <a:spcPct val="100000"/>
                        </a:lnSpc>
                      </a:pPr>
                      <a:endParaRPr sz="1400">
                        <a:latin typeface="Times New Roman"/>
                        <a:cs typeface="Times New Roman"/>
                      </a:endParaRPr>
                    </a:p>
                  </a:txBody>
                  <a:tcPr marL="0" marR="0" marT="0" marB="0">
                    <a:solidFill>
                      <a:srgbClr val="FFFFFF"/>
                    </a:solidFill>
                  </a:tcPr>
                </a:tc>
                <a:tc hMerge="1">
                  <a:txBody>
                    <a:bodyPr/>
                    <a:lstStyle/>
                    <a:p>
                      <a:endParaRPr/>
                    </a:p>
                  </a:txBody>
                  <a:tcPr marL="0" marR="0" marT="0" marB="0"/>
                </a:tc>
                <a:extLst>
                  <a:ext uri="{0D108BD9-81ED-4DB2-BD59-A6C34878D82A}">
                    <a16:rowId xmlns:a16="http://schemas.microsoft.com/office/drawing/2014/main" val="10000"/>
                  </a:ext>
                </a:extLst>
              </a:tr>
              <a:tr h="475103">
                <a:tc>
                  <a:txBody>
                    <a:bodyPr/>
                    <a:lstStyle/>
                    <a:p>
                      <a:pPr marL="1905" algn="ctr">
                        <a:lnSpc>
                          <a:spcPct val="100000"/>
                        </a:lnSpc>
                        <a:spcBef>
                          <a:spcPts val="5"/>
                        </a:spcBef>
                      </a:pPr>
                      <a:r>
                        <a:rPr sz="1400" b="1" spc="-20" smtClean="0">
                          <a:solidFill>
                            <a:srgbClr val="FFFFFF"/>
                          </a:solidFill>
                          <a:latin typeface="Tahoma"/>
                          <a:cs typeface="Tahoma"/>
                        </a:rPr>
                        <a:t>Name</a:t>
                      </a:r>
                      <a:endParaRPr sz="1400">
                        <a:latin typeface="Tahoma"/>
                        <a:cs typeface="Tahoma"/>
                      </a:endParaRPr>
                    </a:p>
                  </a:txBody>
                  <a:tcPr marL="0" marR="0" marT="171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127000" algn="ctr">
                        <a:lnSpc>
                          <a:spcPct val="100000"/>
                        </a:lnSpc>
                        <a:spcBef>
                          <a:spcPts val="5"/>
                        </a:spcBef>
                      </a:pPr>
                      <a:r>
                        <a:rPr sz="1400" b="1" spc="-10" smtClean="0">
                          <a:solidFill>
                            <a:srgbClr val="FFFFFF"/>
                          </a:solidFill>
                          <a:latin typeface="Tahoma"/>
                          <a:cs typeface="Tahoma"/>
                        </a:rPr>
                        <a:t>Position</a:t>
                      </a:r>
                      <a:endParaRPr sz="1400">
                        <a:latin typeface="Tahoma"/>
                        <a:cs typeface="Tahoma"/>
                      </a:endParaRPr>
                    </a:p>
                  </a:txBody>
                  <a:tcPr marL="0" marR="0" marT="17145" marB="0">
                    <a:lnL w="12700">
                      <a:solidFill>
                        <a:srgbClr val="FFFFFF"/>
                      </a:solidFill>
                      <a:prstDash val="solid"/>
                    </a:lnL>
                    <a:lnT w="12700">
                      <a:solidFill>
                        <a:srgbClr val="FFFFFF"/>
                      </a:solidFill>
                      <a:prstDash val="solid"/>
                    </a:lnT>
                    <a:lnB w="38100">
                      <a:solidFill>
                        <a:srgbClr val="FFFFFF"/>
                      </a:solidFill>
                      <a:prstDash val="solid"/>
                    </a:lnB>
                    <a:solidFill>
                      <a:srgbClr val="AF1512"/>
                    </a:solidFill>
                  </a:tcPr>
                </a:tc>
                <a:tc>
                  <a:txBody>
                    <a:bodyPr/>
                    <a:lstStyle/>
                    <a:p>
                      <a:pPr>
                        <a:lnSpc>
                          <a:spcPct val="100000"/>
                        </a:lnSpc>
                      </a:pPr>
                      <a:endParaRPr sz="1400">
                        <a:latin typeface="Times New Roman"/>
                        <a:cs typeface="Times New Roman"/>
                      </a:endParaRPr>
                    </a:p>
                  </a:txBody>
                  <a:tcPr marL="0" marR="0" marT="0" marB="0">
                    <a:lnR w="12700">
                      <a:solidFill>
                        <a:srgbClr val="FFFFFF"/>
                      </a:solidFill>
                      <a:prstDash val="solid"/>
                    </a:lnR>
                    <a:lnB w="38100">
                      <a:solidFill>
                        <a:srgbClr val="FFFFFF"/>
                      </a:solidFill>
                      <a:prstDash val="solid"/>
                    </a:lnB>
                    <a:solidFill>
                      <a:srgbClr val="AF1512"/>
                    </a:solidFill>
                  </a:tcPr>
                </a:tc>
                <a:tc rowSpan="8">
                  <a:txBody>
                    <a:bodyPr/>
                    <a:lstStyle/>
                    <a:p>
                      <a:pPr>
                        <a:lnSpc>
                          <a:spcPct val="100000"/>
                        </a:lnSpc>
                      </a:pPr>
                      <a:endParaRPr sz="1400">
                        <a:latin typeface="Times New Roman"/>
                        <a:cs typeface="Times New Roman"/>
                      </a:endParaRPr>
                    </a:p>
                  </a:txBody>
                  <a:tcPr marL="0" marR="0" marT="0" marB="0">
                    <a:lnL w="12700">
                      <a:solidFill>
                        <a:srgbClr val="FFFFFF"/>
                      </a:solidFill>
                      <a:prstDash val="solid"/>
                    </a:lnL>
                    <a:solidFill>
                      <a:srgbClr val="FFFFFF"/>
                    </a:solidFill>
                  </a:tcPr>
                </a:tc>
                <a:extLst>
                  <a:ext uri="{0D108BD9-81ED-4DB2-BD59-A6C34878D82A}">
                    <a16:rowId xmlns:a16="http://schemas.microsoft.com/office/drawing/2014/main" val="10001"/>
                  </a:ext>
                </a:extLst>
              </a:tr>
              <a:tr h="475765">
                <a:tc>
                  <a:txBody>
                    <a:bodyPr/>
                    <a:lstStyle/>
                    <a:p>
                      <a:pPr marL="69215">
                        <a:lnSpc>
                          <a:spcPct val="100000"/>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15" dirty="0">
                          <a:solidFill>
                            <a:srgbClr val="FFFFFF"/>
                          </a:solidFill>
                          <a:latin typeface="Tahoma"/>
                          <a:cs typeface="Tahoma"/>
                        </a:rPr>
                        <a:t> </a:t>
                      </a:r>
                      <a:r>
                        <a:rPr sz="1400" b="1" spc="-35" dirty="0">
                          <a:solidFill>
                            <a:srgbClr val="FFFFFF"/>
                          </a:solidFill>
                          <a:latin typeface="Tahoma"/>
                          <a:cs typeface="Tahoma"/>
                        </a:rPr>
                        <a:t>Mudassar</a:t>
                      </a:r>
                      <a:r>
                        <a:rPr sz="1400" b="1" spc="-15" dirty="0">
                          <a:solidFill>
                            <a:srgbClr val="FFFFFF"/>
                          </a:solidFill>
                          <a:latin typeface="Tahoma"/>
                          <a:cs typeface="Tahoma"/>
                        </a:rPr>
                        <a:t> </a:t>
                      </a:r>
                      <a:r>
                        <a:rPr sz="1400" b="1" spc="-20" dirty="0">
                          <a:solidFill>
                            <a:srgbClr val="FFFFFF"/>
                          </a:solidFill>
                          <a:latin typeface="Tahoma"/>
                          <a:cs typeface="Tahoma"/>
                        </a:rPr>
                        <a:t>Rauf</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AF1512"/>
                    </a:solidFill>
                  </a:tcPr>
                </a:tc>
                <a:tc>
                  <a:txBody>
                    <a:bodyPr/>
                    <a:lstStyle/>
                    <a:p>
                      <a:pPr marL="69215">
                        <a:lnSpc>
                          <a:spcPct val="100000"/>
                        </a:lnSpc>
                      </a:pPr>
                      <a:r>
                        <a:rPr sz="1400" spc="-10" smtClean="0">
                          <a:solidFill>
                            <a:schemeClr val="tx1"/>
                          </a:solidFill>
                          <a:latin typeface="Verdana"/>
                          <a:ea typeface="+mn-ea"/>
                          <a:cs typeface="Verdana"/>
                        </a:rPr>
                        <a:t>Office </a:t>
                      </a:r>
                      <a:r>
                        <a:rPr sz="1400" spc="-10" dirty="0">
                          <a:solidFill>
                            <a:schemeClr val="tx1"/>
                          </a:solidFill>
                          <a:latin typeface="Verdana"/>
                          <a:ea typeface="+mn-ea"/>
                          <a:cs typeface="Verdana"/>
                        </a:rPr>
                        <a:t>Assistant</a:t>
                      </a:r>
                      <a:endParaRPr sz="1400" spc="-10">
                        <a:solidFill>
                          <a:schemeClr val="tx1"/>
                        </a:solidFill>
                        <a:latin typeface="Verdana"/>
                        <a:ea typeface="+mn-ea"/>
                        <a:cs typeface="Verdana"/>
                      </a:endParaRPr>
                    </a:p>
                  </a:txBody>
                  <a:tcPr marL="0" marR="0" marT="17780" marB="0">
                    <a:lnL w="12700">
                      <a:solidFill>
                        <a:srgbClr val="FFFFFF"/>
                      </a:solidFill>
                      <a:prstDash val="solid"/>
                    </a:lnL>
                    <a:lnT w="38100">
                      <a:solidFill>
                        <a:srgbClr val="FFFFFF"/>
                      </a:solidFill>
                      <a:prstDash val="solid"/>
                    </a:lnT>
                    <a:lnB w="12700">
                      <a:solidFill>
                        <a:srgbClr val="FFFFFF"/>
                      </a:solidFill>
                      <a:prstDash val="solid"/>
                    </a:lnB>
                    <a:solidFill>
                      <a:srgbClr val="E3CCCC"/>
                    </a:solidFill>
                  </a:tcPr>
                </a:tc>
                <a:tc>
                  <a:txBody>
                    <a:bodyPr/>
                    <a:lstStyle/>
                    <a:p>
                      <a:pPr>
                        <a:lnSpc>
                          <a:spcPct val="100000"/>
                        </a:lnSpc>
                      </a:pPr>
                      <a:endParaRPr sz="1400">
                        <a:latin typeface="Times New Roman"/>
                        <a:cs typeface="Times New Roman"/>
                      </a:endParaRPr>
                    </a:p>
                  </a:txBody>
                  <a:tcPr marL="0" marR="0" marT="0" marB="0">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vMerge="1">
                  <a:txBody>
                    <a:bodyPr/>
                    <a:lstStyle/>
                    <a:p>
                      <a:endParaRPr/>
                    </a:p>
                  </a:txBody>
                  <a:tcPr marL="0" marR="0" marT="0" marB="0">
                    <a:lnL w="12700">
                      <a:solidFill>
                        <a:srgbClr val="FFFFFF"/>
                      </a:solidFill>
                      <a:prstDash val="solid"/>
                    </a:lnL>
                    <a:solidFill>
                      <a:srgbClr val="FFFFFF"/>
                    </a:solidFill>
                  </a:tcPr>
                </a:tc>
                <a:extLst>
                  <a:ext uri="{0D108BD9-81ED-4DB2-BD59-A6C34878D82A}">
                    <a16:rowId xmlns:a16="http://schemas.microsoft.com/office/drawing/2014/main" val="10002"/>
                  </a:ext>
                </a:extLst>
              </a:tr>
              <a:tr h="475103">
                <a:tc>
                  <a:txBody>
                    <a:bodyPr/>
                    <a:lstStyle/>
                    <a:p>
                      <a:pPr marL="69215">
                        <a:lnSpc>
                          <a:spcPct val="100000"/>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5" dirty="0">
                          <a:solidFill>
                            <a:srgbClr val="FFFFFF"/>
                          </a:solidFill>
                          <a:latin typeface="Tahoma"/>
                          <a:cs typeface="Tahoma"/>
                        </a:rPr>
                        <a:t> </a:t>
                      </a:r>
                      <a:r>
                        <a:rPr sz="1400" b="1" dirty="0">
                          <a:solidFill>
                            <a:srgbClr val="FFFFFF"/>
                          </a:solidFill>
                          <a:latin typeface="Tahoma"/>
                          <a:cs typeface="Tahoma"/>
                        </a:rPr>
                        <a:t>Muhammad</a:t>
                      </a:r>
                      <a:r>
                        <a:rPr sz="1400" b="1" spc="-25" dirty="0">
                          <a:solidFill>
                            <a:srgbClr val="FFFFFF"/>
                          </a:solidFill>
                          <a:latin typeface="Tahoma"/>
                          <a:cs typeface="Tahoma"/>
                        </a:rPr>
                        <a:t> </a:t>
                      </a:r>
                      <a:r>
                        <a:rPr sz="1400" b="1" spc="-95" dirty="0">
                          <a:solidFill>
                            <a:srgbClr val="FFFFFF"/>
                          </a:solidFill>
                          <a:latin typeface="Tahoma"/>
                          <a:cs typeface="Tahoma"/>
                        </a:rPr>
                        <a:t>Ismail</a:t>
                      </a:r>
                      <a:r>
                        <a:rPr sz="1400" b="1" spc="-10" dirty="0">
                          <a:solidFill>
                            <a:srgbClr val="FFFFFF"/>
                          </a:solidFill>
                          <a:latin typeface="Tahoma"/>
                          <a:cs typeface="Tahoma"/>
                        </a:rPr>
                        <a:t> </a:t>
                      </a:r>
                      <a:r>
                        <a:rPr sz="1400" b="1" spc="-20" dirty="0">
                          <a:solidFill>
                            <a:srgbClr val="FFFFFF"/>
                          </a:solidFill>
                          <a:latin typeface="Tahoma"/>
                          <a:cs typeface="Tahoma"/>
                        </a:rPr>
                        <a:t>Shah</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9215">
                        <a:lnSpc>
                          <a:spcPct val="100000"/>
                        </a:lnSpc>
                      </a:pPr>
                      <a:r>
                        <a:rPr sz="1400" spc="-10" smtClean="0">
                          <a:solidFill>
                            <a:schemeClr val="tx1"/>
                          </a:solidFill>
                          <a:latin typeface="Verdana"/>
                          <a:ea typeface="+mn-ea"/>
                          <a:cs typeface="Verdana"/>
                        </a:rPr>
                        <a:t>Head </a:t>
                      </a:r>
                      <a:r>
                        <a:rPr sz="1400" spc="-10" dirty="0">
                          <a:solidFill>
                            <a:schemeClr val="tx1"/>
                          </a:solidFill>
                          <a:latin typeface="Verdana"/>
                          <a:ea typeface="+mn-ea"/>
                          <a:cs typeface="Verdana"/>
                        </a:rPr>
                        <a:t>Clerk</a:t>
                      </a:r>
                      <a:endParaRPr sz="1400" spc="-10">
                        <a:solidFill>
                          <a:schemeClr val="tx1"/>
                        </a:solidFill>
                        <a:latin typeface="Verdana"/>
                        <a:ea typeface="+mn-ea"/>
                        <a:cs typeface="Verdana"/>
                      </a:endParaRPr>
                    </a:p>
                  </a:txBody>
                  <a:tcPr marL="0" marR="0" marT="17780" marB="0">
                    <a:lnL w="12700">
                      <a:solidFill>
                        <a:srgbClr val="FFFFFF"/>
                      </a:solidFill>
                      <a:prstDash val="solid"/>
                    </a:lnL>
                    <a:lnT w="12700">
                      <a:solidFill>
                        <a:srgbClr val="FFFFFF"/>
                      </a:solidFill>
                      <a:prstDash val="solid"/>
                    </a:lnT>
                    <a:lnB w="12700">
                      <a:solidFill>
                        <a:srgbClr val="FFFFFF"/>
                      </a:solidFill>
                      <a:prstDash val="solid"/>
                    </a:lnB>
                    <a:solidFill>
                      <a:srgbClr val="F1E7E7"/>
                    </a:solidFill>
                  </a:tcPr>
                </a:tc>
                <a:tc>
                  <a:txBody>
                    <a:bodyPr/>
                    <a:lstStyle/>
                    <a:p>
                      <a:pPr>
                        <a:lnSpc>
                          <a:spcPct val="100000"/>
                        </a:lnSpc>
                      </a:pPr>
                      <a:endParaRPr sz="1400">
                        <a:latin typeface="Times New Roman"/>
                        <a:cs typeface="Times New Roman"/>
                      </a:endParaRPr>
                    </a:p>
                  </a:txBody>
                  <a:tcPr marL="0" marR="0" marT="0" marB="0">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vMerge="1">
                  <a:txBody>
                    <a:bodyPr/>
                    <a:lstStyle/>
                    <a:p>
                      <a:endParaRPr/>
                    </a:p>
                  </a:txBody>
                  <a:tcPr marL="0" marR="0" marT="0" marB="0">
                    <a:lnL w="12700">
                      <a:solidFill>
                        <a:srgbClr val="FFFFFF"/>
                      </a:solidFill>
                      <a:prstDash val="solid"/>
                    </a:lnL>
                    <a:solidFill>
                      <a:srgbClr val="FFFFFF"/>
                    </a:solidFill>
                  </a:tcPr>
                </a:tc>
                <a:extLst>
                  <a:ext uri="{0D108BD9-81ED-4DB2-BD59-A6C34878D82A}">
                    <a16:rowId xmlns:a16="http://schemas.microsoft.com/office/drawing/2014/main" val="10003"/>
                  </a:ext>
                </a:extLst>
              </a:tr>
              <a:tr h="475103">
                <a:tc>
                  <a:txBody>
                    <a:bodyPr/>
                    <a:lstStyle/>
                    <a:p>
                      <a:pPr marL="69215">
                        <a:lnSpc>
                          <a:spcPct val="100000"/>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20" dirty="0">
                          <a:solidFill>
                            <a:srgbClr val="FFFFFF"/>
                          </a:solidFill>
                          <a:latin typeface="Tahoma"/>
                          <a:cs typeface="Tahoma"/>
                        </a:rPr>
                        <a:t> </a:t>
                      </a:r>
                      <a:r>
                        <a:rPr sz="1400" b="1" spc="-65" dirty="0">
                          <a:solidFill>
                            <a:srgbClr val="FFFFFF"/>
                          </a:solidFill>
                          <a:latin typeface="Tahoma"/>
                          <a:cs typeface="Tahoma"/>
                        </a:rPr>
                        <a:t>Fiaz</a:t>
                      </a:r>
                      <a:r>
                        <a:rPr sz="1400" b="1" spc="-5" dirty="0">
                          <a:solidFill>
                            <a:srgbClr val="FFFFFF"/>
                          </a:solidFill>
                          <a:latin typeface="Tahoma"/>
                          <a:cs typeface="Tahoma"/>
                        </a:rPr>
                        <a:t> </a:t>
                      </a:r>
                      <a:r>
                        <a:rPr sz="1400" b="1" spc="-20" dirty="0">
                          <a:solidFill>
                            <a:srgbClr val="FFFFFF"/>
                          </a:solidFill>
                          <a:latin typeface="Tahoma"/>
                          <a:cs typeface="Tahoma"/>
                        </a:rPr>
                        <a:t>Ahmad</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9215">
                        <a:lnSpc>
                          <a:spcPct val="100000"/>
                        </a:lnSpc>
                      </a:pPr>
                      <a:r>
                        <a:rPr sz="1400" spc="-10" smtClean="0">
                          <a:solidFill>
                            <a:schemeClr val="tx1"/>
                          </a:solidFill>
                          <a:latin typeface="Verdana"/>
                          <a:ea typeface="+mn-ea"/>
                          <a:cs typeface="Verdana"/>
                        </a:rPr>
                        <a:t>Head </a:t>
                      </a:r>
                      <a:r>
                        <a:rPr sz="1400" spc="-10" dirty="0">
                          <a:solidFill>
                            <a:schemeClr val="tx1"/>
                          </a:solidFill>
                          <a:latin typeface="Verdana"/>
                          <a:ea typeface="+mn-ea"/>
                          <a:cs typeface="Verdana"/>
                        </a:rPr>
                        <a:t>Clerk</a:t>
                      </a:r>
                      <a:endParaRPr sz="1400" spc="-10">
                        <a:solidFill>
                          <a:schemeClr val="tx1"/>
                        </a:solidFill>
                        <a:latin typeface="Verdana"/>
                        <a:ea typeface="+mn-ea"/>
                        <a:cs typeface="Verdana"/>
                      </a:endParaRPr>
                    </a:p>
                  </a:txBody>
                  <a:tcPr marL="0" marR="0" marT="17780" marB="0">
                    <a:lnL w="12700">
                      <a:solidFill>
                        <a:srgbClr val="FFFFFF"/>
                      </a:solidFill>
                      <a:prstDash val="solid"/>
                    </a:lnL>
                    <a:lnT w="12700">
                      <a:solidFill>
                        <a:srgbClr val="FFFFFF"/>
                      </a:solidFill>
                      <a:prstDash val="solid"/>
                    </a:lnT>
                    <a:lnB w="12700">
                      <a:solidFill>
                        <a:srgbClr val="FFFFFF"/>
                      </a:solidFill>
                      <a:prstDash val="solid"/>
                    </a:lnB>
                    <a:solidFill>
                      <a:srgbClr val="E3CCCC"/>
                    </a:solidFill>
                  </a:tcPr>
                </a:tc>
                <a:tc>
                  <a:txBody>
                    <a:bodyPr/>
                    <a:lstStyle/>
                    <a:p>
                      <a:pPr>
                        <a:lnSpc>
                          <a:spcPct val="100000"/>
                        </a:lnSpc>
                      </a:pPr>
                      <a:endParaRPr sz="1400">
                        <a:latin typeface="Times New Roman"/>
                        <a:cs typeface="Times New Roman"/>
                      </a:endParaRPr>
                    </a:p>
                  </a:txBody>
                  <a:tcPr marL="0" marR="0" marT="0" marB="0">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vMerge="1">
                  <a:txBody>
                    <a:bodyPr/>
                    <a:lstStyle/>
                    <a:p>
                      <a:endParaRPr/>
                    </a:p>
                  </a:txBody>
                  <a:tcPr marL="0" marR="0" marT="0" marB="0">
                    <a:lnL w="12700">
                      <a:solidFill>
                        <a:srgbClr val="FFFFFF"/>
                      </a:solidFill>
                      <a:prstDash val="solid"/>
                    </a:lnL>
                    <a:solidFill>
                      <a:srgbClr val="FFFFFF"/>
                    </a:solidFill>
                  </a:tcPr>
                </a:tc>
                <a:extLst>
                  <a:ext uri="{0D108BD9-81ED-4DB2-BD59-A6C34878D82A}">
                    <a16:rowId xmlns:a16="http://schemas.microsoft.com/office/drawing/2014/main" val="10004"/>
                  </a:ext>
                </a:extLst>
              </a:tr>
              <a:tr h="475765">
                <a:tc>
                  <a:txBody>
                    <a:bodyPr/>
                    <a:lstStyle/>
                    <a:p>
                      <a:pPr marL="69215">
                        <a:lnSpc>
                          <a:spcPct val="100000"/>
                        </a:lnSpc>
                      </a:pPr>
                      <a:r>
                        <a:rPr sz="1400" b="1" spc="-70" smtClean="0">
                          <a:solidFill>
                            <a:srgbClr val="FFFFFF"/>
                          </a:solidFill>
                          <a:latin typeface="Tahoma"/>
                          <a:cs typeface="Tahoma"/>
                        </a:rPr>
                        <a:t>Mr</a:t>
                      </a:r>
                      <a:r>
                        <a:rPr sz="1400" b="1" spc="-70" dirty="0">
                          <a:solidFill>
                            <a:srgbClr val="FFFFFF"/>
                          </a:solidFill>
                          <a:latin typeface="Tahoma"/>
                          <a:cs typeface="Tahoma"/>
                        </a:rPr>
                        <a:t>.</a:t>
                      </a:r>
                      <a:r>
                        <a:rPr sz="1400" b="1" spc="-35" dirty="0">
                          <a:solidFill>
                            <a:srgbClr val="FFFFFF"/>
                          </a:solidFill>
                          <a:latin typeface="Tahoma"/>
                          <a:cs typeface="Tahoma"/>
                        </a:rPr>
                        <a:t> Kamran</a:t>
                      </a:r>
                      <a:r>
                        <a:rPr sz="1400" b="1" spc="-55" dirty="0">
                          <a:solidFill>
                            <a:srgbClr val="FFFFFF"/>
                          </a:solidFill>
                          <a:latin typeface="Tahoma"/>
                          <a:cs typeface="Tahoma"/>
                        </a:rPr>
                        <a:t> </a:t>
                      </a:r>
                      <a:r>
                        <a:rPr sz="1400" b="1" spc="-10" dirty="0">
                          <a:solidFill>
                            <a:srgbClr val="FFFFFF"/>
                          </a:solidFill>
                          <a:latin typeface="Tahoma"/>
                          <a:cs typeface="Tahoma"/>
                        </a:rPr>
                        <a:t>Khalil</a:t>
                      </a:r>
                      <a:endParaRPr sz="1400">
                        <a:latin typeface="Tahoma"/>
                        <a:cs typeface="Tahoma"/>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9215">
                        <a:lnSpc>
                          <a:spcPct val="100000"/>
                        </a:lnSpc>
                      </a:pPr>
                      <a:r>
                        <a:rPr sz="1400" spc="-10" dirty="0" smtClean="0">
                          <a:solidFill>
                            <a:schemeClr val="tx1"/>
                          </a:solidFill>
                          <a:latin typeface="Verdana"/>
                          <a:ea typeface="+mn-ea"/>
                          <a:cs typeface="Verdana"/>
                        </a:rPr>
                        <a:t>Junior </a:t>
                      </a:r>
                      <a:r>
                        <a:rPr sz="1400" spc="-10" dirty="0">
                          <a:solidFill>
                            <a:schemeClr val="tx1"/>
                          </a:solidFill>
                          <a:latin typeface="Verdana"/>
                          <a:ea typeface="+mn-ea"/>
                          <a:cs typeface="Verdana"/>
                        </a:rPr>
                        <a:t>Clerk</a:t>
                      </a:r>
                    </a:p>
                  </a:txBody>
                  <a:tcPr marL="0" marR="0" marT="17780" marB="0">
                    <a:lnL w="12700">
                      <a:solidFill>
                        <a:srgbClr val="FFFFFF"/>
                      </a:solidFill>
                      <a:prstDash val="solid"/>
                    </a:lnL>
                    <a:lnT w="12700">
                      <a:solidFill>
                        <a:srgbClr val="FFFFFF"/>
                      </a:solidFill>
                      <a:prstDash val="solid"/>
                    </a:lnT>
                    <a:lnB w="12700">
                      <a:solidFill>
                        <a:srgbClr val="FFFFFF"/>
                      </a:solidFill>
                      <a:prstDash val="solid"/>
                    </a:lnB>
                    <a:solidFill>
                      <a:srgbClr val="F1E7E7"/>
                    </a:solidFill>
                  </a:tcPr>
                </a:tc>
                <a:tc>
                  <a:txBody>
                    <a:bodyPr/>
                    <a:lstStyle/>
                    <a:p>
                      <a:pPr>
                        <a:lnSpc>
                          <a:spcPct val="100000"/>
                        </a:lnSpc>
                      </a:pPr>
                      <a:endParaRPr sz="1400">
                        <a:latin typeface="Times New Roman"/>
                        <a:cs typeface="Times New Roman"/>
                      </a:endParaRPr>
                    </a:p>
                  </a:txBody>
                  <a:tcPr marL="0" marR="0" marT="0" marB="0">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vMerge="1">
                  <a:txBody>
                    <a:bodyPr/>
                    <a:lstStyle/>
                    <a:p>
                      <a:endParaRPr/>
                    </a:p>
                  </a:txBody>
                  <a:tcPr marL="0" marR="0" marT="0" marB="0">
                    <a:lnL w="12700">
                      <a:solidFill>
                        <a:srgbClr val="FFFFFF"/>
                      </a:solidFill>
                      <a:prstDash val="solid"/>
                    </a:lnL>
                    <a:solidFill>
                      <a:srgbClr val="FFFFFF"/>
                    </a:solidFill>
                  </a:tcPr>
                </a:tc>
                <a:extLst>
                  <a:ext uri="{0D108BD9-81ED-4DB2-BD59-A6C34878D82A}">
                    <a16:rowId xmlns:a16="http://schemas.microsoft.com/office/drawing/2014/main" val="10005"/>
                  </a:ext>
                </a:extLst>
              </a:tr>
              <a:tr h="475103">
                <a:tc>
                  <a:txBody>
                    <a:bodyPr/>
                    <a:lstStyle/>
                    <a:p>
                      <a:pPr marL="69215">
                        <a:lnSpc>
                          <a:spcPct val="100000"/>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spc="-5" dirty="0">
                          <a:solidFill>
                            <a:srgbClr val="FFFFFF"/>
                          </a:solidFill>
                          <a:latin typeface="Tahoma"/>
                          <a:cs typeface="Tahoma"/>
                        </a:rPr>
                        <a:t> </a:t>
                      </a:r>
                      <a:r>
                        <a:rPr sz="1400" b="1" spc="-65" dirty="0">
                          <a:solidFill>
                            <a:srgbClr val="FFFFFF"/>
                          </a:solidFill>
                          <a:latin typeface="Tahoma"/>
                          <a:cs typeface="Tahoma"/>
                        </a:rPr>
                        <a:t>Wajid</a:t>
                      </a:r>
                      <a:r>
                        <a:rPr sz="1400" b="1" dirty="0">
                          <a:solidFill>
                            <a:srgbClr val="FFFFFF"/>
                          </a:solidFill>
                          <a:latin typeface="Tahoma"/>
                          <a:cs typeface="Tahoma"/>
                        </a:rPr>
                        <a:t> </a:t>
                      </a:r>
                      <a:r>
                        <a:rPr sz="1400" b="1" spc="-10" dirty="0">
                          <a:solidFill>
                            <a:srgbClr val="FFFFFF"/>
                          </a:solidFill>
                          <a:latin typeface="Tahoma"/>
                          <a:cs typeface="Tahoma"/>
                        </a:rPr>
                        <a:t>Ullah</a:t>
                      </a:r>
                      <a:endParaRPr sz="1400">
                        <a:latin typeface="Tahoma"/>
                        <a:cs typeface="Tahoma"/>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9215">
                        <a:lnSpc>
                          <a:spcPct val="100000"/>
                        </a:lnSpc>
                      </a:pPr>
                      <a:r>
                        <a:rPr sz="1400" spc="-10" dirty="0" smtClean="0">
                          <a:solidFill>
                            <a:schemeClr val="tx1"/>
                          </a:solidFill>
                          <a:latin typeface="Verdana"/>
                          <a:ea typeface="+mn-ea"/>
                          <a:cs typeface="Verdana"/>
                        </a:rPr>
                        <a:t>Junior </a:t>
                      </a:r>
                      <a:r>
                        <a:rPr sz="1400" spc="-10" dirty="0">
                          <a:solidFill>
                            <a:schemeClr val="tx1"/>
                          </a:solidFill>
                          <a:latin typeface="Verdana"/>
                          <a:ea typeface="+mn-ea"/>
                          <a:cs typeface="Verdana"/>
                        </a:rPr>
                        <a:t>Clerk</a:t>
                      </a:r>
                    </a:p>
                  </a:txBody>
                  <a:tcPr marL="0" marR="0" marT="18415" marB="0">
                    <a:lnL w="12700">
                      <a:solidFill>
                        <a:srgbClr val="FFFFFF"/>
                      </a:solidFill>
                      <a:prstDash val="solid"/>
                    </a:lnL>
                    <a:lnT w="12700">
                      <a:solidFill>
                        <a:srgbClr val="FFFFFF"/>
                      </a:solidFill>
                      <a:prstDash val="solid"/>
                    </a:lnT>
                    <a:lnB w="12700">
                      <a:solidFill>
                        <a:srgbClr val="FFFFFF"/>
                      </a:solidFill>
                      <a:prstDash val="solid"/>
                    </a:lnB>
                    <a:solidFill>
                      <a:srgbClr val="E3CCCC"/>
                    </a:solidFill>
                  </a:tcPr>
                </a:tc>
                <a:tc>
                  <a:txBody>
                    <a:bodyPr/>
                    <a:lstStyle/>
                    <a:p>
                      <a:pPr>
                        <a:lnSpc>
                          <a:spcPct val="100000"/>
                        </a:lnSpc>
                      </a:pPr>
                      <a:endParaRPr sz="1400">
                        <a:latin typeface="Times New Roman"/>
                        <a:cs typeface="Times New Roman"/>
                      </a:endParaRPr>
                    </a:p>
                  </a:txBody>
                  <a:tcPr marL="0" marR="0" marT="0" marB="0">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vMerge="1">
                  <a:txBody>
                    <a:bodyPr/>
                    <a:lstStyle/>
                    <a:p>
                      <a:endParaRPr/>
                    </a:p>
                  </a:txBody>
                  <a:tcPr marL="0" marR="0" marT="0" marB="0">
                    <a:lnL w="12700">
                      <a:solidFill>
                        <a:srgbClr val="FFFFFF"/>
                      </a:solidFill>
                      <a:prstDash val="solid"/>
                    </a:lnL>
                    <a:solidFill>
                      <a:srgbClr val="FFFFFF"/>
                    </a:solidFill>
                  </a:tcPr>
                </a:tc>
                <a:extLst>
                  <a:ext uri="{0D108BD9-81ED-4DB2-BD59-A6C34878D82A}">
                    <a16:rowId xmlns:a16="http://schemas.microsoft.com/office/drawing/2014/main" val="10006"/>
                  </a:ext>
                </a:extLst>
              </a:tr>
              <a:tr h="475103">
                <a:tc>
                  <a:txBody>
                    <a:bodyPr/>
                    <a:lstStyle/>
                    <a:p>
                      <a:pPr marL="69215">
                        <a:lnSpc>
                          <a:spcPct val="100000"/>
                        </a:lnSpc>
                      </a:pPr>
                      <a:r>
                        <a:rPr sz="1400" b="1" spc="-85" smtClean="0">
                          <a:solidFill>
                            <a:srgbClr val="FFFFFF"/>
                          </a:solidFill>
                          <a:latin typeface="Tahoma"/>
                          <a:cs typeface="Tahoma"/>
                        </a:rPr>
                        <a:t>Mr</a:t>
                      </a:r>
                      <a:r>
                        <a:rPr sz="1400" b="1" spc="-85" dirty="0">
                          <a:solidFill>
                            <a:srgbClr val="FFFFFF"/>
                          </a:solidFill>
                          <a:latin typeface="Tahoma"/>
                          <a:cs typeface="Tahoma"/>
                        </a:rPr>
                        <a:t>.</a:t>
                      </a:r>
                      <a:r>
                        <a:rPr sz="1400" b="1" dirty="0">
                          <a:solidFill>
                            <a:srgbClr val="FFFFFF"/>
                          </a:solidFill>
                          <a:latin typeface="Tahoma"/>
                          <a:cs typeface="Tahoma"/>
                        </a:rPr>
                        <a:t> </a:t>
                      </a:r>
                      <a:r>
                        <a:rPr sz="1400" b="1" spc="-60" dirty="0">
                          <a:solidFill>
                            <a:srgbClr val="FFFFFF"/>
                          </a:solidFill>
                          <a:latin typeface="Tahoma"/>
                          <a:cs typeface="Tahoma"/>
                        </a:rPr>
                        <a:t>Rehmat</a:t>
                      </a:r>
                      <a:r>
                        <a:rPr sz="1400" b="1" spc="-10" dirty="0">
                          <a:solidFill>
                            <a:srgbClr val="FFFFFF"/>
                          </a:solidFill>
                          <a:latin typeface="Tahoma"/>
                          <a:cs typeface="Tahoma"/>
                        </a:rPr>
                        <a:t> Ullah</a:t>
                      </a:r>
                      <a:endParaRPr sz="1400">
                        <a:latin typeface="Tahoma"/>
                        <a:cs typeface="Tahoma"/>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9215">
                        <a:lnSpc>
                          <a:spcPct val="100000"/>
                        </a:lnSpc>
                      </a:pPr>
                      <a:r>
                        <a:rPr sz="1400" spc="-10" dirty="0" smtClean="0">
                          <a:solidFill>
                            <a:schemeClr val="tx1"/>
                          </a:solidFill>
                          <a:latin typeface="Verdana"/>
                          <a:ea typeface="+mn-ea"/>
                          <a:cs typeface="Verdana"/>
                        </a:rPr>
                        <a:t>Junior </a:t>
                      </a:r>
                      <a:r>
                        <a:rPr sz="1400" spc="-10" dirty="0">
                          <a:solidFill>
                            <a:schemeClr val="tx1"/>
                          </a:solidFill>
                          <a:latin typeface="Verdana"/>
                          <a:ea typeface="+mn-ea"/>
                          <a:cs typeface="Verdana"/>
                        </a:rPr>
                        <a:t>Clerk</a:t>
                      </a:r>
                    </a:p>
                  </a:txBody>
                  <a:tcPr marL="0" marR="0" marT="18415" marB="0">
                    <a:lnL w="12700">
                      <a:solidFill>
                        <a:srgbClr val="FFFFFF"/>
                      </a:solidFill>
                      <a:prstDash val="solid"/>
                    </a:lnL>
                    <a:lnT w="12700">
                      <a:solidFill>
                        <a:srgbClr val="FFFFFF"/>
                      </a:solidFill>
                      <a:prstDash val="solid"/>
                    </a:lnT>
                    <a:lnB w="12700">
                      <a:solidFill>
                        <a:srgbClr val="FFFFFF"/>
                      </a:solidFill>
                      <a:prstDash val="solid"/>
                    </a:lnB>
                    <a:solidFill>
                      <a:srgbClr val="F1E7E7"/>
                    </a:solidFill>
                  </a:tcPr>
                </a:tc>
                <a:tc>
                  <a:txBody>
                    <a:bodyPr/>
                    <a:lstStyle/>
                    <a:p>
                      <a:pPr>
                        <a:lnSpc>
                          <a:spcPct val="100000"/>
                        </a:lnSpc>
                      </a:pPr>
                      <a:endParaRPr sz="1400">
                        <a:latin typeface="Times New Roman"/>
                        <a:cs typeface="Times New Roman"/>
                      </a:endParaRPr>
                    </a:p>
                  </a:txBody>
                  <a:tcPr marL="0" marR="0" marT="0" marB="0">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vMerge="1">
                  <a:txBody>
                    <a:bodyPr/>
                    <a:lstStyle/>
                    <a:p>
                      <a:endParaRPr/>
                    </a:p>
                  </a:txBody>
                  <a:tcPr marL="0" marR="0" marT="0" marB="0">
                    <a:lnL w="12700">
                      <a:solidFill>
                        <a:srgbClr val="FFFFFF"/>
                      </a:solidFill>
                      <a:prstDash val="solid"/>
                    </a:lnL>
                    <a:solidFill>
                      <a:srgbClr val="FFFFFF"/>
                    </a:solidFill>
                  </a:tcPr>
                </a:tc>
                <a:extLst>
                  <a:ext uri="{0D108BD9-81ED-4DB2-BD59-A6C34878D82A}">
                    <a16:rowId xmlns:a16="http://schemas.microsoft.com/office/drawing/2014/main" val="10007"/>
                  </a:ext>
                </a:extLst>
              </a:tr>
              <a:tr h="389743">
                <a:tc rowSpan="2">
                  <a:txBody>
                    <a:bodyPr/>
                    <a:lstStyle/>
                    <a:p>
                      <a:pPr marL="69215">
                        <a:lnSpc>
                          <a:spcPct val="100000"/>
                        </a:lnSpc>
                      </a:pPr>
                      <a:r>
                        <a:rPr sz="1400" b="1" spc="-85" dirty="0" smtClean="0">
                          <a:solidFill>
                            <a:srgbClr val="FFFFFF"/>
                          </a:solidFill>
                          <a:latin typeface="Tahoma"/>
                          <a:cs typeface="Tahoma"/>
                        </a:rPr>
                        <a:t>Mr</a:t>
                      </a:r>
                      <a:r>
                        <a:rPr sz="1400" b="1" spc="-85" dirty="0">
                          <a:solidFill>
                            <a:srgbClr val="FFFFFF"/>
                          </a:solidFill>
                          <a:latin typeface="Tahoma"/>
                          <a:cs typeface="Tahoma"/>
                        </a:rPr>
                        <a:t>.</a:t>
                      </a:r>
                      <a:r>
                        <a:rPr sz="1400" b="1" spc="10" dirty="0">
                          <a:solidFill>
                            <a:srgbClr val="FFFFFF"/>
                          </a:solidFill>
                          <a:latin typeface="Tahoma"/>
                          <a:cs typeface="Tahoma"/>
                        </a:rPr>
                        <a:t> </a:t>
                      </a:r>
                      <a:r>
                        <a:rPr sz="1400" b="1" dirty="0">
                          <a:solidFill>
                            <a:srgbClr val="FFFFFF"/>
                          </a:solidFill>
                          <a:latin typeface="Tahoma"/>
                          <a:cs typeface="Tahoma"/>
                        </a:rPr>
                        <a:t>Saeed</a:t>
                      </a:r>
                      <a:r>
                        <a:rPr sz="1400" b="1" spc="5" dirty="0">
                          <a:solidFill>
                            <a:srgbClr val="FFFFFF"/>
                          </a:solidFill>
                          <a:latin typeface="Tahoma"/>
                          <a:cs typeface="Tahoma"/>
                        </a:rPr>
                        <a:t> </a:t>
                      </a:r>
                      <a:r>
                        <a:rPr sz="1400" b="1" spc="-165" dirty="0">
                          <a:solidFill>
                            <a:srgbClr val="FFFFFF"/>
                          </a:solidFill>
                          <a:latin typeface="Tahoma"/>
                          <a:cs typeface="Tahoma"/>
                        </a:rPr>
                        <a:t>Ur</a:t>
                      </a:r>
                      <a:r>
                        <a:rPr sz="1400" b="1" spc="15" dirty="0">
                          <a:solidFill>
                            <a:srgbClr val="FFFFFF"/>
                          </a:solidFill>
                          <a:latin typeface="Tahoma"/>
                          <a:cs typeface="Tahoma"/>
                        </a:rPr>
                        <a:t> </a:t>
                      </a:r>
                      <a:r>
                        <a:rPr sz="1400" b="1" spc="-10" dirty="0" smtClean="0">
                          <a:solidFill>
                            <a:srgbClr val="FFFFFF"/>
                          </a:solidFill>
                          <a:latin typeface="Tahoma"/>
                          <a:cs typeface="Tahoma"/>
                        </a:rPr>
                        <a:t>Rehman</a:t>
                      </a:r>
                      <a:endParaRPr sz="1400" dirty="0">
                        <a:latin typeface="Tahoma"/>
                        <a:cs typeface="Tahoma"/>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rowSpan="2">
                  <a:txBody>
                    <a:bodyPr/>
                    <a:lstStyle/>
                    <a:p>
                      <a:pPr marL="69215">
                        <a:lnSpc>
                          <a:spcPct val="100000"/>
                        </a:lnSpc>
                      </a:pPr>
                      <a:r>
                        <a:rPr sz="1400" spc="-10" dirty="0" smtClean="0">
                          <a:latin typeface="Verdana"/>
                          <a:cs typeface="Verdana"/>
                        </a:rPr>
                        <a:t>Technician</a:t>
                      </a:r>
                      <a:endParaRPr sz="1400" dirty="0">
                        <a:latin typeface="Verdana"/>
                        <a:cs typeface="Verdana"/>
                      </a:endParaRPr>
                    </a:p>
                  </a:txBody>
                  <a:tcPr marL="0" marR="0" marT="18415" marB="0">
                    <a:lnL w="12700">
                      <a:solidFill>
                        <a:srgbClr val="FFFFFF"/>
                      </a:solidFill>
                      <a:prstDash val="solid"/>
                    </a:lnL>
                    <a:lnT w="12700">
                      <a:solidFill>
                        <a:srgbClr val="FFFFFF"/>
                      </a:solidFill>
                      <a:prstDash val="solid"/>
                    </a:lnT>
                    <a:lnB w="12700">
                      <a:solidFill>
                        <a:srgbClr val="FFFFFF"/>
                      </a:solidFill>
                      <a:prstDash val="solid"/>
                    </a:lnB>
                    <a:solidFill>
                      <a:srgbClr val="E3CCCC"/>
                    </a:solidFill>
                  </a:tcPr>
                </a:tc>
                <a:tc>
                  <a:txBody>
                    <a:bodyPr/>
                    <a:lstStyle/>
                    <a:p>
                      <a:pPr>
                        <a:lnSpc>
                          <a:spcPct val="100000"/>
                        </a:lnSpc>
                      </a:pPr>
                      <a:endParaRPr sz="1400">
                        <a:latin typeface="Times New Roman"/>
                        <a:cs typeface="Times New Roman"/>
                      </a:endParaRPr>
                    </a:p>
                  </a:txBody>
                  <a:tcPr marL="0" marR="0" marT="0" marB="0">
                    <a:lnR w="12700">
                      <a:solidFill>
                        <a:srgbClr val="FFFFFF"/>
                      </a:solidFill>
                      <a:prstDash val="solid"/>
                    </a:lnR>
                    <a:lnT w="12700">
                      <a:solidFill>
                        <a:srgbClr val="FFFFFF"/>
                      </a:solidFill>
                      <a:prstDash val="solid"/>
                    </a:lnT>
                    <a:solidFill>
                      <a:srgbClr val="E3CCCC"/>
                    </a:solidFill>
                  </a:tcPr>
                </a:tc>
                <a:tc vMerge="1">
                  <a:txBody>
                    <a:bodyPr/>
                    <a:lstStyle/>
                    <a:p>
                      <a:endParaRPr/>
                    </a:p>
                  </a:txBody>
                  <a:tcPr marL="0" marR="0" marT="0" marB="0">
                    <a:lnL w="12700">
                      <a:solidFill>
                        <a:srgbClr val="FFFFFF"/>
                      </a:solidFill>
                      <a:prstDash val="solid"/>
                    </a:lnL>
                    <a:solidFill>
                      <a:srgbClr val="FFFFFF"/>
                    </a:solidFill>
                  </a:tcPr>
                </a:tc>
                <a:extLst>
                  <a:ext uri="{0D108BD9-81ED-4DB2-BD59-A6C34878D82A}">
                    <a16:rowId xmlns:a16="http://schemas.microsoft.com/office/drawing/2014/main" val="10008"/>
                  </a:ext>
                </a:extLst>
              </a:tr>
              <a:tr h="85360">
                <a:tc vMerge="1">
                  <a:txBody>
                    <a:bodyPr/>
                    <a:lstStyle/>
                    <a:p>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vMerge="1">
                  <a:txBody>
                    <a:bodyPr/>
                    <a:lstStyle/>
                    <a:p>
                      <a:endParaRPr/>
                    </a:p>
                  </a:txBody>
                  <a:tcPr marL="0" marR="0" marT="18415" marB="0">
                    <a:lnL w="12700">
                      <a:solidFill>
                        <a:srgbClr val="FFFFFF"/>
                      </a:solidFill>
                      <a:prstDash val="solid"/>
                    </a:lnL>
                    <a:lnT w="12700">
                      <a:solidFill>
                        <a:srgbClr val="FFFFFF"/>
                      </a:solidFill>
                      <a:prstDash val="solid"/>
                    </a:lnT>
                    <a:lnB w="12700">
                      <a:solidFill>
                        <a:srgbClr val="FFFFFF"/>
                      </a:solidFill>
                      <a:prstDash val="solid"/>
                    </a:lnB>
                    <a:solidFill>
                      <a:srgbClr val="E3CCCC"/>
                    </a:solidFill>
                  </a:tcPr>
                </a:tc>
                <a:tc>
                  <a:txBody>
                    <a:bodyPr/>
                    <a:lstStyle/>
                    <a:p>
                      <a:pPr>
                        <a:lnSpc>
                          <a:spcPct val="100000"/>
                        </a:lnSpc>
                      </a:pPr>
                      <a:endParaRPr sz="300">
                        <a:latin typeface="Times New Roman"/>
                        <a:cs typeface="Times New Roman"/>
                      </a:endParaRPr>
                    </a:p>
                  </a:txBody>
                  <a:tcPr marL="0" marR="0" marT="0" marB="0">
                    <a:lnR w="12700">
                      <a:solidFill>
                        <a:srgbClr val="FFFFFF"/>
                      </a:solidFill>
                      <a:prstDash val="solid"/>
                    </a:lnR>
                    <a:lnB w="12700">
                      <a:solidFill>
                        <a:srgbClr val="FFFFFF"/>
                      </a:solidFill>
                      <a:prstDash val="solid"/>
                    </a:lnB>
                    <a:solidFill>
                      <a:srgbClr val="E3CCCC"/>
                    </a:solidFill>
                  </a:tcPr>
                </a:tc>
                <a:tc>
                  <a:txBody>
                    <a:bodyPr/>
                    <a:lstStyle/>
                    <a:p>
                      <a:pPr>
                        <a:lnSpc>
                          <a:spcPct val="100000"/>
                        </a:lnSpc>
                      </a:pPr>
                      <a:endParaRPr sz="300" dirty="0">
                        <a:latin typeface="Times New Roman"/>
                        <a:cs typeface="Times New Roman"/>
                      </a:endParaRPr>
                    </a:p>
                  </a:txBody>
                  <a:tcPr marL="0" marR="0" marT="0" marB="0">
                    <a:lnL w="12700">
                      <a:solidFill>
                        <a:srgbClr val="FFFFFF"/>
                      </a:solidFill>
                      <a:prstDash val="solid"/>
                    </a:lnL>
                    <a:solidFill>
                      <a:srgbClr val="FFFFFF"/>
                    </a:solidFill>
                  </a:tcPr>
                </a:tc>
                <a:extLst>
                  <a:ext uri="{0D108BD9-81ED-4DB2-BD59-A6C34878D82A}">
                    <a16:rowId xmlns:a16="http://schemas.microsoft.com/office/drawing/2014/main" val="10009"/>
                  </a:ext>
                </a:extLst>
              </a:tr>
            </a:tbl>
          </a:graphicData>
        </a:graphic>
      </p:graphicFrame>
      <p:sp>
        <p:nvSpPr>
          <p:cNvPr id="14" name="object 14"/>
          <p:cNvSpPr txBox="1"/>
          <p:nvPr/>
        </p:nvSpPr>
        <p:spPr>
          <a:xfrm>
            <a:off x="8017891" y="2408046"/>
            <a:ext cx="2280285" cy="299720"/>
          </a:xfrm>
          <a:prstGeom prst="rect">
            <a:avLst/>
          </a:prstGeom>
        </p:spPr>
        <p:txBody>
          <a:bodyPr vert="horz" wrap="square" lIns="0" tIns="12700" rIns="0" bIns="0" rtlCol="0">
            <a:spAutoFit/>
          </a:bodyPr>
          <a:lstStyle/>
          <a:p>
            <a:pPr marL="12700">
              <a:lnSpc>
                <a:spcPct val="100000"/>
              </a:lnSpc>
              <a:spcBef>
                <a:spcPts val="100"/>
              </a:spcBef>
            </a:pPr>
            <a:r>
              <a:rPr sz="1800" b="1" u="sng" dirty="0">
                <a:uFill>
                  <a:solidFill>
                    <a:srgbClr val="000000"/>
                  </a:solidFill>
                </a:uFill>
                <a:latin typeface="Times New Roman"/>
                <a:cs typeface="Times New Roman"/>
              </a:rPr>
              <a:t>SUPPORTING</a:t>
            </a:r>
            <a:r>
              <a:rPr sz="1800" b="1" u="sng" spc="-95" dirty="0">
                <a:uFill>
                  <a:solidFill>
                    <a:srgbClr val="000000"/>
                  </a:solidFill>
                </a:uFill>
                <a:latin typeface="Times New Roman"/>
                <a:cs typeface="Times New Roman"/>
              </a:rPr>
              <a:t> </a:t>
            </a:r>
            <a:r>
              <a:rPr sz="1800" b="1" u="sng" spc="-20" dirty="0">
                <a:uFill>
                  <a:solidFill>
                    <a:srgbClr val="000000"/>
                  </a:solidFill>
                </a:uFill>
                <a:latin typeface="Times New Roman"/>
                <a:cs typeface="Times New Roman"/>
              </a:rPr>
              <a:t>STAFF</a:t>
            </a:r>
            <a:endParaRPr sz="1800">
              <a:latin typeface="Times New Roman"/>
              <a:cs typeface="Times New Roman"/>
            </a:endParaRPr>
          </a:p>
        </p:txBody>
      </p:sp>
      <p:sp>
        <p:nvSpPr>
          <p:cNvPr id="15" name="object 15"/>
          <p:cNvSpPr txBox="1"/>
          <p:nvPr/>
        </p:nvSpPr>
        <p:spPr>
          <a:xfrm>
            <a:off x="1065682" y="2408046"/>
            <a:ext cx="4364355" cy="299720"/>
          </a:xfrm>
          <a:prstGeom prst="rect">
            <a:avLst/>
          </a:prstGeom>
        </p:spPr>
        <p:txBody>
          <a:bodyPr vert="horz" wrap="square" lIns="0" tIns="12700" rIns="0" bIns="0" rtlCol="0">
            <a:spAutoFit/>
          </a:bodyPr>
          <a:lstStyle/>
          <a:p>
            <a:pPr marL="12700">
              <a:lnSpc>
                <a:spcPct val="100000"/>
              </a:lnSpc>
              <a:spcBef>
                <a:spcPts val="100"/>
              </a:spcBef>
            </a:pPr>
            <a:r>
              <a:rPr sz="1800" b="1" u="sng" spc="-10" dirty="0">
                <a:uFill>
                  <a:solidFill>
                    <a:srgbClr val="000000"/>
                  </a:solidFill>
                </a:uFill>
                <a:latin typeface="Times New Roman"/>
                <a:cs typeface="Times New Roman"/>
              </a:rPr>
              <a:t>PRINCIPAL,</a:t>
            </a:r>
            <a:r>
              <a:rPr sz="1800" b="1" u="sng" spc="-100" dirty="0">
                <a:uFill>
                  <a:solidFill>
                    <a:srgbClr val="000000"/>
                  </a:solidFill>
                </a:uFill>
                <a:latin typeface="Times New Roman"/>
                <a:cs typeface="Times New Roman"/>
              </a:rPr>
              <a:t> </a:t>
            </a:r>
            <a:r>
              <a:rPr sz="1800" b="1" u="sng" spc="-55" dirty="0">
                <a:uFill>
                  <a:solidFill>
                    <a:srgbClr val="000000"/>
                  </a:solidFill>
                </a:uFill>
                <a:latin typeface="Times New Roman"/>
                <a:cs typeface="Times New Roman"/>
              </a:rPr>
              <a:t>FACULTY</a:t>
            </a:r>
            <a:r>
              <a:rPr sz="1800" b="1" u="sng" spc="-65" dirty="0">
                <a:uFill>
                  <a:solidFill>
                    <a:srgbClr val="000000"/>
                  </a:solidFill>
                </a:uFill>
                <a:latin typeface="Times New Roman"/>
                <a:cs typeface="Times New Roman"/>
              </a:rPr>
              <a:t> </a:t>
            </a:r>
            <a:r>
              <a:rPr sz="1800" b="1" u="sng" spc="-20" dirty="0">
                <a:uFill>
                  <a:solidFill>
                    <a:srgbClr val="000000"/>
                  </a:solidFill>
                </a:uFill>
                <a:latin typeface="Times New Roman"/>
                <a:cs typeface="Times New Roman"/>
              </a:rPr>
              <a:t>&amp;</a:t>
            </a:r>
            <a:r>
              <a:rPr sz="1800" b="1" u="sng" spc="-105" dirty="0">
                <a:uFill>
                  <a:solidFill>
                    <a:srgbClr val="000000"/>
                  </a:solidFill>
                </a:uFill>
                <a:latin typeface="Times New Roman"/>
                <a:cs typeface="Times New Roman"/>
              </a:rPr>
              <a:t> </a:t>
            </a:r>
            <a:r>
              <a:rPr sz="1800" b="1" u="sng" dirty="0">
                <a:uFill>
                  <a:solidFill>
                    <a:srgbClr val="000000"/>
                  </a:solidFill>
                </a:uFill>
                <a:latin typeface="Times New Roman"/>
                <a:cs typeface="Times New Roman"/>
              </a:rPr>
              <a:t>ADMIN.</a:t>
            </a:r>
            <a:r>
              <a:rPr sz="1800" b="1" u="sng" spc="-30" dirty="0">
                <a:uFill>
                  <a:solidFill>
                    <a:srgbClr val="000000"/>
                  </a:solidFill>
                </a:uFill>
                <a:latin typeface="Times New Roman"/>
                <a:cs typeface="Times New Roman"/>
              </a:rPr>
              <a:t> </a:t>
            </a:r>
            <a:r>
              <a:rPr sz="1800" b="1" u="sng" spc="-10" dirty="0">
                <a:uFill>
                  <a:solidFill>
                    <a:srgbClr val="000000"/>
                  </a:solidFill>
                </a:uFill>
                <a:latin typeface="Times New Roman"/>
                <a:cs typeface="Times New Roman"/>
              </a:rPr>
              <a:t>STAFF</a:t>
            </a:r>
            <a:endParaRPr sz="1800">
              <a:latin typeface="Times New Roman"/>
              <a:cs typeface="Times New Roman"/>
            </a:endParaRPr>
          </a:p>
        </p:txBody>
      </p:sp>
      <p:pic>
        <p:nvPicPr>
          <p:cNvPr id="16" name="object 16"/>
          <p:cNvPicPr/>
          <p:nvPr/>
        </p:nvPicPr>
        <p:blipFill>
          <a:blip r:embed="rId7" cstate="print"/>
          <a:stretch>
            <a:fillRect/>
          </a:stretch>
        </p:blipFill>
        <p:spPr>
          <a:xfrm>
            <a:off x="477012" y="489204"/>
            <a:ext cx="1443227" cy="139141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7000" y="1066800"/>
            <a:ext cx="6362700" cy="1122680"/>
          </a:xfrm>
          <a:prstGeom prst="rect">
            <a:avLst/>
          </a:prstGeom>
        </p:spPr>
        <p:txBody>
          <a:bodyPr vert="horz" wrap="square" lIns="0" tIns="12700" rIns="0" bIns="0" rtlCol="0">
            <a:spAutoFit/>
          </a:bodyPr>
          <a:lstStyle/>
          <a:p>
            <a:pPr marL="1841500" marR="5080" indent="-1829435">
              <a:lnSpc>
                <a:spcPct val="100000"/>
              </a:lnSpc>
              <a:spcBef>
                <a:spcPts val="100"/>
              </a:spcBef>
            </a:pPr>
            <a:r>
              <a:rPr b="1" spc="-484" dirty="0">
                <a:latin typeface="Tahoma"/>
                <a:cs typeface="Tahoma"/>
              </a:rPr>
              <a:t>IPT,</a:t>
            </a:r>
            <a:r>
              <a:rPr b="1" spc="-30" dirty="0">
                <a:latin typeface="Tahoma"/>
                <a:cs typeface="Tahoma"/>
              </a:rPr>
              <a:t> </a:t>
            </a:r>
            <a:r>
              <a:rPr b="1" spc="145" dirty="0">
                <a:latin typeface="Tahoma"/>
                <a:cs typeface="Tahoma"/>
              </a:rPr>
              <a:t>Academic</a:t>
            </a:r>
            <a:r>
              <a:rPr b="1" spc="-45" dirty="0">
                <a:latin typeface="Tahoma"/>
                <a:cs typeface="Tahoma"/>
              </a:rPr>
              <a:t> </a:t>
            </a:r>
            <a:r>
              <a:rPr b="1" spc="-10" dirty="0">
                <a:latin typeface="Tahoma"/>
                <a:cs typeface="Tahoma"/>
              </a:rPr>
              <a:t>Management Committees</a:t>
            </a:r>
          </a:p>
        </p:txBody>
      </p:sp>
      <p:grpSp>
        <p:nvGrpSpPr>
          <p:cNvPr id="3" name="object 3"/>
          <p:cNvGrpSpPr/>
          <p:nvPr/>
        </p:nvGrpSpPr>
        <p:grpSpPr>
          <a:xfrm>
            <a:off x="4124960" y="2333625"/>
            <a:ext cx="3568064" cy="4514215"/>
            <a:chOff x="4129277" y="2344674"/>
            <a:chExt cx="3568064" cy="4514215"/>
          </a:xfrm>
        </p:grpSpPr>
        <p:sp>
          <p:nvSpPr>
            <p:cNvPr id="4" name="object 4"/>
            <p:cNvSpPr/>
            <p:nvPr/>
          </p:nvSpPr>
          <p:spPr>
            <a:xfrm>
              <a:off x="4129277" y="2344674"/>
              <a:ext cx="3027045" cy="4514215"/>
            </a:xfrm>
            <a:custGeom>
              <a:avLst/>
              <a:gdLst/>
              <a:ahLst/>
              <a:cxnLst/>
              <a:rect l="l" t="t" r="r" b="b"/>
              <a:pathLst>
                <a:path w="3027045" h="4514215">
                  <a:moveTo>
                    <a:pt x="1513332" y="0"/>
                  </a:moveTo>
                  <a:lnTo>
                    <a:pt x="0" y="4514087"/>
                  </a:lnTo>
                  <a:lnTo>
                    <a:pt x="3026664" y="4514087"/>
                  </a:lnTo>
                  <a:lnTo>
                    <a:pt x="1513332" y="0"/>
                  </a:lnTo>
                  <a:close/>
                </a:path>
              </a:pathLst>
            </a:custGeom>
            <a:solidFill>
              <a:srgbClr val="AF1512"/>
            </a:solidFill>
          </p:spPr>
          <p:txBody>
            <a:bodyPr wrap="square" lIns="0" tIns="0" rIns="0" bIns="0" rtlCol="0"/>
            <a:lstStyle/>
            <a:p>
              <a:endParaRPr/>
            </a:p>
          </p:txBody>
        </p:sp>
        <p:sp>
          <p:nvSpPr>
            <p:cNvPr id="5" name="object 5"/>
            <p:cNvSpPr/>
            <p:nvPr/>
          </p:nvSpPr>
          <p:spPr>
            <a:xfrm>
              <a:off x="4129277" y="2344674"/>
              <a:ext cx="3027045" cy="4514215"/>
            </a:xfrm>
            <a:custGeom>
              <a:avLst/>
              <a:gdLst/>
              <a:ahLst/>
              <a:cxnLst/>
              <a:rect l="l" t="t" r="r" b="b"/>
              <a:pathLst>
                <a:path w="3027045" h="4514215">
                  <a:moveTo>
                    <a:pt x="0" y="4514087"/>
                  </a:moveTo>
                  <a:lnTo>
                    <a:pt x="1513332" y="0"/>
                  </a:lnTo>
                  <a:lnTo>
                    <a:pt x="3026664" y="4514087"/>
                  </a:lnTo>
                  <a:lnTo>
                    <a:pt x="0" y="4514087"/>
                  </a:lnTo>
                  <a:close/>
                </a:path>
              </a:pathLst>
            </a:custGeom>
            <a:ln w="19812">
              <a:solidFill>
                <a:srgbClr val="FFFFFF"/>
              </a:solidFill>
            </a:ln>
          </p:spPr>
          <p:txBody>
            <a:bodyPr wrap="square" lIns="0" tIns="0" rIns="0" bIns="0" rtlCol="0"/>
            <a:lstStyle/>
            <a:p>
              <a:endParaRPr/>
            </a:p>
          </p:txBody>
        </p:sp>
        <p:sp>
          <p:nvSpPr>
            <p:cNvPr id="6" name="object 6"/>
            <p:cNvSpPr/>
            <p:nvPr/>
          </p:nvSpPr>
          <p:spPr>
            <a:xfrm>
              <a:off x="5706554" y="2782062"/>
              <a:ext cx="1990787" cy="803275"/>
            </a:xfrm>
            <a:custGeom>
              <a:avLst/>
              <a:gdLst/>
              <a:ahLst/>
              <a:cxnLst/>
              <a:rect l="l" t="t" r="r" b="b"/>
              <a:pathLst>
                <a:path w="1967865" h="803275">
                  <a:moveTo>
                    <a:pt x="1833625" y="0"/>
                  </a:moveTo>
                  <a:lnTo>
                    <a:pt x="133857" y="0"/>
                  </a:lnTo>
                  <a:lnTo>
                    <a:pt x="91553" y="6825"/>
                  </a:lnTo>
                  <a:lnTo>
                    <a:pt x="54809" y="25830"/>
                  </a:lnTo>
                  <a:lnTo>
                    <a:pt x="25830" y="54809"/>
                  </a:lnTo>
                  <a:lnTo>
                    <a:pt x="6825" y="91553"/>
                  </a:lnTo>
                  <a:lnTo>
                    <a:pt x="0" y="133858"/>
                  </a:lnTo>
                  <a:lnTo>
                    <a:pt x="0" y="669289"/>
                  </a:lnTo>
                  <a:lnTo>
                    <a:pt x="6825" y="711594"/>
                  </a:lnTo>
                  <a:lnTo>
                    <a:pt x="25830" y="748338"/>
                  </a:lnTo>
                  <a:lnTo>
                    <a:pt x="54809" y="777317"/>
                  </a:lnTo>
                  <a:lnTo>
                    <a:pt x="91553" y="796322"/>
                  </a:lnTo>
                  <a:lnTo>
                    <a:pt x="133857" y="803148"/>
                  </a:lnTo>
                  <a:lnTo>
                    <a:pt x="1833625" y="803148"/>
                  </a:lnTo>
                  <a:lnTo>
                    <a:pt x="1875930" y="796322"/>
                  </a:lnTo>
                  <a:lnTo>
                    <a:pt x="1912674" y="777317"/>
                  </a:lnTo>
                  <a:lnTo>
                    <a:pt x="1941653" y="748338"/>
                  </a:lnTo>
                  <a:lnTo>
                    <a:pt x="1960658" y="711594"/>
                  </a:lnTo>
                  <a:lnTo>
                    <a:pt x="1967484" y="669289"/>
                  </a:lnTo>
                  <a:lnTo>
                    <a:pt x="1967484" y="133858"/>
                  </a:lnTo>
                  <a:lnTo>
                    <a:pt x="1960658" y="91553"/>
                  </a:lnTo>
                  <a:lnTo>
                    <a:pt x="1941653" y="54809"/>
                  </a:lnTo>
                  <a:lnTo>
                    <a:pt x="1912674" y="25830"/>
                  </a:lnTo>
                  <a:lnTo>
                    <a:pt x="1875930" y="6825"/>
                  </a:lnTo>
                  <a:lnTo>
                    <a:pt x="1833625" y="0"/>
                  </a:lnTo>
                  <a:close/>
                </a:path>
              </a:pathLst>
            </a:custGeom>
            <a:solidFill>
              <a:srgbClr val="6AAC90">
                <a:alpha val="90194"/>
              </a:srgbClr>
            </a:solidFill>
          </p:spPr>
          <p:txBody>
            <a:bodyPr wrap="square" lIns="0" tIns="0" rIns="0" bIns="0" rtlCol="0"/>
            <a:lstStyle/>
            <a:p>
              <a:endParaRPr/>
            </a:p>
          </p:txBody>
        </p:sp>
        <p:sp>
          <p:nvSpPr>
            <p:cNvPr id="7" name="object 7"/>
            <p:cNvSpPr/>
            <p:nvPr/>
          </p:nvSpPr>
          <p:spPr>
            <a:xfrm>
              <a:off x="5642608" y="2782062"/>
              <a:ext cx="2054733" cy="803275"/>
            </a:xfrm>
            <a:custGeom>
              <a:avLst/>
              <a:gdLst/>
              <a:ahLst/>
              <a:cxnLst/>
              <a:rect l="l" t="t" r="r" b="b"/>
              <a:pathLst>
                <a:path w="1967865" h="803275">
                  <a:moveTo>
                    <a:pt x="0" y="133858"/>
                  </a:moveTo>
                  <a:lnTo>
                    <a:pt x="6825" y="91553"/>
                  </a:lnTo>
                  <a:lnTo>
                    <a:pt x="25830" y="54809"/>
                  </a:lnTo>
                  <a:lnTo>
                    <a:pt x="54809" y="25830"/>
                  </a:lnTo>
                  <a:lnTo>
                    <a:pt x="91553" y="6825"/>
                  </a:lnTo>
                  <a:lnTo>
                    <a:pt x="133857" y="0"/>
                  </a:lnTo>
                  <a:lnTo>
                    <a:pt x="1833625" y="0"/>
                  </a:lnTo>
                  <a:lnTo>
                    <a:pt x="1875930" y="6825"/>
                  </a:lnTo>
                  <a:lnTo>
                    <a:pt x="1912674" y="25830"/>
                  </a:lnTo>
                  <a:lnTo>
                    <a:pt x="1941653" y="54809"/>
                  </a:lnTo>
                  <a:lnTo>
                    <a:pt x="1960658" y="91553"/>
                  </a:lnTo>
                  <a:lnTo>
                    <a:pt x="1967484" y="133858"/>
                  </a:lnTo>
                  <a:lnTo>
                    <a:pt x="1967484" y="669289"/>
                  </a:lnTo>
                  <a:lnTo>
                    <a:pt x="1960658" y="711594"/>
                  </a:lnTo>
                  <a:lnTo>
                    <a:pt x="1941653" y="748338"/>
                  </a:lnTo>
                  <a:lnTo>
                    <a:pt x="1912674" y="777317"/>
                  </a:lnTo>
                  <a:lnTo>
                    <a:pt x="1875930" y="796322"/>
                  </a:lnTo>
                  <a:lnTo>
                    <a:pt x="1833625" y="803148"/>
                  </a:lnTo>
                  <a:lnTo>
                    <a:pt x="133857" y="803148"/>
                  </a:lnTo>
                  <a:lnTo>
                    <a:pt x="91553" y="796322"/>
                  </a:lnTo>
                  <a:lnTo>
                    <a:pt x="54809" y="777317"/>
                  </a:lnTo>
                  <a:lnTo>
                    <a:pt x="25830" y="748338"/>
                  </a:lnTo>
                  <a:lnTo>
                    <a:pt x="6825" y="711594"/>
                  </a:lnTo>
                  <a:lnTo>
                    <a:pt x="0" y="669289"/>
                  </a:lnTo>
                  <a:lnTo>
                    <a:pt x="0" y="133858"/>
                  </a:lnTo>
                  <a:close/>
                </a:path>
              </a:pathLst>
            </a:custGeom>
            <a:ln w="19812">
              <a:solidFill>
                <a:srgbClr val="AF1512"/>
              </a:solidFill>
            </a:ln>
          </p:spPr>
          <p:txBody>
            <a:bodyPr wrap="square" lIns="0" tIns="0" rIns="0" bIns="0" rtlCol="0"/>
            <a:lstStyle/>
            <a:p>
              <a:endParaRPr/>
            </a:p>
          </p:txBody>
        </p:sp>
      </p:grpSp>
      <p:sp>
        <p:nvSpPr>
          <p:cNvPr id="8" name="object 8"/>
          <p:cNvSpPr txBox="1"/>
          <p:nvPr/>
        </p:nvSpPr>
        <p:spPr>
          <a:xfrm>
            <a:off x="5993384" y="2892678"/>
            <a:ext cx="1264285" cy="551180"/>
          </a:xfrm>
          <a:prstGeom prst="rect">
            <a:avLst/>
          </a:prstGeom>
        </p:spPr>
        <p:txBody>
          <a:bodyPr vert="horz" wrap="square" lIns="0" tIns="40005" rIns="0" bIns="0" rtlCol="0">
            <a:spAutoFit/>
          </a:bodyPr>
          <a:lstStyle/>
          <a:p>
            <a:pPr marL="12700" marR="5080" indent="54610">
              <a:lnSpc>
                <a:spcPts val="1980"/>
              </a:lnSpc>
              <a:spcBef>
                <a:spcPts val="315"/>
              </a:spcBef>
            </a:pPr>
            <a:r>
              <a:rPr sz="1800" b="1" spc="-10" dirty="0">
                <a:solidFill>
                  <a:srgbClr val="006FC0"/>
                </a:solidFill>
                <a:latin typeface="Tahoma"/>
                <a:cs typeface="Tahoma"/>
              </a:rPr>
              <a:t>Admission </a:t>
            </a:r>
            <a:r>
              <a:rPr sz="1800" b="1" spc="-30" dirty="0">
                <a:solidFill>
                  <a:srgbClr val="006FC0"/>
                </a:solidFill>
                <a:latin typeface="Tahoma"/>
                <a:cs typeface="Tahoma"/>
              </a:rPr>
              <a:t>Committee</a:t>
            </a:r>
            <a:endParaRPr sz="1800" dirty="0">
              <a:latin typeface="Tahoma"/>
              <a:cs typeface="Tahoma"/>
            </a:endParaRPr>
          </a:p>
        </p:txBody>
      </p:sp>
      <p:grpSp>
        <p:nvGrpSpPr>
          <p:cNvPr id="9" name="object 9"/>
          <p:cNvGrpSpPr/>
          <p:nvPr/>
        </p:nvGrpSpPr>
        <p:grpSpPr>
          <a:xfrm>
            <a:off x="5715000" y="3657600"/>
            <a:ext cx="1988185" cy="685800"/>
            <a:chOff x="5632450" y="3689350"/>
            <a:chExt cx="1988185" cy="822325"/>
          </a:xfrm>
        </p:grpSpPr>
        <p:sp>
          <p:nvSpPr>
            <p:cNvPr id="10" name="object 10"/>
            <p:cNvSpPr/>
            <p:nvPr/>
          </p:nvSpPr>
          <p:spPr>
            <a:xfrm>
              <a:off x="5642610" y="3699510"/>
              <a:ext cx="1967864" cy="802005"/>
            </a:xfrm>
            <a:custGeom>
              <a:avLst/>
              <a:gdLst/>
              <a:ahLst/>
              <a:cxnLst/>
              <a:rect l="l" t="t" r="r" b="b"/>
              <a:pathLst>
                <a:path w="1967865" h="802004">
                  <a:moveTo>
                    <a:pt x="1833880" y="0"/>
                  </a:moveTo>
                  <a:lnTo>
                    <a:pt x="133603" y="0"/>
                  </a:lnTo>
                  <a:lnTo>
                    <a:pt x="91374" y="6811"/>
                  </a:lnTo>
                  <a:lnTo>
                    <a:pt x="54699" y="25777"/>
                  </a:lnTo>
                  <a:lnTo>
                    <a:pt x="25777" y="54699"/>
                  </a:lnTo>
                  <a:lnTo>
                    <a:pt x="6811" y="91374"/>
                  </a:lnTo>
                  <a:lnTo>
                    <a:pt x="0" y="133603"/>
                  </a:lnTo>
                  <a:lnTo>
                    <a:pt x="0" y="668019"/>
                  </a:lnTo>
                  <a:lnTo>
                    <a:pt x="6811" y="710249"/>
                  </a:lnTo>
                  <a:lnTo>
                    <a:pt x="25777" y="746924"/>
                  </a:lnTo>
                  <a:lnTo>
                    <a:pt x="54699" y="775846"/>
                  </a:lnTo>
                  <a:lnTo>
                    <a:pt x="91374" y="794812"/>
                  </a:lnTo>
                  <a:lnTo>
                    <a:pt x="133603" y="801623"/>
                  </a:lnTo>
                  <a:lnTo>
                    <a:pt x="1833880" y="801623"/>
                  </a:lnTo>
                  <a:lnTo>
                    <a:pt x="1876109" y="794812"/>
                  </a:lnTo>
                  <a:lnTo>
                    <a:pt x="1912784" y="775846"/>
                  </a:lnTo>
                  <a:lnTo>
                    <a:pt x="1941706" y="746924"/>
                  </a:lnTo>
                  <a:lnTo>
                    <a:pt x="1960672" y="710249"/>
                  </a:lnTo>
                  <a:lnTo>
                    <a:pt x="1967484" y="668019"/>
                  </a:lnTo>
                  <a:lnTo>
                    <a:pt x="1967484" y="133603"/>
                  </a:lnTo>
                  <a:lnTo>
                    <a:pt x="1960672" y="91374"/>
                  </a:lnTo>
                  <a:lnTo>
                    <a:pt x="1941706" y="54699"/>
                  </a:lnTo>
                  <a:lnTo>
                    <a:pt x="1912784" y="25777"/>
                  </a:lnTo>
                  <a:lnTo>
                    <a:pt x="1876109" y="6811"/>
                  </a:lnTo>
                  <a:lnTo>
                    <a:pt x="1833880" y="0"/>
                  </a:lnTo>
                  <a:close/>
                </a:path>
              </a:pathLst>
            </a:custGeom>
            <a:solidFill>
              <a:srgbClr val="FFFF00">
                <a:alpha val="90194"/>
              </a:srgbClr>
            </a:solidFill>
          </p:spPr>
          <p:txBody>
            <a:bodyPr wrap="square" lIns="0" tIns="0" rIns="0" bIns="0" rtlCol="0"/>
            <a:lstStyle/>
            <a:p>
              <a:endParaRPr/>
            </a:p>
          </p:txBody>
        </p:sp>
        <p:sp>
          <p:nvSpPr>
            <p:cNvPr id="11" name="object 11"/>
            <p:cNvSpPr/>
            <p:nvPr/>
          </p:nvSpPr>
          <p:spPr>
            <a:xfrm>
              <a:off x="5642610" y="3699510"/>
              <a:ext cx="1967864" cy="802005"/>
            </a:xfrm>
            <a:custGeom>
              <a:avLst/>
              <a:gdLst/>
              <a:ahLst/>
              <a:cxnLst/>
              <a:rect l="l" t="t" r="r" b="b"/>
              <a:pathLst>
                <a:path w="1967865" h="802004">
                  <a:moveTo>
                    <a:pt x="0" y="133603"/>
                  </a:moveTo>
                  <a:lnTo>
                    <a:pt x="6811" y="91374"/>
                  </a:lnTo>
                  <a:lnTo>
                    <a:pt x="25777" y="54699"/>
                  </a:lnTo>
                  <a:lnTo>
                    <a:pt x="54699" y="25777"/>
                  </a:lnTo>
                  <a:lnTo>
                    <a:pt x="91374" y="6811"/>
                  </a:lnTo>
                  <a:lnTo>
                    <a:pt x="133603" y="0"/>
                  </a:lnTo>
                  <a:lnTo>
                    <a:pt x="1833880" y="0"/>
                  </a:lnTo>
                  <a:lnTo>
                    <a:pt x="1876109" y="6811"/>
                  </a:lnTo>
                  <a:lnTo>
                    <a:pt x="1912784" y="25777"/>
                  </a:lnTo>
                  <a:lnTo>
                    <a:pt x="1941706" y="54699"/>
                  </a:lnTo>
                  <a:lnTo>
                    <a:pt x="1960672" y="91374"/>
                  </a:lnTo>
                  <a:lnTo>
                    <a:pt x="1967484" y="133603"/>
                  </a:lnTo>
                  <a:lnTo>
                    <a:pt x="1967484" y="668019"/>
                  </a:lnTo>
                  <a:lnTo>
                    <a:pt x="1960672" y="710249"/>
                  </a:lnTo>
                  <a:lnTo>
                    <a:pt x="1941706" y="746924"/>
                  </a:lnTo>
                  <a:lnTo>
                    <a:pt x="1912784" y="775846"/>
                  </a:lnTo>
                  <a:lnTo>
                    <a:pt x="1876109" y="794812"/>
                  </a:lnTo>
                  <a:lnTo>
                    <a:pt x="1833880" y="801623"/>
                  </a:lnTo>
                  <a:lnTo>
                    <a:pt x="133603" y="801623"/>
                  </a:lnTo>
                  <a:lnTo>
                    <a:pt x="91374" y="794812"/>
                  </a:lnTo>
                  <a:lnTo>
                    <a:pt x="54699" y="775846"/>
                  </a:lnTo>
                  <a:lnTo>
                    <a:pt x="25777" y="746924"/>
                  </a:lnTo>
                  <a:lnTo>
                    <a:pt x="6811" y="710249"/>
                  </a:lnTo>
                  <a:lnTo>
                    <a:pt x="0" y="668019"/>
                  </a:lnTo>
                  <a:lnTo>
                    <a:pt x="0" y="133603"/>
                  </a:lnTo>
                  <a:close/>
                </a:path>
              </a:pathLst>
            </a:custGeom>
            <a:ln w="19812">
              <a:solidFill>
                <a:srgbClr val="AF1512"/>
              </a:solidFill>
            </a:ln>
          </p:spPr>
          <p:txBody>
            <a:bodyPr wrap="square" lIns="0" tIns="0" rIns="0" bIns="0" rtlCol="0"/>
            <a:lstStyle/>
            <a:p>
              <a:endParaRPr/>
            </a:p>
          </p:txBody>
        </p:sp>
      </p:grpSp>
      <p:sp>
        <p:nvSpPr>
          <p:cNvPr id="12" name="object 12"/>
          <p:cNvSpPr txBox="1"/>
          <p:nvPr/>
        </p:nvSpPr>
        <p:spPr>
          <a:xfrm>
            <a:off x="5867400" y="3657600"/>
            <a:ext cx="1713230" cy="669925"/>
          </a:xfrm>
          <a:prstGeom prst="rect">
            <a:avLst/>
          </a:prstGeom>
        </p:spPr>
        <p:txBody>
          <a:bodyPr vert="horz" wrap="square" lIns="0" tIns="60325" rIns="0" bIns="0" rtlCol="0">
            <a:spAutoFit/>
          </a:bodyPr>
          <a:lstStyle/>
          <a:p>
            <a:pPr marL="481965">
              <a:lnSpc>
                <a:spcPct val="100000"/>
              </a:lnSpc>
              <a:spcBef>
                <a:spcPts val="475"/>
              </a:spcBef>
            </a:pPr>
            <a:r>
              <a:rPr sz="1100" b="1" spc="-10" dirty="0">
                <a:latin typeface="Tahoma"/>
                <a:cs typeface="Tahoma"/>
              </a:rPr>
              <a:t>Chairman</a:t>
            </a:r>
            <a:endParaRPr sz="1100">
              <a:latin typeface="Tahoma"/>
              <a:cs typeface="Tahoma"/>
            </a:endParaRPr>
          </a:p>
          <a:p>
            <a:pPr marL="12700" marR="5080" indent="182880">
              <a:lnSpc>
                <a:spcPct val="127299"/>
              </a:lnSpc>
              <a:spcBef>
                <a:spcPts val="15"/>
              </a:spcBef>
            </a:pPr>
            <a:r>
              <a:rPr sz="1100" b="1" spc="-55" dirty="0">
                <a:latin typeface="Tahoma"/>
                <a:cs typeface="Tahoma"/>
              </a:rPr>
              <a:t>Mr.</a:t>
            </a:r>
            <a:r>
              <a:rPr sz="1100" b="1" spc="-30" dirty="0">
                <a:latin typeface="Tahoma"/>
                <a:cs typeface="Tahoma"/>
              </a:rPr>
              <a:t> </a:t>
            </a:r>
            <a:r>
              <a:rPr sz="1100" b="1" spc="-35" dirty="0">
                <a:latin typeface="Tahoma"/>
                <a:cs typeface="Tahoma"/>
              </a:rPr>
              <a:t>Mohsin</a:t>
            </a:r>
            <a:r>
              <a:rPr sz="1100" b="1" spc="-40" dirty="0">
                <a:latin typeface="Tahoma"/>
                <a:cs typeface="Tahoma"/>
              </a:rPr>
              <a:t> </a:t>
            </a:r>
            <a:r>
              <a:rPr sz="1100" b="1" spc="-55" dirty="0">
                <a:latin typeface="Tahoma"/>
                <a:cs typeface="Tahoma"/>
              </a:rPr>
              <a:t>ul</a:t>
            </a:r>
            <a:r>
              <a:rPr sz="1100" b="1" spc="-20" dirty="0">
                <a:latin typeface="Tahoma"/>
                <a:cs typeface="Tahoma"/>
              </a:rPr>
              <a:t> Mulk </a:t>
            </a:r>
            <a:r>
              <a:rPr sz="1100" b="1" spc="-40" dirty="0">
                <a:latin typeface="Tahoma"/>
                <a:cs typeface="Tahoma"/>
              </a:rPr>
              <a:t>Project </a:t>
            </a:r>
            <a:r>
              <a:rPr sz="1100" b="1" spc="-45" dirty="0">
                <a:latin typeface="Tahoma"/>
                <a:cs typeface="Tahoma"/>
              </a:rPr>
              <a:t>Director/Principal</a:t>
            </a:r>
            <a:endParaRPr sz="1100">
              <a:latin typeface="Tahoma"/>
              <a:cs typeface="Tahoma"/>
            </a:endParaRPr>
          </a:p>
        </p:txBody>
      </p:sp>
      <p:grpSp>
        <p:nvGrpSpPr>
          <p:cNvPr id="21" name="object 21"/>
          <p:cNvGrpSpPr/>
          <p:nvPr/>
        </p:nvGrpSpPr>
        <p:grpSpPr>
          <a:xfrm>
            <a:off x="8142478" y="2396998"/>
            <a:ext cx="3333750" cy="4472305"/>
            <a:chOff x="8142478" y="2396998"/>
            <a:chExt cx="3333750" cy="4472305"/>
          </a:xfrm>
        </p:grpSpPr>
        <p:sp>
          <p:nvSpPr>
            <p:cNvPr id="22" name="object 22"/>
            <p:cNvSpPr/>
            <p:nvPr/>
          </p:nvSpPr>
          <p:spPr>
            <a:xfrm>
              <a:off x="8152638" y="2407158"/>
              <a:ext cx="2880360" cy="4451985"/>
            </a:xfrm>
            <a:custGeom>
              <a:avLst/>
              <a:gdLst/>
              <a:ahLst/>
              <a:cxnLst/>
              <a:rect l="l" t="t" r="r" b="b"/>
              <a:pathLst>
                <a:path w="2880359" h="4451984">
                  <a:moveTo>
                    <a:pt x="1440179" y="0"/>
                  </a:moveTo>
                  <a:lnTo>
                    <a:pt x="0" y="4451603"/>
                  </a:lnTo>
                  <a:lnTo>
                    <a:pt x="2880359" y="4451603"/>
                  </a:lnTo>
                  <a:lnTo>
                    <a:pt x="1440179" y="0"/>
                  </a:lnTo>
                  <a:close/>
                </a:path>
              </a:pathLst>
            </a:custGeom>
            <a:solidFill>
              <a:srgbClr val="AF1512"/>
            </a:solidFill>
          </p:spPr>
          <p:txBody>
            <a:bodyPr wrap="square" lIns="0" tIns="0" rIns="0" bIns="0" rtlCol="0"/>
            <a:lstStyle/>
            <a:p>
              <a:endParaRPr/>
            </a:p>
          </p:txBody>
        </p:sp>
        <p:sp>
          <p:nvSpPr>
            <p:cNvPr id="23" name="object 23"/>
            <p:cNvSpPr/>
            <p:nvPr/>
          </p:nvSpPr>
          <p:spPr>
            <a:xfrm>
              <a:off x="8152638" y="2407158"/>
              <a:ext cx="2880360" cy="4451985"/>
            </a:xfrm>
            <a:custGeom>
              <a:avLst/>
              <a:gdLst/>
              <a:ahLst/>
              <a:cxnLst/>
              <a:rect l="l" t="t" r="r" b="b"/>
              <a:pathLst>
                <a:path w="2880359" h="4451984">
                  <a:moveTo>
                    <a:pt x="0" y="4451603"/>
                  </a:moveTo>
                  <a:lnTo>
                    <a:pt x="1440179" y="0"/>
                  </a:lnTo>
                  <a:lnTo>
                    <a:pt x="2880359" y="4451603"/>
                  </a:lnTo>
                  <a:lnTo>
                    <a:pt x="0" y="4451603"/>
                  </a:lnTo>
                  <a:close/>
                </a:path>
              </a:pathLst>
            </a:custGeom>
            <a:ln w="19812">
              <a:solidFill>
                <a:srgbClr val="FFFFFF"/>
              </a:solidFill>
            </a:ln>
          </p:spPr>
          <p:txBody>
            <a:bodyPr wrap="square" lIns="0" tIns="0" rIns="0" bIns="0" rtlCol="0"/>
            <a:lstStyle/>
            <a:p>
              <a:endParaRPr/>
            </a:p>
          </p:txBody>
        </p:sp>
        <p:sp>
          <p:nvSpPr>
            <p:cNvPr id="24" name="object 24"/>
            <p:cNvSpPr/>
            <p:nvPr/>
          </p:nvSpPr>
          <p:spPr>
            <a:xfrm>
              <a:off x="9592818" y="2838450"/>
              <a:ext cx="1873250" cy="791210"/>
            </a:xfrm>
            <a:custGeom>
              <a:avLst/>
              <a:gdLst/>
              <a:ahLst/>
              <a:cxnLst/>
              <a:rect l="l" t="t" r="r" b="b"/>
              <a:pathLst>
                <a:path w="1873250" h="791210">
                  <a:moveTo>
                    <a:pt x="1741170" y="0"/>
                  </a:moveTo>
                  <a:lnTo>
                    <a:pt x="131825" y="0"/>
                  </a:lnTo>
                  <a:lnTo>
                    <a:pt x="90172" y="6723"/>
                  </a:lnTo>
                  <a:lnTo>
                    <a:pt x="53986" y="25444"/>
                  </a:lnTo>
                  <a:lnTo>
                    <a:pt x="25444" y="53986"/>
                  </a:lnTo>
                  <a:lnTo>
                    <a:pt x="6723" y="90172"/>
                  </a:lnTo>
                  <a:lnTo>
                    <a:pt x="0" y="131825"/>
                  </a:lnTo>
                  <a:lnTo>
                    <a:pt x="0" y="659129"/>
                  </a:lnTo>
                  <a:lnTo>
                    <a:pt x="6723" y="700783"/>
                  </a:lnTo>
                  <a:lnTo>
                    <a:pt x="25444" y="736969"/>
                  </a:lnTo>
                  <a:lnTo>
                    <a:pt x="53986" y="765511"/>
                  </a:lnTo>
                  <a:lnTo>
                    <a:pt x="90172" y="784232"/>
                  </a:lnTo>
                  <a:lnTo>
                    <a:pt x="131825" y="790956"/>
                  </a:lnTo>
                  <a:lnTo>
                    <a:pt x="1741170" y="790956"/>
                  </a:lnTo>
                  <a:lnTo>
                    <a:pt x="1782823" y="784232"/>
                  </a:lnTo>
                  <a:lnTo>
                    <a:pt x="1819009" y="765511"/>
                  </a:lnTo>
                  <a:lnTo>
                    <a:pt x="1847551" y="736969"/>
                  </a:lnTo>
                  <a:lnTo>
                    <a:pt x="1866272" y="700783"/>
                  </a:lnTo>
                  <a:lnTo>
                    <a:pt x="1872996" y="659129"/>
                  </a:lnTo>
                  <a:lnTo>
                    <a:pt x="1872996" y="131825"/>
                  </a:lnTo>
                  <a:lnTo>
                    <a:pt x="1866272" y="90172"/>
                  </a:lnTo>
                  <a:lnTo>
                    <a:pt x="1847551" y="53986"/>
                  </a:lnTo>
                  <a:lnTo>
                    <a:pt x="1819009" y="25444"/>
                  </a:lnTo>
                  <a:lnTo>
                    <a:pt x="1782823" y="6723"/>
                  </a:lnTo>
                  <a:lnTo>
                    <a:pt x="1741170" y="0"/>
                  </a:lnTo>
                  <a:close/>
                </a:path>
              </a:pathLst>
            </a:custGeom>
            <a:solidFill>
              <a:srgbClr val="6AAC90">
                <a:alpha val="90194"/>
              </a:srgbClr>
            </a:solidFill>
          </p:spPr>
          <p:txBody>
            <a:bodyPr wrap="square" lIns="0" tIns="0" rIns="0" bIns="0" rtlCol="0"/>
            <a:lstStyle/>
            <a:p>
              <a:endParaRPr/>
            </a:p>
          </p:txBody>
        </p:sp>
        <p:sp>
          <p:nvSpPr>
            <p:cNvPr id="25" name="object 25"/>
            <p:cNvSpPr/>
            <p:nvPr/>
          </p:nvSpPr>
          <p:spPr>
            <a:xfrm>
              <a:off x="9592818" y="2838450"/>
              <a:ext cx="1873250" cy="791210"/>
            </a:xfrm>
            <a:custGeom>
              <a:avLst/>
              <a:gdLst/>
              <a:ahLst/>
              <a:cxnLst/>
              <a:rect l="l" t="t" r="r" b="b"/>
              <a:pathLst>
                <a:path w="1873250" h="791210">
                  <a:moveTo>
                    <a:pt x="0" y="131825"/>
                  </a:moveTo>
                  <a:lnTo>
                    <a:pt x="6723" y="90172"/>
                  </a:lnTo>
                  <a:lnTo>
                    <a:pt x="25444" y="53986"/>
                  </a:lnTo>
                  <a:lnTo>
                    <a:pt x="53986" y="25444"/>
                  </a:lnTo>
                  <a:lnTo>
                    <a:pt x="90172" y="6723"/>
                  </a:lnTo>
                  <a:lnTo>
                    <a:pt x="131825" y="0"/>
                  </a:lnTo>
                  <a:lnTo>
                    <a:pt x="1741170" y="0"/>
                  </a:lnTo>
                  <a:lnTo>
                    <a:pt x="1782823" y="6723"/>
                  </a:lnTo>
                  <a:lnTo>
                    <a:pt x="1819009" y="25444"/>
                  </a:lnTo>
                  <a:lnTo>
                    <a:pt x="1847551" y="53986"/>
                  </a:lnTo>
                  <a:lnTo>
                    <a:pt x="1866272" y="90172"/>
                  </a:lnTo>
                  <a:lnTo>
                    <a:pt x="1872996" y="131825"/>
                  </a:lnTo>
                  <a:lnTo>
                    <a:pt x="1872996" y="659129"/>
                  </a:lnTo>
                  <a:lnTo>
                    <a:pt x="1866272" y="700783"/>
                  </a:lnTo>
                  <a:lnTo>
                    <a:pt x="1847551" y="736969"/>
                  </a:lnTo>
                  <a:lnTo>
                    <a:pt x="1819009" y="765511"/>
                  </a:lnTo>
                  <a:lnTo>
                    <a:pt x="1782823" y="784232"/>
                  </a:lnTo>
                  <a:lnTo>
                    <a:pt x="1741170" y="790956"/>
                  </a:lnTo>
                  <a:lnTo>
                    <a:pt x="131825" y="790956"/>
                  </a:lnTo>
                  <a:lnTo>
                    <a:pt x="90172" y="784232"/>
                  </a:lnTo>
                  <a:lnTo>
                    <a:pt x="53986" y="765511"/>
                  </a:lnTo>
                  <a:lnTo>
                    <a:pt x="25444" y="736969"/>
                  </a:lnTo>
                  <a:lnTo>
                    <a:pt x="6723" y="700783"/>
                  </a:lnTo>
                  <a:lnTo>
                    <a:pt x="0" y="659129"/>
                  </a:lnTo>
                  <a:lnTo>
                    <a:pt x="0" y="131825"/>
                  </a:lnTo>
                  <a:close/>
                </a:path>
              </a:pathLst>
            </a:custGeom>
            <a:ln w="19812">
              <a:solidFill>
                <a:srgbClr val="AF1512"/>
              </a:solidFill>
            </a:ln>
          </p:spPr>
          <p:txBody>
            <a:bodyPr wrap="square" lIns="0" tIns="0" rIns="0" bIns="0" rtlCol="0"/>
            <a:lstStyle/>
            <a:p>
              <a:endParaRPr/>
            </a:p>
          </p:txBody>
        </p:sp>
      </p:grpSp>
      <p:sp>
        <p:nvSpPr>
          <p:cNvPr id="26" name="object 26"/>
          <p:cNvSpPr txBox="1"/>
          <p:nvPr/>
        </p:nvSpPr>
        <p:spPr>
          <a:xfrm>
            <a:off x="9896602" y="2943605"/>
            <a:ext cx="1264285" cy="551180"/>
          </a:xfrm>
          <a:prstGeom prst="rect">
            <a:avLst/>
          </a:prstGeom>
        </p:spPr>
        <p:txBody>
          <a:bodyPr vert="horz" wrap="square" lIns="0" tIns="40005" rIns="0" bIns="0" rtlCol="0">
            <a:spAutoFit/>
          </a:bodyPr>
          <a:lstStyle/>
          <a:p>
            <a:pPr marL="12700" marR="5080" indent="89535">
              <a:lnSpc>
                <a:spcPts val="1980"/>
              </a:lnSpc>
              <a:spcBef>
                <a:spcPts val="315"/>
              </a:spcBef>
            </a:pPr>
            <a:r>
              <a:rPr sz="1800" b="1" spc="-10" dirty="0">
                <a:solidFill>
                  <a:srgbClr val="006FC0"/>
                </a:solidFill>
                <a:latin typeface="Tahoma"/>
                <a:cs typeface="Tahoma"/>
              </a:rPr>
              <a:t>Discipline </a:t>
            </a:r>
            <a:r>
              <a:rPr sz="1800" b="1" spc="-30" dirty="0">
                <a:solidFill>
                  <a:srgbClr val="006FC0"/>
                </a:solidFill>
                <a:latin typeface="Tahoma"/>
                <a:cs typeface="Tahoma"/>
              </a:rPr>
              <a:t>Committee</a:t>
            </a:r>
            <a:endParaRPr sz="1800">
              <a:latin typeface="Tahoma"/>
              <a:cs typeface="Tahoma"/>
            </a:endParaRPr>
          </a:p>
        </p:txBody>
      </p:sp>
      <p:grpSp>
        <p:nvGrpSpPr>
          <p:cNvPr id="27" name="object 27"/>
          <p:cNvGrpSpPr/>
          <p:nvPr/>
        </p:nvGrpSpPr>
        <p:grpSpPr>
          <a:xfrm>
            <a:off x="9582657" y="3733546"/>
            <a:ext cx="1893570" cy="811530"/>
            <a:chOff x="9582657" y="3733546"/>
            <a:chExt cx="1893570" cy="811530"/>
          </a:xfrm>
        </p:grpSpPr>
        <p:sp>
          <p:nvSpPr>
            <p:cNvPr id="28" name="object 28"/>
            <p:cNvSpPr/>
            <p:nvPr/>
          </p:nvSpPr>
          <p:spPr>
            <a:xfrm>
              <a:off x="9592817" y="3743706"/>
              <a:ext cx="1873250" cy="791210"/>
            </a:xfrm>
            <a:custGeom>
              <a:avLst/>
              <a:gdLst/>
              <a:ahLst/>
              <a:cxnLst/>
              <a:rect l="l" t="t" r="r" b="b"/>
              <a:pathLst>
                <a:path w="1873250" h="791210">
                  <a:moveTo>
                    <a:pt x="1741170" y="0"/>
                  </a:moveTo>
                  <a:lnTo>
                    <a:pt x="131825" y="0"/>
                  </a:lnTo>
                  <a:lnTo>
                    <a:pt x="90172" y="6723"/>
                  </a:lnTo>
                  <a:lnTo>
                    <a:pt x="53986" y="25444"/>
                  </a:lnTo>
                  <a:lnTo>
                    <a:pt x="25444" y="53986"/>
                  </a:lnTo>
                  <a:lnTo>
                    <a:pt x="6723" y="90172"/>
                  </a:lnTo>
                  <a:lnTo>
                    <a:pt x="0" y="131826"/>
                  </a:lnTo>
                  <a:lnTo>
                    <a:pt x="0" y="659130"/>
                  </a:lnTo>
                  <a:lnTo>
                    <a:pt x="6723" y="700783"/>
                  </a:lnTo>
                  <a:lnTo>
                    <a:pt x="25444" y="736969"/>
                  </a:lnTo>
                  <a:lnTo>
                    <a:pt x="53986" y="765511"/>
                  </a:lnTo>
                  <a:lnTo>
                    <a:pt x="90172" y="784232"/>
                  </a:lnTo>
                  <a:lnTo>
                    <a:pt x="131825" y="790956"/>
                  </a:lnTo>
                  <a:lnTo>
                    <a:pt x="1741170" y="790956"/>
                  </a:lnTo>
                  <a:lnTo>
                    <a:pt x="1782823" y="784232"/>
                  </a:lnTo>
                  <a:lnTo>
                    <a:pt x="1819009" y="765511"/>
                  </a:lnTo>
                  <a:lnTo>
                    <a:pt x="1847551" y="736969"/>
                  </a:lnTo>
                  <a:lnTo>
                    <a:pt x="1866272" y="700783"/>
                  </a:lnTo>
                  <a:lnTo>
                    <a:pt x="1872996" y="659130"/>
                  </a:lnTo>
                  <a:lnTo>
                    <a:pt x="1872996" y="131826"/>
                  </a:lnTo>
                  <a:lnTo>
                    <a:pt x="1866272" y="90172"/>
                  </a:lnTo>
                  <a:lnTo>
                    <a:pt x="1847551" y="53986"/>
                  </a:lnTo>
                  <a:lnTo>
                    <a:pt x="1819009" y="25444"/>
                  </a:lnTo>
                  <a:lnTo>
                    <a:pt x="1782823" y="6723"/>
                  </a:lnTo>
                  <a:lnTo>
                    <a:pt x="1741170" y="0"/>
                  </a:lnTo>
                  <a:close/>
                </a:path>
              </a:pathLst>
            </a:custGeom>
            <a:solidFill>
              <a:srgbClr val="FFFF00">
                <a:alpha val="90194"/>
              </a:srgbClr>
            </a:solidFill>
          </p:spPr>
          <p:txBody>
            <a:bodyPr wrap="square" lIns="0" tIns="0" rIns="0" bIns="0" rtlCol="0"/>
            <a:lstStyle/>
            <a:p>
              <a:endParaRPr/>
            </a:p>
          </p:txBody>
        </p:sp>
        <p:sp>
          <p:nvSpPr>
            <p:cNvPr id="29" name="object 29"/>
            <p:cNvSpPr/>
            <p:nvPr/>
          </p:nvSpPr>
          <p:spPr>
            <a:xfrm>
              <a:off x="9592817" y="3743706"/>
              <a:ext cx="1873250" cy="791210"/>
            </a:xfrm>
            <a:custGeom>
              <a:avLst/>
              <a:gdLst/>
              <a:ahLst/>
              <a:cxnLst/>
              <a:rect l="l" t="t" r="r" b="b"/>
              <a:pathLst>
                <a:path w="1873250" h="791210">
                  <a:moveTo>
                    <a:pt x="0" y="131826"/>
                  </a:moveTo>
                  <a:lnTo>
                    <a:pt x="6723" y="90172"/>
                  </a:lnTo>
                  <a:lnTo>
                    <a:pt x="25444" y="53986"/>
                  </a:lnTo>
                  <a:lnTo>
                    <a:pt x="53986" y="25444"/>
                  </a:lnTo>
                  <a:lnTo>
                    <a:pt x="90172" y="6723"/>
                  </a:lnTo>
                  <a:lnTo>
                    <a:pt x="131825" y="0"/>
                  </a:lnTo>
                  <a:lnTo>
                    <a:pt x="1741170" y="0"/>
                  </a:lnTo>
                  <a:lnTo>
                    <a:pt x="1782823" y="6723"/>
                  </a:lnTo>
                  <a:lnTo>
                    <a:pt x="1819009" y="25444"/>
                  </a:lnTo>
                  <a:lnTo>
                    <a:pt x="1847551" y="53986"/>
                  </a:lnTo>
                  <a:lnTo>
                    <a:pt x="1866272" y="90172"/>
                  </a:lnTo>
                  <a:lnTo>
                    <a:pt x="1872996" y="131826"/>
                  </a:lnTo>
                  <a:lnTo>
                    <a:pt x="1872996" y="659130"/>
                  </a:lnTo>
                  <a:lnTo>
                    <a:pt x="1866272" y="700783"/>
                  </a:lnTo>
                  <a:lnTo>
                    <a:pt x="1847551" y="736969"/>
                  </a:lnTo>
                  <a:lnTo>
                    <a:pt x="1819009" y="765511"/>
                  </a:lnTo>
                  <a:lnTo>
                    <a:pt x="1782823" y="784232"/>
                  </a:lnTo>
                  <a:lnTo>
                    <a:pt x="1741170" y="790956"/>
                  </a:lnTo>
                  <a:lnTo>
                    <a:pt x="131825" y="790956"/>
                  </a:lnTo>
                  <a:lnTo>
                    <a:pt x="90172" y="784232"/>
                  </a:lnTo>
                  <a:lnTo>
                    <a:pt x="53986" y="765511"/>
                  </a:lnTo>
                  <a:lnTo>
                    <a:pt x="25444" y="736969"/>
                  </a:lnTo>
                  <a:lnTo>
                    <a:pt x="6723" y="700783"/>
                  </a:lnTo>
                  <a:lnTo>
                    <a:pt x="0" y="659130"/>
                  </a:lnTo>
                  <a:lnTo>
                    <a:pt x="0" y="131826"/>
                  </a:lnTo>
                  <a:close/>
                </a:path>
              </a:pathLst>
            </a:custGeom>
            <a:ln w="19812">
              <a:solidFill>
                <a:srgbClr val="AF1512"/>
              </a:solidFill>
            </a:ln>
          </p:spPr>
          <p:txBody>
            <a:bodyPr wrap="square" lIns="0" tIns="0" rIns="0" bIns="0" rtlCol="0"/>
            <a:lstStyle/>
            <a:p>
              <a:endParaRPr/>
            </a:p>
          </p:txBody>
        </p:sp>
      </p:grpSp>
      <p:sp>
        <p:nvSpPr>
          <p:cNvPr id="30" name="object 30"/>
          <p:cNvSpPr txBox="1"/>
          <p:nvPr/>
        </p:nvSpPr>
        <p:spPr>
          <a:xfrm>
            <a:off x="10040873" y="3703421"/>
            <a:ext cx="976630" cy="831959"/>
          </a:xfrm>
          <a:prstGeom prst="rect">
            <a:avLst/>
          </a:prstGeom>
        </p:spPr>
        <p:txBody>
          <a:bodyPr vert="horz" wrap="square" lIns="0" tIns="11430" rIns="0" bIns="0" rtlCol="0">
            <a:spAutoFit/>
          </a:bodyPr>
          <a:lstStyle/>
          <a:p>
            <a:pPr marL="12700" marR="5080" indent="1270" algn="ctr">
              <a:lnSpc>
                <a:spcPct val="127699"/>
              </a:lnSpc>
              <a:spcBef>
                <a:spcPts val="90"/>
              </a:spcBef>
            </a:pPr>
            <a:endParaRPr lang="en-US" sz="700" b="1" spc="-10" dirty="0" smtClean="0">
              <a:latin typeface="Tahoma"/>
              <a:cs typeface="Tahoma"/>
            </a:endParaRPr>
          </a:p>
          <a:p>
            <a:pPr marL="12700" marR="5080" indent="1270" algn="ctr">
              <a:lnSpc>
                <a:spcPct val="127699"/>
              </a:lnSpc>
              <a:spcBef>
                <a:spcPts val="90"/>
              </a:spcBef>
            </a:pPr>
            <a:r>
              <a:rPr sz="1100" b="1" spc="-10" smtClean="0">
                <a:latin typeface="Tahoma"/>
                <a:cs typeface="Tahoma"/>
              </a:rPr>
              <a:t>Chief</a:t>
            </a:r>
            <a:r>
              <a:rPr sz="1100" b="1" spc="-45" smtClean="0">
                <a:latin typeface="Tahoma"/>
                <a:cs typeface="Tahoma"/>
              </a:rPr>
              <a:t> </a:t>
            </a:r>
            <a:r>
              <a:rPr sz="1100" b="1" spc="-10" dirty="0">
                <a:latin typeface="Tahoma"/>
                <a:cs typeface="Tahoma"/>
              </a:rPr>
              <a:t>Proctor </a:t>
            </a:r>
            <a:r>
              <a:rPr sz="1100" b="1" spc="-55" dirty="0">
                <a:latin typeface="Tahoma"/>
                <a:cs typeface="Tahoma"/>
              </a:rPr>
              <a:t>Mr.</a:t>
            </a:r>
            <a:r>
              <a:rPr sz="1100" b="1" spc="-15" dirty="0">
                <a:latin typeface="Tahoma"/>
                <a:cs typeface="Tahoma"/>
              </a:rPr>
              <a:t> </a:t>
            </a:r>
            <a:r>
              <a:rPr sz="1100" b="1" spc="-50" dirty="0">
                <a:latin typeface="Tahoma"/>
                <a:cs typeface="Tahoma"/>
              </a:rPr>
              <a:t>Sami</a:t>
            </a:r>
            <a:r>
              <a:rPr sz="1100" b="1" spc="-15" dirty="0">
                <a:latin typeface="Tahoma"/>
                <a:cs typeface="Tahoma"/>
              </a:rPr>
              <a:t> </a:t>
            </a:r>
            <a:r>
              <a:rPr sz="1100" b="1" spc="-50" dirty="0">
                <a:latin typeface="Tahoma"/>
                <a:cs typeface="Tahoma"/>
              </a:rPr>
              <a:t>Ullah </a:t>
            </a:r>
            <a:r>
              <a:rPr sz="1100" b="1" spc="-10" dirty="0">
                <a:latin typeface="Tahoma"/>
                <a:cs typeface="Tahoma"/>
              </a:rPr>
              <a:t>Lecturer</a:t>
            </a:r>
            <a:endParaRPr sz="1100">
              <a:latin typeface="Tahoma"/>
              <a:cs typeface="Tahoma"/>
            </a:endParaRPr>
          </a:p>
        </p:txBody>
      </p:sp>
      <p:grpSp>
        <p:nvGrpSpPr>
          <p:cNvPr id="31" name="object 31"/>
          <p:cNvGrpSpPr/>
          <p:nvPr/>
        </p:nvGrpSpPr>
        <p:grpSpPr>
          <a:xfrm>
            <a:off x="9582657" y="4623561"/>
            <a:ext cx="1893570" cy="811530"/>
            <a:chOff x="9582657" y="4623561"/>
            <a:chExt cx="1893570" cy="811530"/>
          </a:xfrm>
        </p:grpSpPr>
        <p:sp>
          <p:nvSpPr>
            <p:cNvPr id="32" name="object 32"/>
            <p:cNvSpPr/>
            <p:nvPr/>
          </p:nvSpPr>
          <p:spPr>
            <a:xfrm>
              <a:off x="9592817" y="4633721"/>
              <a:ext cx="1873250" cy="791210"/>
            </a:xfrm>
            <a:custGeom>
              <a:avLst/>
              <a:gdLst/>
              <a:ahLst/>
              <a:cxnLst/>
              <a:rect l="l" t="t" r="r" b="b"/>
              <a:pathLst>
                <a:path w="1873250" h="791210">
                  <a:moveTo>
                    <a:pt x="1741170" y="0"/>
                  </a:moveTo>
                  <a:lnTo>
                    <a:pt x="131825" y="0"/>
                  </a:lnTo>
                  <a:lnTo>
                    <a:pt x="90172" y="6723"/>
                  </a:lnTo>
                  <a:lnTo>
                    <a:pt x="53986" y="25444"/>
                  </a:lnTo>
                  <a:lnTo>
                    <a:pt x="25444" y="53986"/>
                  </a:lnTo>
                  <a:lnTo>
                    <a:pt x="6723" y="90172"/>
                  </a:lnTo>
                  <a:lnTo>
                    <a:pt x="0" y="131825"/>
                  </a:lnTo>
                  <a:lnTo>
                    <a:pt x="0" y="659129"/>
                  </a:lnTo>
                  <a:lnTo>
                    <a:pt x="6723" y="700783"/>
                  </a:lnTo>
                  <a:lnTo>
                    <a:pt x="25444" y="736969"/>
                  </a:lnTo>
                  <a:lnTo>
                    <a:pt x="53986" y="765511"/>
                  </a:lnTo>
                  <a:lnTo>
                    <a:pt x="90172" y="784232"/>
                  </a:lnTo>
                  <a:lnTo>
                    <a:pt x="131825" y="790955"/>
                  </a:lnTo>
                  <a:lnTo>
                    <a:pt x="1741170" y="790955"/>
                  </a:lnTo>
                  <a:lnTo>
                    <a:pt x="1782823" y="784232"/>
                  </a:lnTo>
                  <a:lnTo>
                    <a:pt x="1819009" y="765511"/>
                  </a:lnTo>
                  <a:lnTo>
                    <a:pt x="1847551" y="736969"/>
                  </a:lnTo>
                  <a:lnTo>
                    <a:pt x="1866272" y="700783"/>
                  </a:lnTo>
                  <a:lnTo>
                    <a:pt x="1872996" y="659129"/>
                  </a:lnTo>
                  <a:lnTo>
                    <a:pt x="1872996" y="131825"/>
                  </a:lnTo>
                  <a:lnTo>
                    <a:pt x="1866272" y="90172"/>
                  </a:lnTo>
                  <a:lnTo>
                    <a:pt x="1847551" y="53986"/>
                  </a:lnTo>
                  <a:lnTo>
                    <a:pt x="1819009" y="25444"/>
                  </a:lnTo>
                  <a:lnTo>
                    <a:pt x="1782823" y="6723"/>
                  </a:lnTo>
                  <a:lnTo>
                    <a:pt x="1741170" y="0"/>
                  </a:lnTo>
                  <a:close/>
                </a:path>
              </a:pathLst>
            </a:custGeom>
            <a:solidFill>
              <a:srgbClr val="FFFF00">
                <a:alpha val="90194"/>
              </a:srgbClr>
            </a:solidFill>
          </p:spPr>
          <p:txBody>
            <a:bodyPr wrap="square" lIns="0" tIns="0" rIns="0" bIns="0" rtlCol="0"/>
            <a:lstStyle/>
            <a:p>
              <a:endParaRPr/>
            </a:p>
          </p:txBody>
        </p:sp>
        <p:sp>
          <p:nvSpPr>
            <p:cNvPr id="33" name="object 33"/>
            <p:cNvSpPr/>
            <p:nvPr/>
          </p:nvSpPr>
          <p:spPr>
            <a:xfrm>
              <a:off x="9592817" y="4633721"/>
              <a:ext cx="1873250" cy="791210"/>
            </a:xfrm>
            <a:custGeom>
              <a:avLst/>
              <a:gdLst/>
              <a:ahLst/>
              <a:cxnLst/>
              <a:rect l="l" t="t" r="r" b="b"/>
              <a:pathLst>
                <a:path w="1873250" h="791210">
                  <a:moveTo>
                    <a:pt x="0" y="131825"/>
                  </a:moveTo>
                  <a:lnTo>
                    <a:pt x="6723" y="90172"/>
                  </a:lnTo>
                  <a:lnTo>
                    <a:pt x="25444" y="53986"/>
                  </a:lnTo>
                  <a:lnTo>
                    <a:pt x="53986" y="25444"/>
                  </a:lnTo>
                  <a:lnTo>
                    <a:pt x="90172" y="6723"/>
                  </a:lnTo>
                  <a:lnTo>
                    <a:pt x="131825" y="0"/>
                  </a:lnTo>
                  <a:lnTo>
                    <a:pt x="1741170" y="0"/>
                  </a:lnTo>
                  <a:lnTo>
                    <a:pt x="1782823" y="6723"/>
                  </a:lnTo>
                  <a:lnTo>
                    <a:pt x="1819009" y="25444"/>
                  </a:lnTo>
                  <a:lnTo>
                    <a:pt x="1847551" y="53986"/>
                  </a:lnTo>
                  <a:lnTo>
                    <a:pt x="1866272" y="90172"/>
                  </a:lnTo>
                  <a:lnTo>
                    <a:pt x="1872996" y="131825"/>
                  </a:lnTo>
                  <a:lnTo>
                    <a:pt x="1872996" y="659129"/>
                  </a:lnTo>
                  <a:lnTo>
                    <a:pt x="1866272" y="700783"/>
                  </a:lnTo>
                  <a:lnTo>
                    <a:pt x="1847551" y="736969"/>
                  </a:lnTo>
                  <a:lnTo>
                    <a:pt x="1819009" y="765511"/>
                  </a:lnTo>
                  <a:lnTo>
                    <a:pt x="1782823" y="784232"/>
                  </a:lnTo>
                  <a:lnTo>
                    <a:pt x="1741170" y="790955"/>
                  </a:lnTo>
                  <a:lnTo>
                    <a:pt x="131825" y="790955"/>
                  </a:lnTo>
                  <a:lnTo>
                    <a:pt x="90172" y="784232"/>
                  </a:lnTo>
                  <a:lnTo>
                    <a:pt x="53986" y="765511"/>
                  </a:lnTo>
                  <a:lnTo>
                    <a:pt x="25444" y="736969"/>
                  </a:lnTo>
                  <a:lnTo>
                    <a:pt x="6723" y="700783"/>
                  </a:lnTo>
                  <a:lnTo>
                    <a:pt x="0" y="659129"/>
                  </a:lnTo>
                  <a:lnTo>
                    <a:pt x="0" y="131825"/>
                  </a:lnTo>
                  <a:close/>
                </a:path>
              </a:pathLst>
            </a:custGeom>
            <a:ln w="19812">
              <a:solidFill>
                <a:srgbClr val="AF1512"/>
              </a:solidFill>
            </a:ln>
          </p:spPr>
          <p:txBody>
            <a:bodyPr wrap="square" lIns="0" tIns="0" rIns="0" bIns="0" rtlCol="0"/>
            <a:lstStyle/>
            <a:p>
              <a:endParaRPr/>
            </a:p>
          </p:txBody>
        </p:sp>
      </p:grpSp>
      <p:grpSp>
        <p:nvGrpSpPr>
          <p:cNvPr id="35" name="object 35"/>
          <p:cNvGrpSpPr/>
          <p:nvPr/>
        </p:nvGrpSpPr>
        <p:grpSpPr>
          <a:xfrm>
            <a:off x="9582911" y="5513832"/>
            <a:ext cx="1892935" cy="810895"/>
            <a:chOff x="9582911" y="5513832"/>
            <a:chExt cx="1892935" cy="810895"/>
          </a:xfrm>
        </p:grpSpPr>
        <p:sp>
          <p:nvSpPr>
            <p:cNvPr id="36" name="object 36"/>
            <p:cNvSpPr/>
            <p:nvPr/>
          </p:nvSpPr>
          <p:spPr>
            <a:xfrm>
              <a:off x="9592817" y="5523738"/>
              <a:ext cx="1873250" cy="791210"/>
            </a:xfrm>
            <a:custGeom>
              <a:avLst/>
              <a:gdLst/>
              <a:ahLst/>
              <a:cxnLst/>
              <a:rect l="l" t="t" r="r" b="b"/>
              <a:pathLst>
                <a:path w="1873250" h="791210">
                  <a:moveTo>
                    <a:pt x="1741170" y="0"/>
                  </a:moveTo>
                  <a:lnTo>
                    <a:pt x="131825" y="0"/>
                  </a:lnTo>
                  <a:lnTo>
                    <a:pt x="90172" y="6723"/>
                  </a:lnTo>
                  <a:lnTo>
                    <a:pt x="53986" y="25444"/>
                  </a:lnTo>
                  <a:lnTo>
                    <a:pt x="25444" y="53986"/>
                  </a:lnTo>
                  <a:lnTo>
                    <a:pt x="6723" y="90172"/>
                  </a:lnTo>
                  <a:lnTo>
                    <a:pt x="0" y="131825"/>
                  </a:lnTo>
                  <a:lnTo>
                    <a:pt x="0" y="659130"/>
                  </a:lnTo>
                  <a:lnTo>
                    <a:pt x="6723" y="700798"/>
                  </a:lnTo>
                  <a:lnTo>
                    <a:pt x="25444" y="736986"/>
                  </a:lnTo>
                  <a:lnTo>
                    <a:pt x="53986" y="765522"/>
                  </a:lnTo>
                  <a:lnTo>
                    <a:pt x="90172" y="784235"/>
                  </a:lnTo>
                  <a:lnTo>
                    <a:pt x="131825" y="790956"/>
                  </a:lnTo>
                  <a:lnTo>
                    <a:pt x="1741170" y="790956"/>
                  </a:lnTo>
                  <a:lnTo>
                    <a:pt x="1782823" y="784235"/>
                  </a:lnTo>
                  <a:lnTo>
                    <a:pt x="1819009" y="765522"/>
                  </a:lnTo>
                  <a:lnTo>
                    <a:pt x="1847551" y="736986"/>
                  </a:lnTo>
                  <a:lnTo>
                    <a:pt x="1866272" y="700798"/>
                  </a:lnTo>
                  <a:lnTo>
                    <a:pt x="1872996" y="659130"/>
                  </a:lnTo>
                  <a:lnTo>
                    <a:pt x="1872996" y="131825"/>
                  </a:lnTo>
                  <a:lnTo>
                    <a:pt x="1866272" y="90172"/>
                  </a:lnTo>
                  <a:lnTo>
                    <a:pt x="1847551" y="53986"/>
                  </a:lnTo>
                  <a:lnTo>
                    <a:pt x="1819009" y="25444"/>
                  </a:lnTo>
                  <a:lnTo>
                    <a:pt x="1782823" y="6723"/>
                  </a:lnTo>
                  <a:lnTo>
                    <a:pt x="1741170" y="0"/>
                  </a:lnTo>
                  <a:close/>
                </a:path>
              </a:pathLst>
            </a:custGeom>
            <a:solidFill>
              <a:srgbClr val="FFFF00">
                <a:alpha val="90194"/>
              </a:srgbClr>
            </a:solidFill>
          </p:spPr>
          <p:txBody>
            <a:bodyPr wrap="square" lIns="0" tIns="0" rIns="0" bIns="0" rtlCol="0"/>
            <a:lstStyle/>
            <a:p>
              <a:endParaRPr/>
            </a:p>
          </p:txBody>
        </p:sp>
        <p:sp>
          <p:nvSpPr>
            <p:cNvPr id="37" name="object 37"/>
            <p:cNvSpPr/>
            <p:nvPr/>
          </p:nvSpPr>
          <p:spPr>
            <a:xfrm>
              <a:off x="9592817" y="5523738"/>
              <a:ext cx="1873250" cy="791210"/>
            </a:xfrm>
            <a:custGeom>
              <a:avLst/>
              <a:gdLst/>
              <a:ahLst/>
              <a:cxnLst/>
              <a:rect l="l" t="t" r="r" b="b"/>
              <a:pathLst>
                <a:path w="1873250" h="791210">
                  <a:moveTo>
                    <a:pt x="0" y="131825"/>
                  </a:moveTo>
                  <a:lnTo>
                    <a:pt x="6723" y="90172"/>
                  </a:lnTo>
                  <a:lnTo>
                    <a:pt x="25444" y="53986"/>
                  </a:lnTo>
                  <a:lnTo>
                    <a:pt x="53986" y="25444"/>
                  </a:lnTo>
                  <a:lnTo>
                    <a:pt x="90172" y="6723"/>
                  </a:lnTo>
                  <a:lnTo>
                    <a:pt x="131825" y="0"/>
                  </a:lnTo>
                  <a:lnTo>
                    <a:pt x="1741170" y="0"/>
                  </a:lnTo>
                  <a:lnTo>
                    <a:pt x="1782823" y="6723"/>
                  </a:lnTo>
                  <a:lnTo>
                    <a:pt x="1819009" y="25444"/>
                  </a:lnTo>
                  <a:lnTo>
                    <a:pt x="1847551" y="53986"/>
                  </a:lnTo>
                  <a:lnTo>
                    <a:pt x="1866272" y="90172"/>
                  </a:lnTo>
                  <a:lnTo>
                    <a:pt x="1872996" y="131825"/>
                  </a:lnTo>
                  <a:lnTo>
                    <a:pt x="1872996" y="659130"/>
                  </a:lnTo>
                  <a:lnTo>
                    <a:pt x="1866272" y="700798"/>
                  </a:lnTo>
                  <a:lnTo>
                    <a:pt x="1847551" y="736986"/>
                  </a:lnTo>
                  <a:lnTo>
                    <a:pt x="1819009" y="765522"/>
                  </a:lnTo>
                  <a:lnTo>
                    <a:pt x="1782823" y="784235"/>
                  </a:lnTo>
                  <a:lnTo>
                    <a:pt x="1741170" y="790956"/>
                  </a:lnTo>
                  <a:lnTo>
                    <a:pt x="131825" y="790956"/>
                  </a:lnTo>
                  <a:lnTo>
                    <a:pt x="90172" y="784235"/>
                  </a:lnTo>
                  <a:lnTo>
                    <a:pt x="53986" y="765522"/>
                  </a:lnTo>
                  <a:lnTo>
                    <a:pt x="25444" y="736986"/>
                  </a:lnTo>
                  <a:lnTo>
                    <a:pt x="6723" y="700798"/>
                  </a:lnTo>
                  <a:lnTo>
                    <a:pt x="0" y="659130"/>
                  </a:lnTo>
                  <a:lnTo>
                    <a:pt x="0" y="131825"/>
                  </a:lnTo>
                  <a:close/>
                </a:path>
              </a:pathLst>
            </a:custGeom>
            <a:ln w="19812">
              <a:solidFill>
                <a:srgbClr val="AF1512"/>
              </a:solidFill>
            </a:ln>
          </p:spPr>
          <p:txBody>
            <a:bodyPr wrap="square" lIns="0" tIns="0" rIns="0" bIns="0" rtlCol="0"/>
            <a:lstStyle/>
            <a:p>
              <a:endParaRPr/>
            </a:p>
          </p:txBody>
        </p:sp>
      </p:grpSp>
      <p:sp>
        <p:nvSpPr>
          <p:cNvPr id="38" name="object 38"/>
          <p:cNvSpPr txBox="1"/>
          <p:nvPr/>
        </p:nvSpPr>
        <p:spPr>
          <a:xfrm>
            <a:off x="9982200" y="5791200"/>
            <a:ext cx="1295401" cy="173766"/>
          </a:xfrm>
          <a:prstGeom prst="rect">
            <a:avLst/>
          </a:prstGeom>
        </p:spPr>
        <p:txBody>
          <a:bodyPr vert="horz" wrap="square" lIns="0" tIns="12065" rIns="0" bIns="0" rtlCol="0">
            <a:spAutoFit/>
          </a:bodyPr>
          <a:lstStyle/>
          <a:p>
            <a:pPr marL="12700">
              <a:lnSpc>
                <a:spcPct val="100000"/>
              </a:lnSpc>
              <a:spcBef>
                <a:spcPts val="95"/>
              </a:spcBef>
            </a:pPr>
            <a:r>
              <a:rPr sz="1000" b="1" spc="-65" dirty="0">
                <a:latin typeface="Tahoma"/>
                <a:cs typeface="Tahoma"/>
              </a:rPr>
              <a:t>Student</a:t>
            </a:r>
            <a:r>
              <a:rPr sz="1000" b="1" spc="45" dirty="0">
                <a:latin typeface="Tahoma"/>
                <a:cs typeface="Tahoma"/>
              </a:rPr>
              <a:t> </a:t>
            </a:r>
            <a:r>
              <a:rPr sz="1050" b="1" spc="-35" dirty="0">
                <a:latin typeface="Tahoma"/>
                <a:cs typeface="Tahoma"/>
              </a:rPr>
              <a:t>Proctor</a:t>
            </a:r>
            <a:endParaRPr sz="1000">
              <a:latin typeface="Tahoma"/>
              <a:cs typeface="Tahoma"/>
            </a:endParaRPr>
          </a:p>
        </p:txBody>
      </p:sp>
      <p:pic>
        <p:nvPicPr>
          <p:cNvPr id="39" name="object 39"/>
          <p:cNvPicPr/>
          <p:nvPr/>
        </p:nvPicPr>
        <p:blipFill>
          <a:blip r:embed="rId2" cstate="print"/>
          <a:stretch>
            <a:fillRect/>
          </a:stretch>
        </p:blipFill>
        <p:spPr>
          <a:xfrm>
            <a:off x="477012" y="489204"/>
            <a:ext cx="1443227" cy="1391412"/>
          </a:xfrm>
          <a:prstGeom prst="rect">
            <a:avLst/>
          </a:prstGeom>
        </p:spPr>
      </p:pic>
      <p:grpSp>
        <p:nvGrpSpPr>
          <p:cNvPr id="40" name="object 40"/>
          <p:cNvGrpSpPr/>
          <p:nvPr/>
        </p:nvGrpSpPr>
        <p:grpSpPr>
          <a:xfrm>
            <a:off x="152400" y="2343785"/>
            <a:ext cx="3016250" cy="4514215"/>
            <a:chOff x="174497" y="2344674"/>
            <a:chExt cx="3016250" cy="4514215"/>
          </a:xfrm>
        </p:grpSpPr>
        <p:sp>
          <p:nvSpPr>
            <p:cNvPr id="41" name="object 41"/>
            <p:cNvSpPr/>
            <p:nvPr/>
          </p:nvSpPr>
          <p:spPr>
            <a:xfrm>
              <a:off x="174497" y="2344674"/>
              <a:ext cx="3016250" cy="4514215"/>
            </a:xfrm>
            <a:custGeom>
              <a:avLst/>
              <a:gdLst/>
              <a:ahLst/>
              <a:cxnLst/>
              <a:rect l="l" t="t" r="r" b="b"/>
              <a:pathLst>
                <a:path w="3016250" h="4514215">
                  <a:moveTo>
                    <a:pt x="1507998" y="0"/>
                  </a:moveTo>
                  <a:lnTo>
                    <a:pt x="0" y="4514087"/>
                  </a:lnTo>
                  <a:lnTo>
                    <a:pt x="3015996" y="4514087"/>
                  </a:lnTo>
                  <a:lnTo>
                    <a:pt x="1507998" y="0"/>
                  </a:lnTo>
                  <a:close/>
                </a:path>
              </a:pathLst>
            </a:custGeom>
            <a:solidFill>
              <a:srgbClr val="AF1512"/>
            </a:solidFill>
          </p:spPr>
          <p:txBody>
            <a:bodyPr wrap="square" lIns="0" tIns="0" rIns="0" bIns="0" rtlCol="0"/>
            <a:lstStyle/>
            <a:p>
              <a:endParaRPr/>
            </a:p>
          </p:txBody>
        </p:sp>
        <p:sp>
          <p:nvSpPr>
            <p:cNvPr id="42" name="object 42"/>
            <p:cNvSpPr/>
            <p:nvPr/>
          </p:nvSpPr>
          <p:spPr>
            <a:xfrm>
              <a:off x="174497" y="2344674"/>
              <a:ext cx="3016250" cy="4514215"/>
            </a:xfrm>
            <a:custGeom>
              <a:avLst/>
              <a:gdLst/>
              <a:ahLst/>
              <a:cxnLst/>
              <a:rect l="l" t="t" r="r" b="b"/>
              <a:pathLst>
                <a:path w="3016250" h="4514215">
                  <a:moveTo>
                    <a:pt x="0" y="4514087"/>
                  </a:moveTo>
                  <a:lnTo>
                    <a:pt x="1507998" y="0"/>
                  </a:lnTo>
                  <a:lnTo>
                    <a:pt x="3015996" y="4514087"/>
                  </a:lnTo>
                  <a:lnTo>
                    <a:pt x="0" y="4514087"/>
                  </a:lnTo>
                  <a:close/>
                </a:path>
              </a:pathLst>
            </a:custGeom>
            <a:ln w="19812">
              <a:solidFill>
                <a:srgbClr val="FFFFFF"/>
              </a:solidFill>
            </a:ln>
          </p:spPr>
          <p:txBody>
            <a:bodyPr wrap="square" lIns="0" tIns="0" rIns="0" bIns="0" rtlCol="0"/>
            <a:lstStyle/>
            <a:p>
              <a:endParaRPr/>
            </a:p>
          </p:txBody>
        </p:sp>
      </p:grpSp>
      <p:sp>
        <p:nvSpPr>
          <p:cNvPr id="55" name="object 30"/>
          <p:cNvSpPr txBox="1"/>
          <p:nvPr/>
        </p:nvSpPr>
        <p:spPr>
          <a:xfrm>
            <a:off x="9677400" y="4572000"/>
            <a:ext cx="1676400" cy="825034"/>
          </a:xfrm>
          <a:prstGeom prst="rect">
            <a:avLst/>
          </a:prstGeom>
        </p:spPr>
        <p:txBody>
          <a:bodyPr vert="horz" wrap="square" lIns="0" tIns="11430" rIns="0" bIns="0" rtlCol="0">
            <a:spAutoFit/>
          </a:bodyPr>
          <a:lstStyle/>
          <a:p>
            <a:pPr marL="12700" marR="5080" indent="1270" algn="ctr">
              <a:lnSpc>
                <a:spcPct val="127699"/>
              </a:lnSpc>
              <a:spcBef>
                <a:spcPts val="90"/>
              </a:spcBef>
            </a:pPr>
            <a:endParaRPr lang="en-US" sz="700" b="1" spc="-10" dirty="0" smtClean="0">
              <a:latin typeface="Tahoma"/>
              <a:cs typeface="Tahoma"/>
            </a:endParaRPr>
          </a:p>
          <a:p>
            <a:pPr marL="12700" marR="5080" indent="1270" algn="ctr">
              <a:lnSpc>
                <a:spcPct val="127699"/>
              </a:lnSpc>
              <a:spcBef>
                <a:spcPts val="90"/>
              </a:spcBef>
            </a:pPr>
            <a:r>
              <a:rPr sz="1100" b="1" spc="-10" smtClean="0">
                <a:latin typeface="Tahoma"/>
                <a:cs typeface="Tahoma"/>
              </a:rPr>
              <a:t>Proctor </a:t>
            </a:r>
            <a:endParaRPr lang="en-US" sz="1100" b="1" spc="-10" dirty="0" smtClean="0">
              <a:latin typeface="Tahoma"/>
              <a:cs typeface="Tahoma"/>
            </a:endParaRPr>
          </a:p>
          <a:p>
            <a:pPr marL="12700" marR="5080" indent="1270" algn="ctr">
              <a:lnSpc>
                <a:spcPct val="127699"/>
              </a:lnSpc>
              <a:spcBef>
                <a:spcPts val="90"/>
              </a:spcBef>
            </a:pPr>
            <a:r>
              <a:rPr sz="1100" b="1" spc="-55" smtClean="0">
                <a:latin typeface="Tahoma"/>
                <a:cs typeface="Tahoma"/>
              </a:rPr>
              <a:t>Mr</a:t>
            </a:r>
            <a:r>
              <a:rPr sz="1100" b="1" spc="-55">
                <a:latin typeface="Tahoma"/>
                <a:cs typeface="Tahoma"/>
              </a:rPr>
              <a:t>.</a:t>
            </a:r>
            <a:r>
              <a:rPr sz="1100" b="1" spc="-15">
                <a:latin typeface="Tahoma"/>
                <a:cs typeface="Tahoma"/>
              </a:rPr>
              <a:t> </a:t>
            </a:r>
            <a:r>
              <a:rPr lang="en-US" sz="1100" b="1" spc="-50" dirty="0" smtClean="0">
                <a:latin typeface="Tahoma"/>
                <a:cs typeface="Tahoma"/>
              </a:rPr>
              <a:t>Muhammad </a:t>
            </a:r>
            <a:r>
              <a:rPr lang="en-US" sz="1100" b="1" spc="-50" dirty="0" err="1" smtClean="0">
                <a:latin typeface="Tahoma"/>
                <a:cs typeface="Tahoma"/>
              </a:rPr>
              <a:t>Aqeel</a:t>
            </a:r>
            <a:r>
              <a:rPr sz="1100" b="1" spc="-50" smtClean="0">
                <a:latin typeface="Tahoma"/>
                <a:cs typeface="Tahoma"/>
              </a:rPr>
              <a:t> </a:t>
            </a:r>
            <a:r>
              <a:rPr sz="1100" b="1" spc="-10" dirty="0">
                <a:latin typeface="Tahoma"/>
                <a:cs typeface="Tahoma"/>
              </a:rPr>
              <a:t>Lecturer</a:t>
            </a:r>
            <a:endParaRPr sz="1100">
              <a:latin typeface="Tahoma"/>
              <a:cs typeface="Tahoma"/>
            </a:endParaRPr>
          </a:p>
        </p:txBody>
      </p:sp>
      <p:grpSp>
        <p:nvGrpSpPr>
          <p:cNvPr id="94" name="Group 93"/>
          <p:cNvGrpSpPr/>
          <p:nvPr/>
        </p:nvGrpSpPr>
        <p:grpSpPr>
          <a:xfrm>
            <a:off x="1752600" y="3733800"/>
            <a:ext cx="2060889" cy="746772"/>
            <a:chOff x="1557288" y="1406097"/>
            <a:chExt cx="2060889" cy="746772"/>
          </a:xfrm>
        </p:grpSpPr>
        <p:sp>
          <p:nvSpPr>
            <p:cNvPr id="95" name="Rounded Rectangle 94"/>
            <p:cNvSpPr/>
            <p:nvPr/>
          </p:nvSpPr>
          <p:spPr>
            <a:xfrm>
              <a:off x="1557288" y="1406097"/>
              <a:ext cx="2060889" cy="746772"/>
            </a:xfrm>
            <a:prstGeom prst="roundRect">
              <a:avLst/>
            </a:prstGeom>
            <a:solidFill>
              <a:srgbClr val="FFFF00">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6" name="Rounded Rectangle 6"/>
            <p:cNvSpPr/>
            <p:nvPr/>
          </p:nvSpPr>
          <p:spPr>
            <a:xfrm>
              <a:off x="1593742" y="1634697"/>
              <a:ext cx="1987981" cy="48171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41910" rIns="41910" bIns="41910" numCol="1" spcCol="1270" anchor="ctr" anchorCtr="0">
              <a:noAutofit/>
            </a:bodyPr>
            <a:lstStyle/>
            <a:p>
              <a:pPr marL="12700" marR="5080" lvl="0" indent="1270" algn="ctr" defTabSz="488950" rtl="0">
                <a:spcBef>
                  <a:spcPts val="90"/>
                </a:spcBef>
                <a:spcAft>
                  <a:spcPct val="35000"/>
                </a:spcAft>
              </a:pPr>
              <a:r>
                <a:rPr lang="en-US" sz="1100" b="1" spc="-10" dirty="0">
                  <a:latin typeface="Tahoma"/>
                  <a:cs typeface="Tahoma"/>
                </a:rPr>
                <a:t>Member</a:t>
              </a:r>
            </a:p>
            <a:p>
              <a:pPr marL="12700" marR="5080" lvl="0" indent="1270" algn="ctr" defTabSz="488950" rtl="0">
                <a:spcBef>
                  <a:spcPts val="90"/>
                </a:spcBef>
                <a:spcAft>
                  <a:spcPct val="35000"/>
                </a:spcAft>
              </a:pPr>
              <a:r>
                <a:rPr lang="en-US" sz="1100" b="1" spc="-10" dirty="0">
                  <a:latin typeface="Tahoma"/>
                  <a:cs typeface="Tahoma"/>
                </a:rPr>
                <a:t>Mr. Sami </a:t>
              </a:r>
              <a:r>
                <a:rPr lang="en-US" sz="1100" b="1" spc="-10" dirty="0" err="1">
                  <a:latin typeface="Tahoma"/>
                  <a:cs typeface="Tahoma"/>
                </a:rPr>
                <a:t>Ullah</a:t>
              </a:r>
              <a:endParaRPr lang="en-US" sz="1100" b="1" spc="-10" dirty="0">
                <a:latin typeface="Tahoma"/>
                <a:cs typeface="Tahoma"/>
              </a:endParaRPr>
            </a:p>
            <a:p>
              <a:pPr marL="12700" marR="5080" lvl="0" indent="1270" algn="ctr" defTabSz="488950" rtl="0">
                <a:spcBef>
                  <a:spcPts val="90"/>
                </a:spcBef>
                <a:spcAft>
                  <a:spcPct val="35000"/>
                </a:spcAft>
              </a:pPr>
              <a:r>
                <a:rPr lang="en-US" sz="1100" b="1" spc="-10" dirty="0">
                  <a:latin typeface="Tahoma"/>
                  <a:cs typeface="Tahoma"/>
                </a:rPr>
                <a:t>          </a:t>
              </a:r>
              <a:r>
                <a:rPr lang="en-US" sz="1100" b="1" spc="-10" dirty="0" smtClean="0">
                  <a:latin typeface="Tahoma"/>
                  <a:cs typeface="Tahoma"/>
                </a:rPr>
                <a:t>Lecturer</a:t>
              </a:r>
              <a:r>
                <a:rPr lang="en-US" sz="1100" b="1" spc="-10" dirty="0">
                  <a:latin typeface="Tahoma"/>
                  <a:cs typeface="Tahoma"/>
                </a:rPr>
                <a:t>	</a:t>
              </a:r>
              <a:r>
                <a:rPr lang="en-US" sz="1100" kern="1200" dirty="0" smtClean="0"/>
                <a:t>	</a:t>
              </a:r>
              <a:endParaRPr lang="en-US" sz="1100" kern="1200" dirty="0"/>
            </a:p>
          </p:txBody>
        </p:sp>
      </p:grpSp>
      <p:grpSp>
        <p:nvGrpSpPr>
          <p:cNvPr id="97" name="Group 96"/>
          <p:cNvGrpSpPr/>
          <p:nvPr/>
        </p:nvGrpSpPr>
        <p:grpSpPr>
          <a:xfrm>
            <a:off x="1752600" y="4572000"/>
            <a:ext cx="2002835" cy="1015675"/>
            <a:chOff x="1625672" y="2015697"/>
            <a:chExt cx="2002835" cy="1015675"/>
          </a:xfrm>
        </p:grpSpPr>
        <p:sp>
          <p:nvSpPr>
            <p:cNvPr id="98" name="Rounded Rectangle 97"/>
            <p:cNvSpPr/>
            <p:nvPr/>
          </p:nvSpPr>
          <p:spPr>
            <a:xfrm>
              <a:off x="1625672" y="2015697"/>
              <a:ext cx="2002835" cy="806236"/>
            </a:xfrm>
            <a:prstGeom prst="roundRect">
              <a:avLst/>
            </a:prstGeom>
            <a:solidFill>
              <a:srgbClr val="FFFF00">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9" name="Rounded Rectangle 8"/>
            <p:cNvSpPr/>
            <p:nvPr/>
          </p:nvSpPr>
          <p:spPr>
            <a:xfrm>
              <a:off x="1625672" y="2015697"/>
              <a:ext cx="1924121" cy="10156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41910" rIns="41910" bIns="41910" numCol="1" spcCol="1270" anchor="ctr" anchorCtr="0">
              <a:noAutofit/>
            </a:bodyPr>
            <a:lstStyle/>
            <a:p>
              <a:pPr marL="12700" marR="5080" indent="1270" algn="ctr" defTabSz="488950" rtl="0">
                <a:lnSpc>
                  <a:spcPct val="90000"/>
                </a:lnSpc>
                <a:spcBef>
                  <a:spcPts val="90"/>
                </a:spcBef>
                <a:spcAft>
                  <a:spcPct val="35000"/>
                </a:spcAft>
              </a:pPr>
              <a:r>
                <a:rPr lang="en-US" sz="1100" b="1" spc="-10" dirty="0">
                  <a:latin typeface="Tahoma"/>
                  <a:cs typeface="Tahoma"/>
                </a:rPr>
                <a:t>Member</a:t>
              </a:r>
            </a:p>
            <a:p>
              <a:pPr marL="12700" marR="5080" indent="1270" algn="ctr" defTabSz="488950" rtl="0">
                <a:lnSpc>
                  <a:spcPct val="90000"/>
                </a:lnSpc>
                <a:spcBef>
                  <a:spcPts val="90"/>
                </a:spcBef>
                <a:spcAft>
                  <a:spcPct val="35000"/>
                </a:spcAft>
              </a:pPr>
              <a:r>
                <a:rPr lang="en-US" sz="1100" b="1" spc="-10" dirty="0">
                  <a:latin typeface="Tahoma"/>
                  <a:cs typeface="Tahoma"/>
                </a:rPr>
                <a:t>Mr. Muhammad </a:t>
              </a:r>
              <a:r>
                <a:rPr lang="en-US" sz="1100" b="1" spc="-10" dirty="0" err="1">
                  <a:latin typeface="Tahoma"/>
                  <a:cs typeface="Tahoma"/>
                </a:rPr>
                <a:t>Aqeel</a:t>
              </a:r>
              <a:endParaRPr lang="en-US" sz="1100" b="1" spc="-10" dirty="0">
                <a:latin typeface="Tahoma"/>
                <a:cs typeface="Tahoma"/>
              </a:endParaRPr>
            </a:p>
            <a:p>
              <a:pPr marL="12700" marR="5080" indent="1270" algn="ctr" defTabSz="488950" rtl="0">
                <a:lnSpc>
                  <a:spcPct val="90000"/>
                </a:lnSpc>
                <a:spcBef>
                  <a:spcPts val="90"/>
                </a:spcBef>
                <a:spcAft>
                  <a:spcPct val="35000"/>
                </a:spcAft>
              </a:pPr>
              <a:r>
                <a:rPr lang="en-US" sz="1100" b="1" spc="-10" dirty="0">
                  <a:latin typeface="Tahoma"/>
                  <a:cs typeface="Tahoma"/>
                </a:rPr>
                <a:t>           </a:t>
              </a:r>
              <a:r>
                <a:rPr lang="en-US" sz="1100" b="1" spc="-10" dirty="0" smtClean="0">
                  <a:latin typeface="Tahoma"/>
                  <a:cs typeface="Tahoma"/>
                </a:rPr>
                <a:t>Lecturer</a:t>
              </a:r>
              <a:r>
                <a:rPr lang="en-US" sz="1100" b="1" spc="-10" dirty="0">
                  <a:latin typeface="Tahoma"/>
                  <a:cs typeface="Tahoma"/>
                </a:rPr>
                <a:t>	</a:t>
              </a:r>
              <a:r>
                <a:rPr lang="en-US" sz="1000" kern="1200" dirty="0" smtClean="0"/>
                <a:t>	</a:t>
              </a:r>
              <a:endParaRPr lang="en-US" sz="1000" kern="1200" dirty="0"/>
            </a:p>
          </p:txBody>
        </p:sp>
      </p:grpSp>
      <p:grpSp>
        <p:nvGrpSpPr>
          <p:cNvPr id="100" name="Group 99"/>
          <p:cNvGrpSpPr/>
          <p:nvPr/>
        </p:nvGrpSpPr>
        <p:grpSpPr>
          <a:xfrm>
            <a:off x="1752600" y="5486400"/>
            <a:ext cx="2056250" cy="819541"/>
            <a:chOff x="1580873" y="3192851"/>
            <a:chExt cx="2056250" cy="819541"/>
          </a:xfrm>
        </p:grpSpPr>
        <p:sp>
          <p:nvSpPr>
            <p:cNvPr id="101" name="Rounded Rectangle 100"/>
            <p:cNvSpPr/>
            <p:nvPr/>
          </p:nvSpPr>
          <p:spPr>
            <a:xfrm>
              <a:off x="1580873" y="3192851"/>
              <a:ext cx="2056250" cy="819541"/>
            </a:xfrm>
            <a:prstGeom prst="roundRect">
              <a:avLst/>
            </a:prstGeom>
            <a:solidFill>
              <a:srgbClr val="FFFF00">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2" name="Rounded Rectangle 10"/>
            <p:cNvSpPr/>
            <p:nvPr/>
          </p:nvSpPr>
          <p:spPr>
            <a:xfrm>
              <a:off x="1620880" y="3345251"/>
              <a:ext cx="1976236" cy="62713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41910" rIns="41910" bIns="41910" numCol="1" spcCol="1270" anchor="ctr" anchorCtr="0">
              <a:noAutofit/>
            </a:bodyPr>
            <a:lstStyle/>
            <a:p>
              <a:pPr marL="12700" marR="5080" lvl="0" indent="1270" algn="ctr" defTabSz="488950" rtl="0">
                <a:lnSpc>
                  <a:spcPct val="90000"/>
                </a:lnSpc>
                <a:spcBef>
                  <a:spcPts val="90"/>
                </a:spcBef>
                <a:spcAft>
                  <a:spcPct val="35000"/>
                </a:spcAft>
              </a:pPr>
              <a:r>
                <a:rPr lang="en-US" sz="1100" b="1" spc="-10" dirty="0">
                  <a:latin typeface="Tahoma"/>
                  <a:cs typeface="Tahoma"/>
                </a:rPr>
                <a:t>Member</a:t>
              </a:r>
            </a:p>
            <a:p>
              <a:pPr marL="12700" marR="5080" lvl="0" indent="1270" algn="ctr" defTabSz="488950" rtl="0">
                <a:lnSpc>
                  <a:spcPct val="90000"/>
                </a:lnSpc>
                <a:spcBef>
                  <a:spcPts val="90"/>
                </a:spcBef>
                <a:spcAft>
                  <a:spcPct val="35000"/>
                </a:spcAft>
              </a:pPr>
              <a:r>
                <a:rPr lang="en-US" sz="1100" b="1" spc="-10" dirty="0">
                  <a:latin typeface="Tahoma"/>
                  <a:cs typeface="Tahoma"/>
                </a:rPr>
                <a:t>Mr. Muhammad </a:t>
              </a:r>
              <a:r>
                <a:rPr lang="en-US" sz="1100" b="1" spc="-10" dirty="0" err="1">
                  <a:latin typeface="Tahoma"/>
                  <a:cs typeface="Tahoma"/>
                </a:rPr>
                <a:t>Kashif</a:t>
              </a:r>
              <a:endParaRPr lang="en-US" sz="1100" b="1" spc="-10" dirty="0">
                <a:latin typeface="Tahoma"/>
                <a:cs typeface="Tahoma"/>
              </a:endParaRPr>
            </a:p>
            <a:p>
              <a:pPr marL="12700" marR="5080" lvl="0" indent="1270" algn="ctr" defTabSz="488950" rtl="0">
                <a:lnSpc>
                  <a:spcPct val="90000"/>
                </a:lnSpc>
                <a:spcBef>
                  <a:spcPts val="90"/>
                </a:spcBef>
                <a:spcAft>
                  <a:spcPct val="35000"/>
                </a:spcAft>
              </a:pPr>
              <a:r>
                <a:rPr lang="en-US" sz="1100" b="1" spc="-10" dirty="0">
                  <a:latin typeface="Tahoma"/>
                  <a:cs typeface="Tahoma"/>
                </a:rPr>
                <a:t>          </a:t>
              </a:r>
              <a:r>
                <a:rPr lang="en-US" sz="1100" b="1" spc="-10" dirty="0" smtClean="0">
                  <a:latin typeface="Tahoma"/>
                  <a:cs typeface="Tahoma"/>
                </a:rPr>
                <a:t> </a:t>
              </a:r>
              <a:r>
                <a:rPr lang="en-US" sz="1100" b="1" spc="-10" dirty="0">
                  <a:latin typeface="Tahoma"/>
                  <a:cs typeface="Tahoma"/>
                </a:rPr>
                <a:t>Lecturer	</a:t>
              </a:r>
              <a:r>
                <a:rPr lang="en-US" sz="1000" kern="1200" dirty="0" smtClean="0"/>
                <a:t>	</a:t>
              </a:r>
              <a:endParaRPr lang="en-US" sz="1000" kern="1200" dirty="0"/>
            </a:p>
          </p:txBody>
        </p:sp>
      </p:grpSp>
      <p:sp>
        <p:nvSpPr>
          <p:cNvPr id="103" name="object 6"/>
          <p:cNvSpPr/>
          <p:nvPr/>
        </p:nvSpPr>
        <p:spPr>
          <a:xfrm>
            <a:off x="1676400" y="2743200"/>
            <a:ext cx="2133600" cy="838199"/>
          </a:xfrm>
          <a:custGeom>
            <a:avLst/>
            <a:gdLst/>
            <a:ahLst/>
            <a:cxnLst/>
            <a:rect l="l" t="t" r="r" b="b"/>
            <a:pathLst>
              <a:path w="1967865" h="803275">
                <a:moveTo>
                  <a:pt x="1833625" y="0"/>
                </a:moveTo>
                <a:lnTo>
                  <a:pt x="133857" y="0"/>
                </a:lnTo>
                <a:lnTo>
                  <a:pt x="91553" y="6825"/>
                </a:lnTo>
                <a:lnTo>
                  <a:pt x="54809" y="25830"/>
                </a:lnTo>
                <a:lnTo>
                  <a:pt x="25830" y="54809"/>
                </a:lnTo>
                <a:lnTo>
                  <a:pt x="6825" y="91553"/>
                </a:lnTo>
                <a:lnTo>
                  <a:pt x="0" y="133858"/>
                </a:lnTo>
                <a:lnTo>
                  <a:pt x="0" y="669289"/>
                </a:lnTo>
                <a:lnTo>
                  <a:pt x="6825" y="711594"/>
                </a:lnTo>
                <a:lnTo>
                  <a:pt x="25830" y="748338"/>
                </a:lnTo>
                <a:lnTo>
                  <a:pt x="54809" y="777317"/>
                </a:lnTo>
                <a:lnTo>
                  <a:pt x="91553" y="796322"/>
                </a:lnTo>
                <a:lnTo>
                  <a:pt x="133857" y="803148"/>
                </a:lnTo>
                <a:lnTo>
                  <a:pt x="1833625" y="803148"/>
                </a:lnTo>
                <a:lnTo>
                  <a:pt x="1875930" y="796322"/>
                </a:lnTo>
                <a:lnTo>
                  <a:pt x="1912674" y="777317"/>
                </a:lnTo>
                <a:lnTo>
                  <a:pt x="1941653" y="748338"/>
                </a:lnTo>
                <a:lnTo>
                  <a:pt x="1960658" y="711594"/>
                </a:lnTo>
                <a:lnTo>
                  <a:pt x="1967484" y="669289"/>
                </a:lnTo>
                <a:lnTo>
                  <a:pt x="1967484" y="133858"/>
                </a:lnTo>
                <a:lnTo>
                  <a:pt x="1960658" y="91553"/>
                </a:lnTo>
                <a:lnTo>
                  <a:pt x="1941653" y="54809"/>
                </a:lnTo>
                <a:lnTo>
                  <a:pt x="1912674" y="25830"/>
                </a:lnTo>
                <a:lnTo>
                  <a:pt x="1875930" y="6825"/>
                </a:lnTo>
                <a:lnTo>
                  <a:pt x="1833625" y="0"/>
                </a:lnTo>
                <a:close/>
              </a:path>
            </a:pathLst>
          </a:custGeom>
          <a:solidFill>
            <a:srgbClr val="6AAC90">
              <a:alpha val="90194"/>
            </a:srgbClr>
          </a:solidFill>
        </p:spPr>
        <p:txBody>
          <a:bodyPr wrap="square" lIns="0" tIns="0" rIns="0" bIns="0" rtlCol="0"/>
          <a:lstStyle/>
          <a:p>
            <a:pPr lvl="0" algn="ctr" defTabSz="800100" rtl="0">
              <a:spcBef>
                <a:spcPct val="0"/>
              </a:spcBef>
              <a:spcAft>
                <a:spcPct val="35000"/>
              </a:spcAft>
            </a:pPr>
            <a:endParaRPr lang="en-US" sz="700" b="1" kern="1200" dirty="0" smtClean="0">
              <a:solidFill>
                <a:srgbClr val="0070C0"/>
              </a:solidFill>
            </a:endParaRPr>
          </a:p>
          <a:p>
            <a:pPr marL="12700" marR="5080" lvl="0" indent="54610" algn="ctr" defTabSz="800100" rtl="0">
              <a:lnSpc>
                <a:spcPts val="1980"/>
              </a:lnSpc>
              <a:spcBef>
                <a:spcPts val="315"/>
              </a:spcBef>
              <a:spcAft>
                <a:spcPct val="35000"/>
              </a:spcAft>
            </a:pPr>
            <a:r>
              <a:rPr lang="en-US" sz="1800" b="1" kern="1200" dirty="0" smtClean="0">
                <a:solidFill>
                  <a:srgbClr val="0070C0"/>
                </a:solidFill>
              </a:rPr>
              <a:t>Scrutiny Committee</a:t>
            </a:r>
            <a:endParaRPr lang="en-US" b="1" spc="-10" dirty="0">
              <a:solidFill>
                <a:srgbClr val="006FC0"/>
              </a:solidFill>
              <a:latin typeface="Tahoma"/>
              <a:cs typeface="Tahoma"/>
            </a:endParaRPr>
          </a:p>
        </p:txBody>
      </p:sp>
      <p:sp>
        <p:nvSpPr>
          <p:cNvPr id="104" name="object 7"/>
          <p:cNvSpPr/>
          <p:nvPr/>
        </p:nvSpPr>
        <p:spPr>
          <a:xfrm>
            <a:off x="1524000" y="2743200"/>
            <a:ext cx="2286000" cy="803275"/>
          </a:xfrm>
          <a:custGeom>
            <a:avLst/>
            <a:gdLst/>
            <a:ahLst/>
            <a:cxnLst/>
            <a:rect l="l" t="t" r="r" b="b"/>
            <a:pathLst>
              <a:path w="1967865" h="803275">
                <a:moveTo>
                  <a:pt x="0" y="133858"/>
                </a:moveTo>
                <a:lnTo>
                  <a:pt x="6825" y="91553"/>
                </a:lnTo>
                <a:lnTo>
                  <a:pt x="25830" y="54809"/>
                </a:lnTo>
                <a:lnTo>
                  <a:pt x="54809" y="25830"/>
                </a:lnTo>
                <a:lnTo>
                  <a:pt x="91553" y="6825"/>
                </a:lnTo>
                <a:lnTo>
                  <a:pt x="133857" y="0"/>
                </a:lnTo>
                <a:lnTo>
                  <a:pt x="1833625" y="0"/>
                </a:lnTo>
                <a:lnTo>
                  <a:pt x="1875930" y="6825"/>
                </a:lnTo>
                <a:lnTo>
                  <a:pt x="1912674" y="25830"/>
                </a:lnTo>
                <a:lnTo>
                  <a:pt x="1941653" y="54809"/>
                </a:lnTo>
                <a:lnTo>
                  <a:pt x="1960658" y="91553"/>
                </a:lnTo>
                <a:lnTo>
                  <a:pt x="1967484" y="133858"/>
                </a:lnTo>
                <a:lnTo>
                  <a:pt x="1967484" y="669289"/>
                </a:lnTo>
                <a:lnTo>
                  <a:pt x="1960658" y="711594"/>
                </a:lnTo>
                <a:lnTo>
                  <a:pt x="1941653" y="748338"/>
                </a:lnTo>
                <a:lnTo>
                  <a:pt x="1912674" y="777317"/>
                </a:lnTo>
                <a:lnTo>
                  <a:pt x="1875930" y="796322"/>
                </a:lnTo>
                <a:lnTo>
                  <a:pt x="1833625" y="803148"/>
                </a:lnTo>
                <a:lnTo>
                  <a:pt x="133857" y="803148"/>
                </a:lnTo>
                <a:lnTo>
                  <a:pt x="91553" y="796322"/>
                </a:lnTo>
                <a:lnTo>
                  <a:pt x="54809" y="777317"/>
                </a:lnTo>
                <a:lnTo>
                  <a:pt x="25830" y="748338"/>
                </a:lnTo>
                <a:lnTo>
                  <a:pt x="6825" y="711594"/>
                </a:lnTo>
                <a:lnTo>
                  <a:pt x="0" y="669289"/>
                </a:lnTo>
                <a:lnTo>
                  <a:pt x="0" y="133858"/>
                </a:lnTo>
                <a:close/>
              </a:path>
            </a:pathLst>
          </a:custGeom>
          <a:ln w="19812">
            <a:solidFill>
              <a:srgbClr val="AF1512"/>
            </a:solidFill>
          </a:ln>
        </p:spPr>
        <p:txBody>
          <a:bodyPr wrap="square" lIns="0" tIns="0" rIns="0" bIns="0" rtlCol="0"/>
          <a:lstStyle/>
          <a:p>
            <a:endParaRPr/>
          </a:p>
        </p:txBody>
      </p:sp>
      <p:grpSp>
        <p:nvGrpSpPr>
          <p:cNvPr id="58" name="object 9"/>
          <p:cNvGrpSpPr/>
          <p:nvPr/>
        </p:nvGrpSpPr>
        <p:grpSpPr>
          <a:xfrm>
            <a:off x="5715000" y="4419600"/>
            <a:ext cx="1988185" cy="685800"/>
            <a:chOff x="5632450" y="3689350"/>
            <a:chExt cx="1988185" cy="822325"/>
          </a:xfrm>
        </p:grpSpPr>
        <p:sp>
          <p:nvSpPr>
            <p:cNvPr id="59" name="object 10"/>
            <p:cNvSpPr/>
            <p:nvPr/>
          </p:nvSpPr>
          <p:spPr>
            <a:xfrm>
              <a:off x="5642610" y="3699510"/>
              <a:ext cx="1967864" cy="802005"/>
            </a:xfrm>
            <a:custGeom>
              <a:avLst/>
              <a:gdLst/>
              <a:ahLst/>
              <a:cxnLst/>
              <a:rect l="l" t="t" r="r" b="b"/>
              <a:pathLst>
                <a:path w="1967865" h="802004">
                  <a:moveTo>
                    <a:pt x="1833880" y="0"/>
                  </a:moveTo>
                  <a:lnTo>
                    <a:pt x="133603" y="0"/>
                  </a:lnTo>
                  <a:lnTo>
                    <a:pt x="91374" y="6811"/>
                  </a:lnTo>
                  <a:lnTo>
                    <a:pt x="54699" y="25777"/>
                  </a:lnTo>
                  <a:lnTo>
                    <a:pt x="25777" y="54699"/>
                  </a:lnTo>
                  <a:lnTo>
                    <a:pt x="6811" y="91374"/>
                  </a:lnTo>
                  <a:lnTo>
                    <a:pt x="0" y="133603"/>
                  </a:lnTo>
                  <a:lnTo>
                    <a:pt x="0" y="668019"/>
                  </a:lnTo>
                  <a:lnTo>
                    <a:pt x="6811" y="710249"/>
                  </a:lnTo>
                  <a:lnTo>
                    <a:pt x="25777" y="746924"/>
                  </a:lnTo>
                  <a:lnTo>
                    <a:pt x="54699" y="775846"/>
                  </a:lnTo>
                  <a:lnTo>
                    <a:pt x="91374" y="794812"/>
                  </a:lnTo>
                  <a:lnTo>
                    <a:pt x="133603" y="801623"/>
                  </a:lnTo>
                  <a:lnTo>
                    <a:pt x="1833880" y="801623"/>
                  </a:lnTo>
                  <a:lnTo>
                    <a:pt x="1876109" y="794812"/>
                  </a:lnTo>
                  <a:lnTo>
                    <a:pt x="1912784" y="775846"/>
                  </a:lnTo>
                  <a:lnTo>
                    <a:pt x="1941706" y="746924"/>
                  </a:lnTo>
                  <a:lnTo>
                    <a:pt x="1960672" y="710249"/>
                  </a:lnTo>
                  <a:lnTo>
                    <a:pt x="1967484" y="668019"/>
                  </a:lnTo>
                  <a:lnTo>
                    <a:pt x="1967484" y="133603"/>
                  </a:lnTo>
                  <a:lnTo>
                    <a:pt x="1960672" y="91374"/>
                  </a:lnTo>
                  <a:lnTo>
                    <a:pt x="1941706" y="54699"/>
                  </a:lnTo>
                  <a:lnTo>
                    <a:pt x="1912784" y="25777"/>
                  </a:lnTo>
                  <a:lnTo>
                    <a:pt x="1876109" y="6811"/>
                  </a:lnTo>
                  <a:lnTo>
                    <a:pt x="1833880" y="0"/>
                  </a:lnTo>
                  <a:close/>
                </a:path>
              </a:pathLst>
            </a:custGeom>
            <a:solidFill>
              <a:srgbClr val="FFFF00">
                <a:alpha val="90194"/>
              </a:srgbClr>
            </a:solidFill>
          </p:spPr>
          <p:txBody>
            <a:bodyPr wrap="square" lIns="0" tIns="0" rIns="0" bIns="0" rtlCol="0"/>
            <a:lstStyle/>
            <a:p>
              <a:endParaRPr/>
            </a:p>
          </p:txBody>
        </p:sp>
        <p:sp>
          <p:nvSpPr>
            <p:cNvPr id="60" name="object 11"/>
            <p:cNvSpPr/>
            <p:nvPr/>
          </p:nvSpPr>
          <p:spPr>
            <a:xfrm>
              <a:off x="5642610" y="3699510"/>
              <a:ext cx="1967864" cy="802005"/>
            </a:xfrm>
            <a:custGeom>
              <a:avLst/>
              <a:gdLst/>
              <a:ahLst/>
              <a:cxnLst/>
              <a:rect l="l" t="t" r="r" b="b"/>
              <a:pathLst>
                <a:path w="1967865" h="802004">
                  <a:moveTo>
                    <a:pt x="0" y="133603"/>
                  </a:moveTo>
                  <a:lnTo>
                    <a:pt x="6811" y="91374"/>
                  </a:lnTo>
                  <a:lnTo>
                    <a:pt x="25777" y="54699"/>
                  </a:lnTo>
                  <a:lnTo>
                    <a:pt x="54699" y="25777"/>
                  </a:lnTo>
                  <a:lnTo>
                    <a:pt x="91374" y="6811"/>
                  </a:lnTo>
                  <a:lnTo>
                    <a:pt x="133603" y="0"/>
                  </a:lnTo>
                  <a:lnTo>
                    <a:pt x="1833880" y="0"/>
                  </a:lnTo>
                  <a:lnTo>
                    <a:pt x="1876109" y="6811"/>
                  </a:lnTo>
                  <a:lnTo>
                    <a:pt x="1912784" y="25777"/>
                  </a:lnTo>
                  <a:lnTo>
                    <a:pt x="1941706" y="54699"/>
                  </a:lnTo>
                  <a:lnTo>
                    <a:pt x="1960672" y="91374"/>
                  </a:lnTo>
                  <a:lnTo>
                    <a:pt x="1967484" y="133603"/>
                  </a:lnTo>
                  <a:lnTo>
                    <a:pt x="1967484" y="668019"/>
                  </a:lnTo>
                  <a:lnTo>
                    <a:pt x="1960672" y="710249"/>
                  </a:lnTo>
                  <a:lnTo>
                    <a:pt x="1941706" y="746924"/>
                  </a:lnTo>
                  <a:lnTo>
                    <a:pt x="1912784" y="775846"/>
                  </a:lnTo>
                  <a:lnTo>
                    <a:pt x="1876109" y="794812"/>
                  </a:lnTo>
                  <a:lnTo>
                    <a:pt x="1833880" y="801623"/>
                  </a:lnTo>
                  <a:lnTo>
                    <a:pt x="133603" y="801623"/>
                  </a:lnTo>
                  <a:lnTo>
                    <a:pt x="91374" y="794812"/>
                  </a:lnTo>
                  <a:lnTo>
                    <a:pt x="54699" y="775846"/>
                  </a:lnTo>
                  <a:lnTo>
                    <a:pt x="25777" y="746924"/>
                  </a:lnTo>
                  <a:lnTo>
                    <a:pt x="6811" y="710249"/>
                  </a:lnTo>
                  <a:lnTo>
                    <a:pt x="0" y="668019"/>
                  </a:lnTo>
                  <a:lnTo>
                    <a:pt x="0" y="133603"/>
                  </a:lnTo>
                  <a:close/>
                </a:path>
              </a:pathLst>
            </a:custGeom>
            <a:ln w="19812">
              <a:solidFill>
                <a:srgbClr val="AF1512"/>
              </a:solidFill>
            </a:ln>
          </p:spPr>
          <p:txBody>
            <a:bodyPr wrap="square" lIns="0" tIns="0" rIns="0" bIns="0" rtlCol="0"/>
            <a:lstStyle/>
            <a:p>
              <a:endParaRPr/>
            </a:p>
          </p:txBody>
        </p:sp>
      </p:grpSp>
      <p:grpSp>
        <p:nvGrpSpPr>
          <p:cNvPr id="62" name="object 9"/>
          <p:cNvGrpSpPr/>
          <p:nvPr/>
        </p:nvGrpSpPr>
        <p:grpSpPr>
          <a:xfrm>
            <a:off x="5715000" y="5181600"/>
            <a:ext cx="1988185" cy="685800"/>
            <a:chOff x="5632450" y="3689350"/>
            <a:chExt cx="1988185" cy="822325"/>
          </a:xfrm>
        </p:grpSpPr>
        <p:sp>
          <p:nvSpPr>
            <p:cNvPr id="63" name="object 10"/>
            <p:cNvSpPr/>
            <p:nvPr/>
          </p:nvSpPr>
          <p:spPr>
            <a:xfrm>
              <a:off x="5642610" y="3699510"/>
              <a:ext cx="1967864" cy="802005"/>
            </a:xfrm>
            <a:custGeom>
              <a:avLst/>
              <a:gdLst/>
              <a:ahLst/>
              <a:cxnLst/>
              <a:rect l="l" t="t" r="r" b="b"/>
              <a:pathLst>
                <a:path w="1967865" h="802004">
                  <a:moveTo>
                    <a:pt x="1833880" y="0"/>
                  </a:moveTo>
                  <a:lnTo>
                    <a:pt x="133603" y="0"/>
                  </a:lnTo>
                  <a:lnTo>
                    <a:pt x="91374" y="6811"/>
                  </a:lnTo>
                  <a:lnTo>
                    <a:pt x="54699" y="25777"/>
                  </a:lnTo>
                  <a:lnTo>
                    <a:pt x="25777" y="54699"/>
                  </a:lnTo>
                  <a:lnTo>
                    <a:pt x="6811" y="91374"/>
                  </a:lnTo>
                  <a:lnTo>
                    <a:pt x="0" y="133603"/>
                  </a:lnTo>
                  <a:lnTo>
                    <a:pt x="0" y="668019"/>
                  </a:lnTo>
                  <a:lnTo>
                    <a:pt x="6811" y="710249"/>
                  </a:lnTo>
                  <a:lnTo>
                    <a:pt x="25777" y="746924"/>
                  </a:lnTo>
                  <a:lnTo>
                    <a:pt x="54699" y="775846"/>
                  </a:lnTo>
                  <a:lnTo>
                    <a:pt x="91374" y="794812"/>
                  </a:lnTo>
                  <a:lnTo>
                    <a:pt x="133603" y="801623"/>
                  </a:lnTo>
                  <a:lnTo>
                    <a:pt x="1833880" y="801623"/>
                  </a:lnTo>
                  <a:lnTo>
                    <a:pt x="1876109" y="794812"/>
                  </a:lnTo>
                  <a:lnTo>
                    <a:pt x="1912784" y="775846"/>
                  </a:lnTo>
                  <a:lnTo>
                    <a:pt x="1941706" y="746924"/>
                  </a:lnTo>
                  <a:lnTo>
                    <a:pt x="1960672" y="710249"/>
                  </a:lnTo>
                  <a:lnTo>
                    <a:pt x="1967484" y="668019"/>
                  </a:lnTo>
                  <a:lnTo>
                    <a:pt x="1967484" y="133603"/>
                  </a:lnTo>
                  <a:lnTo>
                    <a:pt x="1960672" y="91374"/>
                  </a:lnTo>
                  <a:lnTo>
                    <a:pt x="1941706" y="54699"/>
                  </a:lnTo>
                  <a:lnTo>
                    <a:pt x="1912784" y="25777"/>
                  </a:lnTo>
                  <a:lnTo>
                    <a:pt x="1876109" y="6811"/>
                  </a:lnTo>
                  <a:lnTo>
                    <a:pt x="1833880" y="0"/>
                  </a:lnTo>
                  <a:close/>
                </a:path>
              </a:pathLst>
            </a:custGeom>
            <a:solidFill>
              <a:srgbClr val="FFFF00">
                <a:alpha val="90194"/>
              </a:srgbClr>
            </a:solidFill>
          </p:spPr>
          <p:txBody>
            <a:bodyPr wrap="square" lIns="0" tIns="0" rIns="0" bIns="0" rtlCol="0"/>
            <a:lstStyle/>
            <a:p>
              <a:endParaRPr/>
            </a:p>
          </p:txBody>
        </p:sp>
        <p:sp>
          <p:nvSpPr>
            <p:cNvPr id="64" name="object 11"/>
            <p:cNvSpPr/>
            <p:nvPr/>
          </p:nvSpPr>
          <p:spPr>
            <a:xfrm>
              <a:off x="5642610" y="3699510"/>
              <a:ext cx="1967864" cy="802005"/>
            </a:xfrm>
            <a:custGeom>
              <a:avLst/>
              <a:gdLst/>
              <a:ahLst/>
              <a:cxnLst/>
              <a:rect l="l" t="t" r="r" b="b"/>
              <a:pathLst>
                <a:path w="1967865" h="802004">
                  <a:moveTo>
                    <a:pt x="0" y="133603"/>
                  </a:moveTo>
                  <a:lnTo>
                    <a:pt x="6811" y="91374"/>
                  </a:lnTo>
                  <a:lnTo>
                    <a:pt x="25777" y="54699"/>
                  </a:lnTo>
                  <a:lnTo>
                    <a:pt x="54699" y="25777"/>
                  </a:lnTo>
                  <a:lnTo>
                    <a:pt x="91374" y="6811"/>
                  </a:lnTo>
                  <a:lnTo>
                    <a:pt x="133603" y="0"/>
                  </a:lnTo>
                  <a:lnTo>
                    <a:pt x="1833880" y="0"/>
                  </a:lnTo>
                  <a:lnTo>
                    <a:pt x="1876109" y="6811"/>
                  </a:lnTo>
                  <a:lnTo>
                    <a:pt x="1912784" y="25777"/>
                  </a:lnTo>
                  <a:lnTo>
                    <a:pt x="1941706" y="54699"/>
                  </a:lnTo>
                  <a:lnTo>
                    <a:pt x="1960672" y="91374"/>
                  </a:lnTo>
                  <a:lnTo>
                    <a:pt x="1967484" y="133603"/>
                  </a:lnTo>
                  <a:lnTo>
                    <a:pt x="1967484" y="668019"/>
                  </a:lnTo>
                  <a:lnTo>
                    <a:pt x="1960672" y="710249"/>
                  </a:lnTo>
                  <a:lnTo>
                    <a:pt x="1941706" y="746924"/>
                  </a:lnTo>
                  <a:lnTo>
                    <a:pt x="1912784" y="775846"/>
                  </a:lnTo>
                  <a:lnTo>
                    <a:pt x="1876109" y="794812"/>
                  </a:lnTo>
                  <a:lnTo>
                    <a:pt x="1833880" y="801623"/>
                  </a:lnTo>
                  <a:lnTo>
                    <a:pt x="133603" y="801623"/>
                  </a:lnTo>
                  <a:lnTo>
                    <a:pt x="91374" y="794812"/>
                  </a:lnTo>
                  <a:lnTo>
                    <a:pt x="54699" y="775846"/>
                  </a:lnTo>
                  <a:lnTo>
                    <a:pt x="25777" y="746924"/>
                  </a:lnTo>
                  <a:lnTo>
                    <a:pt x="6811" y="710249"/>
                  </a:lnTo>
                  <a:lnTo>
                    <a:pt x="0" y="668019"/>
                  </a:lnTo>
                  <a:lnTo>
                    <a:pt x="0" y="133603"/>
                  </a:lnTo>
                  <a:close/>
                </a:path>
              </a:pathLst>
            </a:custGeom>
            <a:ln w="19812">
              <a:solidFill>
                <a:srgbClr val="AF1512"/>
              </a:solidFill>
            </a:ln>
          </p:spPr>
          <p:txBody>
            <a:bodyPr wrap="square" lIns="0" tIns="0" rIns="0" bIns="0" rtlCol="0"/>
            <a:lstStyle/>
            <a:p>
              <a:endParaRPr/>
            </a:p>
          </p:txBody>
        </p:sp>
      </p:grpSp>
      <p:grpSp>
        <p:nvGrpSpPr>
          <p:cNvPr id="65" name="object 9"/>
          <p:cNvGrpSpPr/>
          <p:nvPr/>
        </p:nvGrpSpPr>
        <p:grpSpPr>
          <a:xfrm>
            <a:off x="5715000" y="5943600"/>
            <a:ext cx="1988185" cy="685800"/>
            <a:chOff x="5632450" y="3689350"/>
            <a:chExt cx="1988185" cy="822325"/>
          </a:xfrm>
        </p:grpSpPr>
        <p:sp>
          <p:nvSpPr>
            <p:cNvPr id="66" name="object 10"/>
            <p:cNvSpPr/>
            <p:nvPr/>
          </p:nvSpPr>
          <p:spPr>
            <a:xfrm>
              <a:off x="5642610" y="3699510"/>
              <a:ext cx="1967864" cy="802005"/>
            </a:xfrm>
            <a:custGeom>
              <a:avLst/>
              <a:gdLst/>
              <a:ahLst/>
              <a:cxnLst/>
              <a:rect l="l" t="t" r="r" b="b"/>
              <a:pathLst>
                <a:path w="1967865" h="802004">
                  <a:moveTo>
                    <a:pt x="1833880" y="0"/>
                  </a:moveTo>
                  <a:lnTo>
                    <a:pt x="133603" y="0"/>
                  </a:lnTo>
                  <a:lnTo>
                    <a:pt x="91374" y="6811"/>
                  </a:lnTo>
                  <a:lnTo>
                    <a:pt x="54699" y="25777"/>
                  </a:lnTo>
                  <a:lnTo>
                    <a:pt x="25777" y="54699"/>
                  </a:lnTo>
                  <a:lnTo>
                    <a:pt x="6811" y="91374"/>
                  </a:lnTo>
                  <a:lnTo>
                    <a:pt x="0" y="133603"/>
                  </a:lnTo>
                  <a:lnTo>
                    <a:pt x="0" y="668019"/>
                  </a:lnTo>
                  <a:lnTo>
                    <a:pt x="6811" y="710249"/>
                  </a:lnTo>
                  <a:lnTo>
                    <a:pt x="25777" y="746924"/>
                  </a:lnTo>
                  <a:lnTo>
                    <a:pt x="54699" y="775846"/>
                  </a:lnTo>
                  <a:lnTo>
                    <a:pt x="91374" y="794812"/>
                  </a:lnTo>
                  <a:lnTo>
                    <a:pt x="133603" y="801623"/>
                  </a:lnTo>
                  <a:lnTo>
                    <a:pt x="1833880" y="801623"/>
                  </a:lnTo>
                  <a:lnTo>
                    <a:pt x="1876109" y="794812"/>
                  </a:lnTo>
                  <a:lnTo>
                    <a:pt x="1912784" y="775846"/>
                  </a:lnTo>
                  <a:lnTo>
                    <a:pt x="1941706" y="746924"/>
                  </a:lnTo>
                  <a:lnTo>
                    <a:pt x="1960672" y="710249"/>
                  </a:lnTo>
                  <a:lnTo>
                    <a:pt x="1967484" y="668019"/>
                  </a:lnTo>
                  <a:lnTo>
                    <a:pt x="1967484" y="133603"/>
                  </a:lnTo>
                  <a:lnTo>
                    <a:pt x="1960672" y="91374"/>
                  </a:lnTo>
                  <a:lnTo>
                    <a:pt x="1941706" y="54699"/>
                  </a:lnTo>
                  <a:lnTo>
                    <a:pt x="1912784" y="25777"/>
                  </a:lnTo>
                  <a:lnTo>
                    <a:pt x="1876109" y="6811"/>
                  </a:lnTo>
                  <a:lnTo>
                    <a:pt x="1833880" y="0"/>
                  </a:lnTo>
                  <a:close/>
                </a:path>
              </a:pathLst>
            </a:custGeom>
            <a:solidFill>
              <a:srgbClr val="FFFF00">
                <a:alpha val="90194"/>
              </a:srgbClr>
            </a:solidFill>
          </p:spPr>
          <p:txBody>
            <a:bodyPr wrap="square" lIns="0" tIns="0" rIns="0" bIns="0" rtlCol="0"/>
            <a:lstStyle/>
            <a:p>
              <a:endParaRPr/>
            </a:p>
          </p:txBody>
        </p:sp>
        <p:sp>
          <p:nvSpPr>
            <p:cNvPr id="67" name="object 11"/>
            <p:cNvSpPr/>
            <p:nvPr/>
          </p:nvSpPr>
          <p:spPr>
            <a:xfrm>
              <a:off x="5642610" y="3699510"/>
              <a:ext cx="1967864" cy="802005"/>
            </a:xfrm>
            <a:custGeom>
              <a:avLst/>
              <a:gdLst/>
              <a:ahLst/>
              <a:cxnLst/>
              <a:rect l="l" t="t" r="r" b="b"/>
              <a:pathLst>
                <a:path w="1967865" h="802004">
                  <a:moveTo>
                    <a:pt x="0" y="133603"/>
                  </a:moveTo>
                  <a:lnTo>
                    <a:pt x="6811" y="91374"/>
                  </a:lnTo>
                  <a:lnTo>
                    <a:pt x="25777" y="54699"/>
                  </a:lnTo>
                  <a:lnTo>
                    <a:pt x="54699" y="25777"/>
                  </a:lnTo>
                  <a:lnTo>
                    <a:pt x="91374" y="6811"/>
                  </a:lnTo>
                  <a:lnTo>
                    <a:pt x="133603" y="0"/>
                  </a:lnTo>
                  <a:lnTo>
                    <a:pt x="1833880" y="0"/>
                  </a:lnTo>
                  <a:lnTo>
                    <a:pt x="1876109" y="6811"/>
                  </a:lnTo>
                  <a:lnTo>
                    <a:pt x="1912784" y="25777"/>
                  </a:lnTo>
                  <a:lnTo>
                    <a:pt x="1941706" y="54699"/>
                  </a:lnTo>
                  <a:lnTo>
                    <a:pt x="1960672" y="91374"/>
                  </a:lnTo>
                  <a:lnTo>
                    <a:pt x="1967484" y="133603"/>
                  </a:lnTo>
                  <a:lnTo>
                    <a:pt x="1967484" y="668019"/>
                  </a:lnTo>
                  <a:lnTo>
                    <a:pt x="1960672" y="710249"/>
                  </a:lnTo>
                  <a:lnTo>
                    <a:pt x="1941706" y="746924"/>
                  </a:lnTo>
                  <a:lnTo>
                    <a:pt x="1912784" y="775846"/>
                  </a:lnTo>
                  <a:lnTo>
                    <a:pt x="1876109" y="794812"/>
                  </a:lnTo>
                  <a:lnTo>
                    <a:pt x="1833880" y="801623"/>
                  </a:lnTo>
                  <a:lnTo>
                    <a:pt x="133603" y="801623"/>
                  </a:lnTo>
                  <a:lnTo>
                    <a:pt x="91374" y="794812"/>
                  </a:lnTo>
                  <a:lnTo>
                    <a:pt x="54699" y="775846"/>
                  </a:lnTo>
                  <a:lnTo>
                    <a:pt x="25777" y="746924"/>
                  </a:lnTo>
                  <a:lnTo>
                    <a:pt x="6811" y="710249"/>
                  </a:lnTo>
                  <a:lnTo>
                    <a:pt x="0" y="668019"/>
                  </a:lnTo>
                  <a:lnTo>
                    <a:pt x="0" y="133603"/>
                  </a:lnTo>
                  <a:close/>
                </a:path>
              </a:pathLst>
            </a:custGeom>
            <a:ln w="19812">
              <a:solidFill>
                <a:srgbClr val="AF1512"/>
              </a:solidFill>
            </a:ln>
          </p:spPr>
          <p:txBody>
            <a:bodyPr wrap="square" lIns="0" tIns="0" rIns="0" bIns="0" rtlCol="0"/>
            <a:lstStyle/>
            <a:p>
              <a:endParaRPr/>
            </a:p>
          </p:txBody>
        </p:sp>
      </p:grpSp>
      <p:sp>
        <p:nvSpPr>
          <p:cNvPr id="68" name="object 16"/>
          <p:cNvSpPr txBox="1"/>
          <p:nvPr/>
        </p:nvSpPr>
        <p:spPr>
          <a:xfrm>
            <a:off x="5638800" y="5105400"/>
            <a:ext cx="2057400" cy="773802"/>
          </a:xfrm>
          <a:prstGeom prst="rect">
            <a:avLst/>
          </a:prstGeom>
        </p:spPr>
        <p:txBody>
          <a:bodyPr vert="horz" wrap="square" lIns="0" tIns="12065" rIns="0" bIns="0" rtlCol="0">
            <a:spAutoFit/>
          </a:bodyPr>
          <a:lstStyle/>
          <a:p>
            <a:pPr marL="158750" marR="346075" indent="133985" algn="ctr">
              <a:lnSpc>
                <a:spcPct val="127299"/>
              </a:lnSpc>
              <a:spcBef>
                <a:spcPts val="95"/>
              </a:spcBef>
            </a:pPr>
            <a:endParaRPr lang="en-US" sz="400" b="1" spc="-10" dirty="0" smtClean="0">
              <a:latin typeface="Tahoma"/>
              <a:cs typeface="Tahoma"/>
            </a:endParaRPr>
          </a:p>
          <a:p>
            <a:pPr marL="158750" marR="346075" indent="133985" algn="ctr">
              <a:lnSpc>
                <a:spcPct val="127299"/>
              </a:lnSpc>
              <a:spcBef>
                <a:spcPts val="95"/>
              </a:spcBef>
            </a:pPr>
            <a:r>
              <a:rPr sz="1100" b="1" spc="-10" smtClean="0">
                <a:latin typeface="Tahoma"/>
                <a:cs typeface="Tahoma"/>
              </a:rPr>
              <a:t>Member </a:t>
            </a:r>
            <a:endParaRPr lang="en-US" sz="1100" b="1" spc="-10" dirty="0" smtClean="0">
              <a:latin typeface="Tahoma"/>
              <a:cs typeface="Tahoma"/>
            </a:endParaRPr>
          </a:p>
          <a:p>
            <a:pPr marL="158750" marR="346075" indent="133985" algn="ctr">
              <a:lnSpc>
                <a:spcPct val="127299"/>
              </a:lnSpc>
              <a:spcBef>
                <a:spcPts val="95"/>
              </a:spcBef>
            </a:pPr>
            <a:r>
              <a:rPr sz="1100" b="1" spc="-55" smtClean="0">
                <a:latin typeface="Tahoma"/>
                <a:cs typeface="Tahoma"/>
              </a:rPr>
              <a:t>Mr</a:t>
            </a:r>
            <a:r>
              <a:rPr sz="1100" b="1" spc="-55">
                <a:latin typeface="Tahoma"/>
                <a:cs typeface="Tahoma"/>
              </a:rPr>
              <a:t>.</a:t>
            </a:r>
            <a:r>
              <a:rPr sz="1100" b="1" spc="-25">
                <a:latin typeface="Tahoma"/>
                <a:cs typeface="Tahoma"/>
              </a:rPr>
              <a:t> </a:t>
            </a:r>
            <a:r>
              <a:rPr lang="en-US" sz="1100" b="1" spc="-65" dirty="0" err="1" smtClean="0">
                <a:latin typeface="Tahoma"/>
                <a:cs typeface="Tahoma"/>
              </a:rPr>
              <a:t>Fahim</a:t>
            </a:r>
            <a:r>
              <a:rPr lang="en-US" sz="1100" b="1" spc="-65" dirty="0" smtClean="0">
                <a:latin typeface="Tahoma"/>
                <a:cs typeface="Tahoma"/>
              </a:rPr>
              <a:t>  </a:t>
            </a:r>
            <a:r>
              <a:rPr lang="en-US" sz="1100" b="1" spc="-65" dirty="0" err="1" smtClean="0">
                <a:latin typeface="Tahoma"/>
                <a:cs typeface="Tahoma"/>
              </a:rPr>
              <a:t>Ullah</a:t>
            </a:r>
            <a:r>
              <a:rPr lang="en-US" sz="1100" b="1" spc="-65" dirty="0" smtClean="0">
                <a:latin typeface="Tahoma"/>
                <a:cs typeface="Tahoma"/>
              </a:rPr>
              <a:t> Khan</a:t>
            </a:r>
          </a:p>
          <a:p>
            <a:pPr marL="158750" marR="346075" indent="133985" algn="ctr">
              <a:lnSpc>
                <a:spcPct val="127299"/>
              </a:lnSpc>
              <a:spcBef>
                <a:spcPts val="95"/>
              </a:spcBef>
            </a:pPr>
            <a:r>
              <a:rPr lang="en-US" sz="1100" b="1" spc="-65" dirty="0" smtClean="0">
                <a:latin typeface="Tahoma"/>
                <a:cs typeface="Tahoma"/>
              </a:rPr>
              <a:t>Assistant Professor </a:t>
            </a:r>
            <a:endParaRPr sz="1100">
              <a:latin typeface="Tahoma"/>
              <a:cs typeface="Tahoma"/>
            </a:endParaRPr>
          </a:p>
        </p:txBody>
      </p:sp>
      <p:sp>
        <p:nvSpPr>
          <p:cNvPr id="69" name="object 20"/>
          <p:cNvSpPr txBox="1"/>
          <p:nvPr/>
        </p:nvSpPr>
        <p:spPr>
          <a:xfrm>
            <a:off x="6019800" y="5943600"/>
            <a:ext cx="1289050" cy="667385"/>
          </a:xfrm>
          <a:prstGeom prst="rect">
            <a:avLst/>
          </a:prstGeom>
        </p:spPr>
        <p:txBody>
          <a:bodyPr vert="horz" wrap="square" lIns="0" tIns="58419" rIns="0" bIns="0" rtlCol="0">
            <a:spAutoFit/>
          </a:bodyPr>
          <a:lstStyle/>
          <a:p>
            <a:pPr marL="349250">
              <a:lnSpc>
                <a:spcPct val="100000"/>
              </a:lnSpc>
              <a:spcBef>
                <a:spcPts val="459"/>
              </a:spcBef>
            </a:pPr>
            <a:r>
              <a:rPr sz="1100" b="1" spc="-10" dirty="0">
                <a:latin typeface="Tahoma"/>
                <a:cs typeface="Tahoma"/>
              </a:rPr>
              <a:t>Member</a:t>
            </a:r>
            <a:endParaRPr sz="1100">
              <a:latin typeface="Tahoma"/>
              <a:cs typeface="Tahoma"/>
            </a:endParaRPr>
          </a:p>
          <a:p>
            <a:pPr marL="86995" marR="5080" indent="-74930">
              <a:lnSpc>
                <a:spcPts val="1689"/>
              </a:lnSpc>
              <a:spcBef>
                <a:spcPts val="90"/>
              </a:spcBef>
            </a:pPr>
            <a:r>
              <a:rPr sz="1100" b="1" spc="-65" dirty="0">
                <a:latin typeface="Tahoma"/>
                <a:cs typeface="Tahoma"/>
              </a:rPr>
              <a:t>Mr.</a:t>
            </a:r>
            <a:r>
              <a:rPr sz="1100" b="1" spc="30" dirty="0">
                <a:latin typeface="Tahoma"/>
                <a:cs typeface="Tahoma"/>
              </a:rPr>
              <a:t> </a:t>
            </a:r>
            <a:r>
              <a:rPr sz="1100" b="1" dirty="0">
                <a:latin typeface="Tahoma"/>
                <a:cs typeface="Tahoma"/>
              </a:rPr>
              <a:t>Adnan</a:t>
            </a:r>
            <a:r>
              <a:rPr sz="1100" b="1" spc="25" dirty="0">
                <a:latin typeface="Tahoma"/>
                <a:cs typeface="Tahoma"/>
              </a:rPr>
              <a:t> </a:t>
            </a:r>
            <a:r>
              <a:rPr sz="1100" b="1" spc="-20" dirty="0">
                <a:latin typeface="Tahoma"/>
                <a:cs typeface="Tahoma"/>
              </a:rPr>
              <a:t>Ahmad </a:t>
            </a:r>
            <a:r>
              <a:rPr sz="1100" b="1" spc="-45" dirty="0">
                <a:latin typeface="Tahoma"/>
                <a:cs typeface="Tahoma"/>
              </a:rPr>
              <a:t>Lecturer</a:t>
            </a:r>
            <a:r>
              <a:rPr sz="1000" b="1" spc="-45" dirty="0">
                <a:latin typeface="Tahoma"/>
                <a:cs typeface="Tahoma"/>
              </a:rPr>
              <a:t>/Secretary</a:t>
            </a:r>
            <a:endParaRPr sz="1000">
              <a:latin typeface="Tahoma"/>
              <a:cs typeface="Tahoma"/>
            </a:endParaRPr>
          </a:p>
        </p:txBody>
      </p:sp>
      <p:sp>
        <p:nvSpPr>
          <p:cNvPr id="70" name="object 16"/>
          <p:cNvSpPr txBox="1"/>
          <p:nvPr/>
        </p:nvSpPr>
        <p:spPr>
          <a:xfrm>
            <a:off x="5715000" y="4343400"/>
            <a:ext cx="2057400" cy="763992"/>
          </a:xfrm>
          <a:prstGeom prst="rect">
            <a:avLst/>
          </a:prstGeom>
        </p:spPr>
        <p:txBody>
          <a:bodyPr vert="horz" wrap="square" lIns="0" tIns="12065" rIns="0" bIns="0" rtlCol="0">
            <a:spAutoFit/>
          </a:bodyPr>
          <a:lstStyle/>
          <a:p>
            <a:pPr marL="158750" marR="346075" indent="133985" algn="ctr">
              <a:lnSpc>
                <a:spcPct val="127299"/>
              </a:lnSpc>
              <a:spcBef>
                <a:spcPts val="95"/>
              </a:spcBef>
            </a:pPr>
            <a:endParaRPr lang="en-US" sz="400" b="1" spc="-10" dirty="0" smtClean="0">
              <a:latin typeface="Tahoma"/>
              <a:cs typeface="Tahoma"/>
            </a:endParaRPr>
          </a:p>
          <a:p>
            <a:pPr marL="158750" marR="346075" indent="133985" algn="ctr">
              <a:lnSpc>
                <a:spcPct val="127299"/>
              </a:lnSpc>
              <a:spcBef>
                <a:spcPts val="95"/>
              </a:spcBef>
            </a:pPr>
            <a:r>
              <a:rPr sz="1100" b="1" spc="-10" smtClean="0">
                <a:latin typeface="Tahoma"/>
                <a:cs typeface="Tahoma"/>
              </a:rPr>
              <a:t>Member </a:t>
            </a:r>
            <a:endParaRPr lang="en-US" sz="1100" b="1" spc="-10" dirty="0" smtClean="0">
              <a:latin typeface="Tahoma"/>
              <a:cs typeface="Tahoma"/>
            </a:endParaRPr>
          </a:p>
          <a:p>
            <a:pPr marL="158750" marR="346075" indent="133985" algn="ctr">
              <a:lnSpc>
                <a:spcPct val="127299"/>
              </a:lnSpc>
              <a:spcBef>
                <a:spcPts val="95"/>
              </a:spcBef>
            </a:pPr>
            <a:r>
              <a:rPr sz="1100" b="1" spc="-55" smtClean="0">
                <a:latin typeface="Tahoma"/>
                <a:cs typeface="Tahoma"/>
              </a:rPr>
              <a:t>Mr</a:t>
            </a:r>
            <a:r>
              <a:rPr sz="1100" b="1" spc="-55">
                <a:latin typeface="Tahoma"/>
                <a:cs typeface="Tahoma"/>
              </a:rPr>
              <a:t>. </a:t>
            </a:r>
            <a:r>
              <a:rPr lang="en-US" sz="1100" b="1" spc="-55" dirty="0" err="1">
                <a:latin typeface="Tahoma"/>
                <a:cs typeface="Tahoma"/>
              </a:rPr>
              <a:t>Arif</a:t>
            </a:r>
            <a:r>
              <a:rPr lang="en-US" sz="1100" b="1" spc="-55" dirty="0">
                <a:latin typeface="Tahoma"/>
                <a:cs typeface="Tahoma"/>
              </a:rPr>
              <a:t> </a:t>
            </a:r>
            <a:r>
              <a:rPr lang="en-US" sz="1100" b="1" spc="-55" dirty="0" err="1">
                <a:latin typeface="Tahoma"/>
                <a:cs typeface="Tahoma"/>
              </a:rPr>
              <a:t>Ullah</a:t>
            </a:r>
            <a:endParaRPr lang="en-US" sz="1100" b="1" spc="-55" dirty="0">
              <a:latin typeface="Tahoma"/>
              <a:cs typeface="Tahoma"/>
            </a:endParaRPr>
          </a:p>
          <a:p>
            <a:pPr marL="68580">
              <a:lnSpc>
                <a:spcPts val="1650"/>
              </a:lnSpc>
            </a:pPr>
            <a:r>
              <a:rPr lang="en-US" sz="1100" b="1" spc="-55" dirty="0" smtClean="0">
                <a:latin typeface="Tahoma"/>
                <a:cs typeface="Tahoma"/>
              </a:rPr>
              <a:t>     Deputy </a:t>
            </a:r>
            <a:r>
              <a:rPr lang="en-US" sz="1100" b="1" spc="-55" dirty="0">
                <a:latin typeface="Tahoma"/>
                <a:cs typeface="Tahoma"/>
              </a:rPr>
              <a:t>Director Fin/ Acc.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38960" y="1317447"/>
            <a:ext cx="8968740" cy="574675"/>
          </a:xfrm>
          <a:prstGeom prst="rect">
            <a:avLst/>
          </a:prstGeom>
        </p:spPr>
        <p:txBody>
          <a:bodyPr vert="horz" wrap="square" lIns="0" tIns="12700" rIns="0" bIns="0" rtlCol="0">
            <a:spAutoFit/>
          </a:bodyPr>
          <a:lstStyle/>
          <a:p>
            <a:pPr marL="12700">
              <a:lnSpc>
                <a:spcPct val="100000"/>
              </a:lnSpc>
              <a:spcBef>
                <a:spcPts val="100"/>
              </a:spcBef>
            </a:pPr>
            <a:r>
              <a:rPr b="1" u="sng" spc="-204" dirty="0">
                <a:uFill>
                  <a:solidFill>
                    <a:srgbClr val="EBEBEB"/>
                  </a:solidFill>
                </a:uFill>
                <a:latin typeface="Tahoma"/>
                <a:cs typeface="Tahoma"/>
              </a:rPr>
              <a:t>TECHNOLOGIES</a:t>
            </a:r>
            <a:r>
              <a:rPr b="1" u="sng" spc="-60" dirty="0">
                <a:uFill>
                  <a:solidFill>
                    <a:srgbClr val="EBEBEB"/>
                  </a:solidFill>
                </a:uFill>
                <a:latin typeface="Tahoma"/>
                <a:cs typeface="Tahoma"/>
              </a:rPr>
              <a:t> </a:t>
            </a:r>
            <a:r>
              <a:rPr b="1" u="sng" spc="-370" dirty="0">
                <a:uFill>
                  <a:solidFill>
                    <a:srgbClr val="EBEBEB"/>
                  </a:solidFill>
                </a:uFill>
                <a:latin typeface="Tahoma"/>
                <a:cs typeface="Tahoma"/>
              </a:rPr>
              <a:t>&amp;</a:t>
            </a:r>
            <a:r>
              <a:rPr b="1" u="sng" spc="-50" dirty="0">
                <a:uFill>
                  <a:solidFill>
                    <a:srgbClr val="EBEBEB"/>
                  </a:solidFill>
                </a:uFill>
                <a:latin typeface="Tahoma"/>
                <a:cs typeface="Tahoma"/>
              </a:rPr>
              <a:t> </a:t>
            </a:r>
            <a:r>
              <a:rPr b="1" u="sng" spc="-455" dirty="0">
                <a:uFill>
                  <a:solidFill>
                    <a:srgbClr val="EBEBEB"/>
                  </a:solidFill>
                </a:uFill>
                <a:latin typeface="Tahoma"/>
                <a:cs typeface="Tahoma"/>
              </a:rPr>
              <a:t>DISTRIBUTION</a:t>
            </a:r>
            <a:r>
              <a:rPr b="1" u="sng" spc="-15" dirty="0">
                <a:uFill>
                  <a:solidFill>
                    <a:srgbClr val="EBEBEB"/>
                  </a:solidFill>
                </a:uFill>
                <a:latin typeface="Tahoma"/>
                <a:cs typeface="Tahoma"/>
              </a:rPr>
              <a:t> </a:t>
            </a:r>
            <a:r>
              <a:rPr b="1" u="sng" dirty="0">
                <a:uFill>
                  <a:solidFill>
                    <a:srgbClr val="EBEBEB"/>
                  </a:solidFill>
                </a:uFill>
                <a:latin typeface="Tahoma"/>
                <a:cs typeface="Tahoma"/>
              </a:rPr>
              <a:t>OF</a:t>
            </a:r>
            <a:r>
              <a:rPr b="1" u="sng" spc="-75" dirty="0">
                <a:uFill>
                  <a:solidFill>
                    <a:srgbClr val="EBEBEB"/>
                  </a:solidFill>
                </a:uFill>
                <a:latin typeface="Tahoma"/>
                <a:cs typeface="Tahoma"/>
              </a:rPr>
              <a:t> </a:t>
            </a:r>
            <a:r>
              <a:rPr b="1" u="sng" spc="-360" dirty="0">
                <a:uFill>
                  <a:solidFill>
                    <a:srgbClr val="EBEBEB"/>
                  </a:solidFill>
                </a:uFill>
                <a:latin typeface="Tahoma"/>
                <a:cs typeface="Tahoma"/>
              </a:rPr>
              <a:t>SEATS</a:t>
            </a:r>
          </a:p>
        </p:txBody>
      </p:sp>
      <p:sp>
        <p:nvSpPr>
          <p:cNvPr id="3" name="object 3"/>
          <p:cNvSpPr txBox="1"/>
          <p:nvPr/>
        </p:nvSpPr>
        <p:spPr>
          <a:xfrm>
            <a:off x="556361" y="2219960"/>
            <a:ext cx="10589260" cy="1162685"/>
          </a:xfrm>
          <a:prstGeom prst="rect">
            <a:avLst/>
          </a:prstGeom>
        </p:spPr>
        <p:txBody>
          <a:bodyPr vert="horz" wrap="square" lIns="0" tIns="12700" rIns="0" bIns="0" rtlCol="0">
            <a:spAutoFit/>
          </a:bodyPr>
          <a:lstStyle/>
          <a:p>
            <a:pPr marL="12700" marR="5080">
              <a:lnSpc>
                <a:spcPct val="150000"/>
              </a:lnSpc>
              <a:spcBef>
                <a:spcPts val="100"/>
              </a:spcBef>
            </a:pPr>
            <a:r>
              <a:rPr sz="1800" dirty="0">
                <a:latin typeface="Times New Roman"/>
                <a:cs typeface="Times New Roman"/>
              </a:rPr>
              <a:t>Institute</a:t>
            </a:r>
            <a:r>
              <a:rPr sz="1800" spc="90" dirty="0">
                <a:latin typeface="Times New Roman"/>
                <a:cs typeface="Times New Roman"/>
              </a:rPr>
              <a:t> </a:t>
            </a:r>
            <a:r>
              <a:rPr sz="1800" dirty="0">
                <a:latin typeface="Times New Roman"/>
                <a:cs typeface="Times New Roman"/>
              </a:rPr>
              <a:t>of</a:t>
            </a:r>
            <a:r>
              <a:rPr sz="1800" spc="90" dirty="0">
                <a:latin typeface="Times New Roman"/>
                <a:cs typeface="Times New Roman"/>
              </a:rPr>
              <a:t> </a:t>
            </a:r>
            <a:r>
              <a:rPr sz="1800" dirty="0">
                <a:latin typeface="Times New Roman"/>
                <a:cs typeface="Times New Roman"/>
              </a:rPr>
              <a:t>Petroleum</a:t>
            </a:r>
            <a:r>
              <a:rPr sz="1800" spc="85" dirty="0">
                <a:latin typeface="Times New Roman"/>
                <a:cs typeface="Times New Roman"/>
              </a:rPr>
              <a:t> </a:t>
            </a:r>
            <a:r>
              <a:rPr sz="1800" spc="-10" dirty="0">
                <a:latin typeface="Times New Roman"/>
                <a:cs typeface="Times New Roman"/>
              </a:rPr>
              <a:t>Technology</a:t>
            </a:r>
            <a:r>
              <a:rPr sz="1800" spc="114" dirty="0">
                <a:latin typeface="Times New Roman"/>
                <a:cs typeface="Times New Roman"/>
              </a:rPr>
              <a:t> </a:t>
            </a:r>
            <a:r>
              <a:rPr sz="1800" dirty="0">
                <a:latin typeface="Times New Roman"/>
                <a:cs typeface="Times New Roman"/>
              </a:rPr>
              <a:t>(IPT)</a:t>
            </a:r>
            <a:r>
              <a:rPr sz="1800" spc="95" dirty="0">
                <a:latin typeface="Times New Roman"/>
                <a:cs typeface="Times New Roman"/>
              </a:rPr>
              <a:t> </a:t>
            </a:r>
            <a:r>
              <a:rPr sz="1800" dirty="0">
                <a:latin typeface="Times New Roman"/>
                <a:cs typeface="Times New Roman"/>
              </a:rPr>
              <a:t>offers</a:t>
            </a:r>
            <a:r>
              <a:rPr sz="1800" spc="75" dirty="0">
                <a:latin typeface="Times New Roman"/>
                <a:cs typeface="Times New Roman"/>
              </a:rPr>
              <a:t> </a:t>
            </a:r>
            <a:r>
              <a:rPr sz="1800" dirty="0">
                <a:latin typeface="Times New Roman"/>
                <a:cs typeface="Times New Roman"/>
              </a:rPr>
              <a:t>3</a:t>
            </a:r>
            <a:r>
              <a:rPr sz="1800" spc="80" dirty="0">
                <a:latin typeface="Times New Roman"/>
                <a:cs typeface="Times New Roman"/>
              </a:rPr>
              <a:t> </a:t>
            </a:r>
            <a:r>
              <a:rPr sz="1800" dirty="0">
                <a:latin typeface="Times New Roman"/>
                <a:cs typeface="Times New Roman"/>
              </a:rPr>
              <a:t>years</a:t>
            </a:r>
            <a:r>
              <a:rPr sz="1800" spc="85" dirty="0">
                <a:latin typeface="Times New Roman"/>
                <a:cs typeface="Times New Roman"/>
              </a:rPr>
              <a:t> </a:t>
            </a:r>
            <a:r>
              <a:rPr sz="1800" dirty="0">
                <a:latin typeface="Times New Roman"/>
                <a:cs typeface="Times New Roman"/>
              </a:rPr>
              <a:t>DAE</a:t>
            </a:r>
            <a:r>
              <a:rPr sz="1800" spc="95" dirty="0">
                <a:latin typeface="Times New Roman"/>
                <a:cs typeface="Times New Roman"/>
              </a:rPr>
              <a:t> </a:t>
            </a:r>
            <a:r>
              <a:rPr sz="1800" dirty="0">
                <a:latin typeface="Times New Roman"/>
                <a:cs typeface="Times New Roman"/>
              </a:rPr>
              <a:t>program</a:t>
            </a:r>
            <a:r>
              <a:rPr sz="1800" spc="85" dirty="0">
                <a:latin typeface="Times New Roman"/>
                <a:cs typeface="Times New Roman"/>
              </a:rPr>
              <a:t> </a:t>
            </a:r>
            <a:r>
              <a:rPr sz="1800" dirty="0">
                <a:latin typeface="Times New Roman"/>
                <a:cs typeface="Times New Roman"/>
              </a:rPr>
              <a:t>in</a:t>
            </a:r>
            <a:r>
              <a:rPr sz="1800" spc="90" dirty="0">
                <a:latin typeface="Times New Roman"/>
                <a:cs typeface="Times New Roman"/>
              </a:rPr>
              <a:t> </a:t>
            </a:r>
            <a:r>
              <a:rPr sz="1800" dirty="0">
                <a:latin typeface="Times New Roman"/>
                <a:cs typeface="Times New Roman"/>
              </a:rPr>
              <a:t>Drilling</a:t>
            </a:r>
            <a:r>
              <a:rPr sz="1800" spc="95" dirty="0">
                <a:latin typeface="Times New Roman"/>
                <a:cs typeface="Times New Roman"/>
              </a:rPr>
              <a:t> </a:t>
            </a:r>
            <a:r>
              <a:rPr sz="1800" dirty="0">
                <a:latin typeface="Times New Roman"/>
                <a:cs typeface="Times New Roman"/>
              </a:rPr>
              <a:t>and</a:t>
            </a:r>
            <a:r>
              <a:rPr sz="1800" spc="95" dirty="0">
                <a:latin typeface="Times New Roman"/>
                <a:cs typeface="Times New Roman"/>
              </a:rPr>
              <a:t> </a:t>
            </a:r>
            <a:r>
              <a:rPr sz="1800" dirty="0">
                <a:latin typeface="Times New Roman"/>
                <a:cs typeface="Times New Roman"/>
              </a:rPr>
              <a:t>Drilling</a:t>
            </a:r>
            <a:r>
              <a:rPr sz="1800" spc="90" dirty="0">
                <a:latin typeface="Times New Roman"/>
                <a:cs typeface="Times New Roman"/>
              </a:rPr>
              <a:t> </a:t>
            </a:r>
            <a:r>
              <a:rPr sz="1800" dirty="0">
                <a:latin typeface="Times New Roman"/>
                <a:cs typeface="Times New Roman"/>
              </a:rPr>
              <a:t>Fluids</a:t>
            </a:r>
            <a:r>
              <a:rPr sz="1800" spc="90" dirty="0">
                <a:latin typeface="Times New Roman"/>
                <a:cs typeface="Times New Roman"/>
              </a:rPr>
              <a:t> </a:t>
            </a:r>
            <a:r>
              <a:rPr sz="1800" spc="-10" dirty="0">
                <a:latin typeface="Times New Roman"/>
                <a:cs typeface="Times New Roman"/>
              </a:rPr>
              <a:t>Technology.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Seats</a:t>
            </a:r>
            <a:r>
              <a:rPr sz="1800" spc="-25" dirty="0">
                <a:latin typeface="Times New Roman"/>
                <a:cs typeface="Times New Roman"/>
              </a:rPr>
              <a:t> </a:t>
            </a:r>
            <a:r>
              <a:rPr sz="1800" dirty="0">
                <a:latin typeface="Times New Roman"/>
                <a:cs typeface="Times New Roman"/>
              </a:rPr>
              <a:t>distributions</a:t>
            </a:r>
            <a:r>
              <a:rPr sz="1800" spc="-30" dirty="0">
                <a:latin typeface="Times New Roman"/>
                <a:cs typeface="Times New Roman"/>
              </a:rPr>
              <a:t> </a:t>
            </a:r>
            <a:r>
              <a:rPr sz="1800" dirty="0">
                <a:latin typeface="Times New Roman"/>
                <a:cs typeface="Times New Roman"/>
              </a:rPr>
              <a:t>is</a:t>
            </a:r>
            <a:r>
              <a:rPr sz="1800" spc="-25" dirty="0">
                <a:latin typeface="Times New Roman"/>
                <a:cs typeface="Times New Roman"/>
              </a:rPr>
              <a:t> </a:t>
            </a:r>
            <a:r>
              <a:rPr sz="1800" dirty="0">
                <a:latin typeface="Times New Roman"/>
                <a:cs typeface="Times New Roman"/>
              </a:rPr>
              <a:t>given</a:t>
            </a:r>
            <a:r>
              <a:rPr sz="1800" spc="-25" dirty="0">
                <a:latin typeface="Times New Roman"/>
                <a:cs typeface="Times New Roman"/>
              </a:rPr>
              <a:t> </a:t>
            </a:r>
            <a:r>
              <a:rPr sz="1800" dirty="0">
                <a:latin typeface="Times New Roman"/>
                <a:cs typeface="Times New Roman"/>
              </a:rPr>
              <a:t>as</a:t>
            </a:r>
            <a:r>
              <a:rPr sz="1800" spc="-25" dirty="0">
                <a:latin typeface="Times New Roman"/>
                <a:cs typeface="Times New Roman"/>
              </a:rPr>
              <a:t> </a:t>
            </a:r>
            <a:r>
              <a:rPr sz="1800" spc="-10" dirty="0">
                <a:latin typeface="Times New Roman"/>
                <a:cs typeface="Times New Roman"/>
              </a:rPr>
              <a:t>below</a:t>
            </a:r>
            <a:r>
              <a:rPr sz="1800" b="1" spc="-10" dirty="0">
                <a:latin typeface="Times New Roman"/>
                <a:cs typeface="Times New Roman"/>
              </a:rPr>
              <a:t>.</a:t>
            </a:r>
            <a:endParaRPr sz="1800">
              <a:latin typeface="Times New Roman"/>
              <a:cs typeface="Times New Roman"/>
            </a:endParaRPr>
          </a:p>
          <a:p>
            <a:pPr marL="4537075">
              <a:lnSpc>
                <a:spcPct val="100000"/>
              </a:lnSpc>
              <a:spcBef>
                <a:spcPts val="310"/>
              </a:spcBef>
            </a:pPr>
            <a:r>
              <a:rPr sz="1800" b="1" dirty="0">
                <a:latin typeface="Times New Roman"/>
                <a:cs typeface="Times New Roman"/>
              </a:rPr>
              <a:t>Distribution</a:t>
            </a:r>
            <a:r>
              <a:rPr sz="1800" b="1" spc="-20" dirty="0">
                <a:latin typeface="Times New Roman"/>
                <a:cs typeface="Times New Roman"/>
              </a:rPr>
              <a:t> </a:t>
            </a:r>
            <a:r>
              <a:rPr sz="1800" b="1" dirty="0">
                <a:latin typeface="Times New Roman"/>
                <a:cs typeface="Times New Roman"/>
              </a:rPr>
              <a:t>of</a:t>
            </a:r>
            <a:r>
              <a:rPr sz="1800" b="1" spc="-5" dirty="0">
                <a:latin typeface="Times New Roman"/>
                <a:cs typeface="Times New Roman"/>
              </a:rPr>
              <a:t> </a:t>
            </a:r>
            <a:r>
              <a:rPr sz="1800" b="1" spc="-20" dirty="0">
                <a:latin typeface="Times New Roman"/>
                <a:cs typeface="Times New Roman"/>
              </a:rPr>
              <a:t>Seats</a:t>
            </a:r>
            <a:endParaRPr sz="1800">
              <a:latin typeface="Times New Roman"/>
              <a:cs typeface="Times New Roman"/>
            </a:endParaRPr>
          </a:p>
        </p:txBody>
      </p:sp>
      <p:graphicFrame>
        <p:nvGraphicFramePr>
          <p:cNvPr id="4" name="object 4"/>
          <p:cNvGraphicFramePr>
            <a:graphicFrameLocks noGrp="1"/>
          </p:cNvGraphicFramePr>
          <p:nvPr>
            <p:extLst>
              <p:ext uri="{D42A27DB-BD31-4B8C-83A1-F6EECF244321}">
                <p14:modId xmlns:p14="http://schemas.microsoft.com/office/powerpoint/2010/main" val="4200650561"/>
              </p:ext>
            </p:extLst>
          </p:nvPr>
        </p:nvGraphicFramePr>
        <p:xfrm>
          <a:off x="1376172" y="3440429"/>
          <a:ext cx="9199244" cy="3227070"/>
        </p:xfrm>
        <a:graphic>
          <a:graphicData uri="http://schemas.openxmlformats.org/drawingml/2006/table">
            <a:tbl>
              <a:tblPr firstRow="1" bandRow="1">
                <a:tableStyleId>{2D5ABB26-0587-4C30-8999-92F81FD0307C}</a:tableStyleId>
              </a:tblPr>
              <a:tblGrid>
                <a:gridCol w="902335">
                  <a:extLst>
                    <a:ext uri="{9D8B030D-6E8A-4147-A177-3AD203B41FA5}">
                      <a16:colId xmlns:a16="http://schemas.microsoft.com/office/drawing/2014/main" val="20000"/>
                    </a:ext>
                  </a:extLst>
                </a:gridCol>
                <a:gridCol w="1767840">
                  <a:extLst>
                    <a:ext uri="{9D8B030D-6E8A-4147-A177-3AD203B41FA5}">
                      <a16:colId xmlns:a16="http://schemas.microsoft.com/office/drawing/2014/main" val="20001"/>
                    </a:ext>
                  </a:extLst>
                </a:gridCol>
                <a:gridCol w="4171315">
                  <a:extLst>
                    <a:ext uri="{9D8B030D-6E8A-4147-A177-3AD203B41FA5}">
                      <a16:colId xmlns:a16="http://schemas.microsoft.com/office/drawing/2014/main" val="20002"/>
                    </a:ext>
                  </a:extLst>
                </a:gridCol>
                <a:gridCol w="2357754">
                  <a:extLst>
                    <a:ext uri="{9D8B030D-6E8A-4147-A177-3AD203B41FA5}">
                      <a16:colId xmlns:a16="http://schemas.microsoft.com/office/drawing/2014/main" val="20003"/>
                    </a:ext>
                  </a:extLst>
                </a:gridCol>
              </a:tblGrid>
              <a:tr h="293370">
                <a:tc>
                  <a:txBody>
                    <a:bodyPr/>
                    <a:lstStyle/>
                    <a:p>
                      <a:pPr marL="68580">
                        <a:lnSpc>
                          <a:spcPts val="2095"/>
                        </a:lnSpc>
                      </a:pPr>
                      <a:r>
                        <a:rPr sz="1800" b="1" spc="-145" dirty="0">
                          <a:solidFill>
                            <a:srgbClr val="FFFFFF"/>
                          </a:solidFill>
                          <a:latin typeface="Tahoma"/>
                          <a:cs typeface="Tahoma"/>
                        </a:rPr>
                        <a:t>S.</a:t>
                      </a:r>
                      <a:r>
                        <a:rPr sz="1800" b="1" spc="-25" dirty="0">
                          <a:solidFill>
                            <a:srgbClr val="FFFFFF"/>
                          </a:solidFill>
                          <a:latin typeface="Tahoma"/>
                          <a:cs typeface="Tahoma"/>
                        </a:rPr>
                        <a:t> No</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marL="629285">
                        <a:lnSpc>
                          <a:spcPts val="2095"/>
                        </a:lnSpc>
                      </a:pPr>
                      <a:r>
                        <a:rPr sz="1800" b="1" spc="-10" dirty="0">
                          <a:solidFill>
                            <a:srgbClr val="FFFFFF"/>
                          </a:solidFill>
                          <a:latin typeface="Tahoma"/>
                          <a:cs typeface="Tahoma"/>
                        </a:rPr>
                        <a:t>Details</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algn="ctr">
                        <a:lnSpc>
                          <a:spcPts val="2095"/>
                        </a:lnSpc>
                      </a:pPr>
                      <a:r>
                        <a:rPr sz="1800" b="1" spc="-105" dirty="0">
                          <a:solidFill>
                            <a:srgbClr val="FFFFFF"/>
                          </a:solidFill>
                          <a:latin typeface="Tahoma"/>
                          <a:cs typeface="Tahoma"/>
                        </a:rPr>
                        <a:t>Drilling</a:t>
                      </a:r>
                      <a:r>
                        <a:rPr sz="1800" b="1" spc="-5" dirty="0">
                          <a:solidFill>
                            <a:srgbClr val="FFFFFF"/>
                          </a:solidFill>
                          <a:latin typeface="Tahoma"/>
                          <a:cs typeface="Tahoma"/>
                        </a:rPr>
                        <a:t> </a:t>
                      </a:r>
                      <a:r>
                        <a:rPr sz="1800" b="1" spc="-204" dirty="0">
                          <a:solidFill>
                            <a:srgbClr val="FFFFFF"/>
                          </a:solidFill>
                          <a:latin typeface="Tahoma"/>
                          <a:cs typeface="Tahoma"/>
                        </a:rPr>
                        <a:t>&amp;</a:t>
                      </a:r>
                      <a:r>
                        <a:rPr sz="1800" b="1" spc="-10" dirty="0">
                          <a:solidFill>
                            <a:srgbClr val="FFFFFF"/>
                          </a:solidFill>
                          <a:latin typeface="Tahoma"/>
                          <a:cs typeface="Tahoma"/>
                        </a:rPr>
                        <a:t> </a:t>
                      </a:r>
                      <a:r>
                        <a:rPr sz="1800" b="1" spc="-105" dirty="0">
                          <a:solidFill>
                            <a:srgbClr val="FFFFFF"/>
                          </a:solidFill>
                          <a:latin typeface="Tahoma"/>
                          <a:cs typeface="Tahoma"/>
                        </a:rPr>
                        <a:t>Drilling</a:t>
                      </a:r>
                      <a:r>
                        <a:rPr sz="1800" b="1" spc="-5" dirty="0">
                          <a:solidFill>
                            <a:srgbClr val="FFFFFF"/>
                          </a:solidFill>
                          <a:latin typeface="Tahoma"/>
                          <a:cs typeface="Tahoma"/>
                        </a:rPr>
                        <a:t> </a:t>
                      </a:r>
                      <a:r>
                        <a:rPr sz="1800" b="1" spc="-10" dirty="0">
                          <a:solidFill>
                            <a:srgbClr val="FFFFFF"/>
                          </a:solidFill>
                          <a:latin typeface="Tahoma"/>
                          <a:cs typeface="Tahoma"/>
                        </a:rPr>
                        <a:t>Fluids</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a:txBody>
                    <a:bodyPr/>
                    <a:lstStyle/>
                    <a:p>
                      <a:pPr algn="ctr">
                        <a:lnSpc>
                          <a:spcPts val="2095"/>
                        </a:lnSpc>
                      </a:pPr>
                      <a:r>
                        <a:rPr sz="1800" b="1" spc="-10" dirty="0">
                          <a:solidFill>
                            <a:srgbClr val="FFFFFF"/>
                          </a:solidFill>
                          <a:latin typeface="Tahoma"/>
                          <a:cs typeface="Tahoma"/>
                        </a:rPr>
                        <a:t>Total</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extLst>
                  <a:ext uri="{0D108BD9-81ED-4DB2-BD59-A6C34878D82A}">
                    <a16:rowId xmlns:a16="http://schemas.microsoft.com/office/drawing/2014/main" val="10000"/>
                  </a:ext>
                </a:extLst>
              </a:tr>
              <a:tr h="293370">
                <a:tc>
                  <a:txBody>
                    <a:bodyPr/>
                    <a:lstStyle/>
                    <a:p>
                      <a:pPr marL="635" algn="ctr">
                        <a:lnSpc>
                          <a:spcPts val="2095"/>
                        </a:lnSpc>
                      </a:pPr>
                      <a:r>
                        <a:rPr sz="1800" b="1" spc="-50" dirty="0">
                          <a:solidFill>
                            <a:srgbClr val="FFFFFF"/>
                          </a:solidFill>
                          <a:latin typeface="Tahoma"/>
                          <a:cs typeface="Tahoma"/>
                        </a:rPr>
                        <a:t>1</a:t>
                      </a:r>
                      <a:endParaRPr sz="1800">
                        <a:latin typeface="Tahoma"/>
                        <a:cs typeface="Tahoma"/>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AF1512"/>
                    </a:solidFill>
                  </a:tcPr>
                </a:tc>
                <a:tc>
                  <a:txBody>
                    <a:bodyPr/>
                    <a:lstStyle/>
                    <a:p>
                      <a:pPr marL="68580">
                        <a:lnSpc>
                          <a:spcPts val="2095"/>
                        </a:lnSpc>
                      </a:pPr>
                      <a:r>
                        <a:rPr sz="1800" spc="-10" dirty="0">
                          <a:solidFill>
                            <a:schemeClr val="tx1"/>
                          </a:solidFill>
                          <a:latin typeface="Verdana"/>
                          <a:ea typeface="+mn-ea"/>
                          <a:cs typeface="Verdana"/>
                        </a:rPr>
                        <a:t>KPK</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algn="ctr">
                        <a:lnSpc>
                          <a:spcPts val="2095"/>
                        </a:lnSpc>
                      </a:pPr>
                      <a:r>
                        <a:rPr sz="1800" spc="-10" dirty="0">
                          <a:solidFill>
                            <a:schemeClr val="tx1"/>
                          </a:solidFill>
                          <a:latin typeface="Verdana"/>
                          <a:ea typeface="+mn-ea"/>
                          <a:cs typeface="Verdana"/>
                        </a:rPr>
                        <a:t>20</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marL="1270" algn="ctr">
                        <a:lnSpc>
                          <a:spcPts val="2095"/>
                        </a:lnSpc>
                      </a:pPr>
                      <a:r>
                        <a:rPr sz="1800" spc="-10" dirty="0">
                          <a:solidFill>
                            <a:schemeClr val="tx1"/>
                          </a:solidFill>
                          <a:latin typeface="Verdana"/>
                          <a:ea typeface="+mn-ea"/>
                          <a:cs typeface="Verdana"/>
                        </a:rPr>
                        <a:t>20</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1"/>
                  </a:ext>
                </a:extLst>
              </a:tr>
              <a:tr h="293370">
                <a:tc>
                  <a:txBody>
                    <a:bodyPr/>
                    <a:lstStyle/>
                    <a:p>
                      <a:pPr marL="635" algn="ctr">
                        <a:lnSpc>
                          <a:spcPts val="2095"/>
                        </a:lnSpc>
                      </a:pPr>
                      <a:r>
                        <a:rPr sz="1800" b="1" spc="-50" dirty="0">
                          <a:solidFill>
                            <a:srgbClr val="FFFFFF"/>
                          </a:solidFill>
                          <a:latin typeface="Tahoma"/>
                          <a:cs typeface="Tahoma"/>
                        </a:rPr>
                        <a:t>2</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2095"/>
                        </a:lnSpc>
                      </a:pPr>
                      <a:r>
                        <a:rPr sz="1800" spc="-10" dirty="0">
                          <a:solidFill>
                            <a:schemeClr val="tx1"/>
                          </a:solidFill>
                          <a:latin typeface="Verdana"/>
                          <a:ea typeface="+mn-ea"/>
                          <a:cs typeface="Verdana"/>
                        </a:rPr>
                        <a:t>Punjab</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algn="ctr">
                        <a:lnSpc>
                          <a:spcPts val="2095"/>
                        </a:lnSpc>
                      </a:pPr>
                      <a:r>
                        <a:rPr sz="1800" spc="-10" dirty="0">
                          <a:solidFill>
                            <a:schemeClr val="tx1"/>
                          </a:solidFill>
                          <a:latin typeface="Verdana"/>
                          <a:ea typeface="+mn-ea"/>
                          <a:cs typeface="Verdana"/>
                        </a:rPr>
                        <a:t>05</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1270" algn="ctr">
                        <a:lnSpc>
                          <a:spcPts val="2095"/>
                        </a:lnSpc>
                      </a:pPr>
                      <a:r>
                        <a:rPr sz="1800" spc="-10" dirty="0">
                          <a:solidFill>
                            <a:schemeClr val="tx1"/>
                          </a:solidFill>
                          <a:latin typeface="Verdana"/>
                          <a:ea typeface="+mn-ea"/>
                          <a:cs typeface="Verdana"/>
                        </a:rPr>
                        <a:t>05</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2"/>
                  </a:ext>
                </a:extLst>
              </a:tr>
              <a:tr h="293370">
                <a:tc>
                  <a:txBody>
                    <a:bodyPr/>
                    <a:lstStyle/>
                    <a:p>
                      <a:pPr marL="635" algn="ctr">
                        <a:lnSpc>
                          <a:spcPts val="2095"/>
                        </a:lnSpc>
                      </a:pPr>
                      <a:r>
                        <a:rPr sz="1800" b="1" spc="-50" dirty="0">
                          <a:solidFill>
                            <a:srgbClr val="FFFFFF"/>
                          </a:solidFill>
                          <a:latin typeface="Tahoma"/>
                          <a:cs typeface="Tahoma"/>
                        </a:rPr>
                        <a:t>3</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2095"/>
                        </a:lnSpc>
                      </a:pPr>
                      <a:r>
                        <a:rPr sz="1800" spc="-10" dirty="0">
                          <a:solidFill>
                            <a:schemeClr val="tx1"/>
                          </a:solidFill>
                          <a:latin typeface="Verdana"/>
                          <a:ea typeface="+mn-ea"/>
                          <a:cs typeface="Verdana"/>
                        </a:rPr>
                        <a:t>Sindh</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algn="ctr">
                        <a:lnSpc>
                          <a:spcPts val="2095"/>
                        </a:lnSpc>
                      </a:pPr>
                      <a:r>
                        <a:rPr sz="1800" spc="-10" dirty="0">
                          <a:solidFill>
                            <a:schemeClr val="tx1"/>
                          </a:solidFill>
                          <a:latin typeface="Verdana"/>
                          <a:ea typeface="+mn-ea"/>
                          <a:cs typeface="Verdana"/>
                        </a:rPr>
                        <a:t>05</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1270" algn="ctr">
                        <a:lnSpc>
                          <a:spcPts val="2095"/>
                        </a:lnSpc>
                      </a:pPr>
                      <a:r>
                        <a:rPr sz="1800" spc="-10" dirty="0">
                          <a:solidFill>
                            <a:schemeClr val="tx1"/>
                          </a:solidFill>
                          <a:latin typeface="Verdana"/>
                          <a:ea typeface="+mn-ea"/>
                          <a:cs typeface="Verdana"/>
                        </a:rPr>
                        <a:t>05</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3"/>
                  </a:ext>
                </a:extLst>
              </a:tr>
              <a:tr h="293370">
                <a:tc>
                  <a:txBody>
                    <a:bodyPr/>
                    <a:lstStyle/>
                    <a:p>
                      <a:pPr marL="635" algn="ctr">
                        <a:lnSpc>
                          <a:spcPts val="2100"/>
                        </a:lnSpc>
                      </a:pPr>
                      <a:r>
                        <a:rPr sz="1800" b="1" spc="-50" dirty="0">
                          <a:solidFill>
                            <a:srgbClr val="FFFFFF"/>
                          </a:solidFill>
                          <a:latin typeface="Tahoma"/>
                          <a:cs typeface="Tahoma"/>
                        </a:rPr>
                        <a:t>4</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2100"/>
                        </a:lnSpc>
                      </a:pPr>
                      <a:r>
                        <a:rPr sz="1800" spc="-10" dirty="0">
                          <a:solidFill>
                            <a:schemeClr val="tx1"/>
                          </a:solidFill>
                          <a:latin typeface="Verdana"/>
                          <a:ea typeface="+mn-ea"/>
                          <a:cs typeface="Verdana"/>
                        </a:rPr>
                        <a:t>Baluchistan</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algn="ctr">
                        <a:lnSpc>
                          <a:spcPts val="2100"/>
                        </a:lnSpc>
                      </a:pPr>
                      <a:r>
                        <a:rPr sz="1800" spc="-10" dirty="0">
                          <a:solidFill>
                            <a:schemeClr val="tx1"/>
                          </a:solidFill>
                          <a:latin typeface="Verdana"/>
                          <a:ea typeface="+mn-ea"/>
                          <a:cs typeface="Verdana"/>
                        </a:rPr>
                        <a:t>05</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1270" algn="ctr">
                        <a:lnSpc>
                          <a:spcPts val="2100"/>
                        </a:lnSpc>
                      </a:pPr>
                      <a:r>
                        <a:rPr sz="1800" spc="-10" dirty="0">
                          <a:solidFill>
                            <a:schemeClr val="tx1"/>
                          </a:solidFill>
                          <a:latin typeface="Verdana"/>
                          <a:ea typeface="+mn-ea"/>
                          <a:cs typeface="Verdana"/>
                        </a:rPr>
                        <a:t>05</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4"/>
                  </a:ext>
                </a:extLst>
              </a:tr>
              <a:tr h="293370">
                <a:tc>
                  <a:txBody>
                    <a:bodyPr/>
                    <a:lstStyle/>
                    <a:p>
                      <a:pPr marL="635" algn="ctr">
                        <a:lnSpc>
                          <a:spcPts val="2100"/>
                        </a:lnSpc>
                      </a:pPr>
                      <a:r>
                        <a:rPr sz="1800" b="1" spc="-50" dirty="0">
                          <a:solidFill>
                            <a:srgbClr val="FFFFFF"/>
                          </a:solidFill>
                          <a:latin typeface="Tahoma"/>
                          <a:cs typeface="Tahoma"/>
                        </a:rPr>
                        <a:t>5</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2100"/>
                        </a:lnSpc>
                      </a:pPr>
                      <a:r>
                        <a:rPr sz="1800" spc="-10" dirty="0">
                          <a:solidFill>
                            <a:schemeClr val="tx1"/>
                          </a:solidFill>
                          <a:latin typeface="Verdana"/>
                          <a:ea typeface="+mn-ea"/>
                          <a:cs typeface="Verdana"/>
                        </a:rPr>
                        <a:t>AJK</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algn="ctr">
                        <a:lnSpc>
                          <a:spcPts val="2100"/>
                        </a:lnSpc>
                      </a:pPr>
                      <a:r>
                        <a:rPr sz="1800" spc="-10" dirty="0">
                          <a:solidFill>
                            <a:schemeClr val="tx1"/>
                          </a:solidFill>
                          <a:latin typeface="Verdana"/>
                          <a:ea typeface="+mn-ea"/>
                          <a:cs typeface="Verdana"/>
                        </a:rPr>
                        <a:t>01</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1270" algn="ctr">
                        <a:lnSpc>
                          <a:spcPts val="2100"/>
                        </a:lnSpc>
                      </a:pPr>
                      <a:r>
                        <a:rPr sz="1800" spc="-10" dirty="0">
                          <a:solidFill>
                            <a:schemeClr val="tx1"/>
                          </a:solidFill>
                          <a:latin typeface="Verdana"/>
                          <a:ea typeface="+mn-ea"/>
                          <a:cs typeface="Verdana"/>
                        </a:rPr>
                        <a:t>01</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5"/>
                  </a:ext>
                </a:extLst>
              </a:tr>
              <a:tr h="293370">
                <a:tc>
                  <a:txBody>
                    <a:bodyPr/>
                    <a:lstStyle/>
                    <a:p>
                      <a:pPr marL="635" algn="ctr">
                        <a:lnSpc>
                          <a:spcPts val="2100"/>
                        </a:lnSpc>
                      </a:pPr>
                      <a:r>
                        <a:rPr sz="1800" b="1" spc="-50" dirty="0">
                          <a:solidFill>
                            <a:srgbClr val="FFFFFF"/>
                          </a:solidFill>
                          <a:latin typeface="Tahoma"/>
                          <a:cs typeface="Tahoma"/>
                        </a:rPr>
                        <a:t>6</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2100"/>
                        </a:lnSpc>
                      </a:pPr>
                      <a:r>
                        <a:rPr sz="1800" spc="-10" dirty="0">
                          <a:solidFill>
                            <a:schemeClr val="tx1"/>
                          </a:solidFill>
                          <a:latin typeface="Verdana"/>
                          <a:ea typeface="+mn-ea"/>
                          <a:cs typeface="Verdana"/>
                        </a:rPr>
                        <a:t>Gilgit Baltistan</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algn="ctr">
                        <a:lnSpc>
                          <a:spcPts val="2100"/>
                        </a:lnSpc>
                      </a:pPr>
                      <a:r>
                        <a:rPr sz="1800" spc="-10" dirty="0">
                          <a:solidFill>
                            <a:schemeClr val="tx1"/>
                          </a:solidFill>
                          <a:latin typeface="Verdana"/>
                          <a:ea typeface="+mn-ea"/>
                          <a:cs typeface="Verdana"/>
                        </a:rPr>
                        <a:t>01</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1270" algn="ctr">
                        <a:lnSpc>
                          <a:spcPts val="2100"/>
                        </a:lnSpc>
                      </a:pPr>
                      <a:r>
                        <a:rPr sz="1800" spc="-10" dirty="0">
                          <a:solidFill>
                            <a:schemeClr val="tx1"/>
                          </a:solidFill>
                          <a:latin typeface="Verdana"/>
                          <a:ea typeface="+mn-ea"/>
                          <a:cs typeface="Verdana"/>
                        </a:rPr>
                        <a:t>01</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6"/>
                  </a:ext>
                </a:extLst>
              </a:tr>
              <a:tr h="293370">
                <a:tc>
                  <a:txBody>
                    <a:bodyPr/>
                    <a:lstStyle/>
                    <a:p>
                      <a:pPr marL="635" algn="ctr">
                        <a:lnSpc>
                          <a:spcPts val="2100"/>
                        </a:lnSpc>
                      </a:pPr>
                      <a:r>
                        <a:rPr sz="1800" b="1" spc="-50" dirty="0">
                          <a:solidFill>
                            <a:srgbClr val="FFFFFF"/>
                          </a:solidFill>
                          <a:latin typeface="Tahoma"/>
                          <a:cs typeface="Tahoma"/>
                        </a:rPr>
                        <a:t>7</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2100"/>
                        </a:lnSpc>
                      </a:pPr>
                      <a:r>
                        <a:rPr sz="1800" spc="-10" dirty="0">
                          <a:solidFill>
                            <a:schemeClr val="tx1"/>
                          </a:solidFill>
                          <a:latin typeface="Verdana"/>
                          <a:ea typeface="+mn-ea"/>
                          <a:cs typeface="Verdana"/>
                        </a:rPr>
                        <a:t>Ex FATA</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algn="ctr">
                        <a:lnSpc>
                          <a:spcPts val="2100"/>
                        </a:lnSpc>
                      </a:pPr>
                      <a:r>
                        <a:rPr sz="1800" spc="-10" dirty="0">
                          <a:solidFill>
                            <a:schemeClr val="tx1"/>
                          </a:solidFill>
                          <a:latin typeface="Verdana"/>
                          <a:ea typeface="+mn-ea"/>
                          <a:cs typeface="Verdana"/>
                        </a:rPr>
                        <a:t>01</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1270" algn="ctr">
                        <a:lnSpc>
                          <a:spcPts val="2100"/>
                        </a:lnSpc>
                      </a:pPr>
                      <a:r>
                        <a:rPr sz="1800" spc="-10" dirty="0">
                          <a:solidFill>
                            <a:schemeClr val="tx1"/>
                          </a:solidFill>
                          <a:latin typeface="Verdana"/>
                          <a:ea typeface="+mn-ea"/>
                          <a:cs typeface="Verdana"/>
                        </a:rPr>
                        <a:t>01</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7"/>
                  </a:ext>
                </a:extLst>
              </a:tr>
              <a:tr h="293370">
                <a:tc>
                  <a:txBody>
                    <a:bodyPr/>
                    <a:lstStyle/>
                    <a:p>
                      <a:pPr marL="635" algn="ctr">
                        <a:lnSpc>
                          <a:spcPts val="2100"/>
                        </a:lnSpc>
                      </a:pPr>
                      <a:r>
                        <a:rPr sz="1800" b="1" spc="-50" dirty="0">
                          <a:solidFill>
                            <a:srgbClr val="FFFFFF"/>
                          </a:solidFill>
                          <a:latin typeface="Tahoma"/>
                          <a:cs typeface="Tahoma"/>
                        </a:rPr>
                        <a:t>8</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2100"/>
                        </a:lnSpc>
                      </a:pPr>
                      <a:r>
                        <a:rPr sz="1800" spc="-10" dirty="0">
                          <a:solidFill>
                            <a:schemeClr val="tx1"/>
                          </a:solidFill>
                          <a:latin typeface="Verdana"/>
                          <a:ea typeface="+mn-ea"/>
                          <a:cs typeface="Verdana"/>
                        </a:rPr>
                        <a:t>Disable</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algn="ctr">
                        <a:lnSpc>
                          <a:spcPts val="2100"/>
                        </a:lnSpc>
                      </a:pPr>
                      <a:r>
                        <a:rPr sz="1800" spc="-10" dirty="0">
                          <a:solidFill>
                            <a:schemeClr val="tx1"/>
                          </a:solidFill>
                          <a:latin typeface="Verdana"/>
                          <a:ea typeface="+mn-ea"/>
                          <a:cs typeface="Verdana"/>
                        </a:rPr>
                        <a:t>01</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1270" algn="ctr">
                        <a:lnSpc>
                          <a:spcPts val="2100"/>
                        </a:lnSpc>
                      </a:pPr>
                      <a:r>
                        <a:rPr sz="1800" spc="-10" dirty="0">
                          <a:solidFill>
                            <a:schemeClr val="tx1"/>
                          </a:solidFill>
                          <a:latin typeface="Verdana"/>
                          <a:ea typeface="+mn-ea"/>
                          <a:cs typeface="Verdana"/>
                        </a:rPr>
                        <a:t>01</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8"/>
                  </a:ext>
                </a:extLst>
              </a:tr>
              <a:tr h="293370">
                <a:tc>
                  <a:txBody>
                    <a:bodyPr/>
                    <a:lstStyle/>
                    <a:p>
                      <a:pPr marL="635" algn="ctr">
                        <a:lnSpc>
                          <a:spcPts val="2100"/>
                        </a:lnSpc>
                      </a:pPr>
                      <a:r>
                        <a:rPr sz="1800" b="1" spc="-50" dirty="0">
                          <a:solidFill>
                            <a:srgbClr val="FFFFFF"/>
                          </a:solidFill>
                          <a:latin typeface="Tahoma"/>
                          <a:cs typeface="Tahoma"/>
                        </a:rPr>
                        <a:t>9</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2100"/>
                        </a:lnSpc>
                      </a:pPr>
                      <a:r>
                        <a:rPr sz="1800" spc="-10" dirty="0">
                          <a:solidFill>
                            <a:schemeClr val="tx1"/>
                          </a:solidFill>
                          <a:latin typeface="Verdana"/>
                          <a:ea typeface="+mn-ea"/>
                          <a:cs typeface="Verdana"/>
                        </a:rPr>
                        <a:t>Minorities</a:t>
                      </a:r>
                      <a:endParaRPr sz="1800" spc="-10">
                        <a:solidFill>
                          <a:schemeClr val="tx1"/>
                        </a:solidFill>
                        <a:latin typeface="Verdana"/>
                        <a:ea typeface="+mn-ea"/>
                        <a:cs typeface="Verdan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algn="ctr">
                        <a:lnSpc>
                          <a:spcPts val="2100"/>
                        </a:lnSpc>
                      </a:pPr>
                      <a:r>
                        <a:rPr sz="1800" spc="-10" dirty="0">
                          <a:solidFill>
                            <a:schemeClr val="tx1"/>
                          </a:solidFill>
                          <a:latin typeface="Verdana"/>
                          <a:ea typeface="+mn-ea"/>
                          <a:cs typeface="Verdana"/>
                        </a:rPr>
                        <a:t>01</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marL="1270" algn="ctr">
                        <a:lnSpc>
                          <a:spcPts val="2100"/>
                        </a:lnSpc>
                      </a:pPr>
                      <a:r>
                        <a:rPr sz="1800" spc="-10" dirty="0">
                          <a:solidFill>
                            <a:schemeClr val="tx1"/>
                          </a:solidFill>
                          <a:latin typeface="Verdana"/>
                          <a:ea typeface="+mn-ea"/>
                          <a:cs typeface="Verdana"/>
                        </a:rPr>
                        <a:t>01</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9"/>
                  </a:ext>
                </a:extLst>
              </a:tr>
              <a:tr h="293370">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marL="68580">
                        <a:lnSpc>
                          <a:spcPts val="2100"/>
                        </a:lnSpc>
                      </a:pPr>
                      <a:r>
                        <a:rPr sz="1800" b="1" spc="-10" dirty="0">
                          <a:latin typeface="Tahoma"/>
                          <a:cs typeface="Tahoma"/>
                        </a:rPr>
                        <a:t>Total</a:t>
                      </a:r>
                      <a:endParaRPr sz="180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marL="1270" algn="ctr">
                        <a:lnSpc>
                          <a:spcPts val="2100"/>
                        </a:lnSpc>
                      </a:pPr>
                      <a:r>
                        <a:rPr sz="1800" b="1" spc="-25" dirty="0">
                          <a:latin typeface="Tahoma"/>
                          <a:cs typeface="Tahoma"/>
                        </a:rPr>
                        <a:t>40</a:t>
                      </a:r>
                      <a:endParaRPr sz="1800" dirty="0">
                        <a:latin typeface="Tahoma"/>
                        <a:cs typeface="Tahoma"/>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10"/>
                  </a:ext>
                </a:extLst>
              </a:tr>
            </a:tbl>
          </a:graphicData>
        </a:graphic>
      </p:graphicFrame>
      <p:pic>
        <p:nvPicPr>
          <p:cNvPr id="5" name="object 5"/>
          <p:cNvPicPr/>
          <p:nvPr/>
        </p:nvPicPr>
        <p:blipFill>
          <a:blip r:embed="rId2" cstate="print"/>
          <a:stretch>
            <a:fillRect/>
          </a:stretch>
        </p:blipFill>
        <p:spPr>
          <a:xfrm>
            <a:off x="477012" y="489204"/>
            <a:ext cx="1443227" cy="139141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11098" rIns="0" bIns="0" rtlCol="0">
            <a:spAutoFit/>
          </a:bodyPr>
          <a:lstStyle/>
          <a:p>
            <a:pPr marL="3552190">
              <a:lnSpc>
                <a:spcPct val="100000"/>
              </a:lnSpc>
              <a:spcBef>
                <a:spcPts val="100"/>
              </a:spcBef>
            </a:pPr>
            <a:r>
              <a:rPr b="1" u="sng" spc="-254" dirty="0">
                <a:uFill>
                  <a:solidFill>
                    <a:srgbClr val="EBEBEB"/>
                  </a:solidFill>
                </a:uFill>
                <a:latin typeface="Tahoma"/>
                <a:cs typeface="Tahoma"/>
              </a:rPr>
              <a:t>ADMISSION</a:t>
            </a:r>
            <a:r>
              <a:rPr b="1" u="sng" spc="15" dirty="0">
                <a:uFill>
                  <a:solidFill>
                    <a:srgbClr val="EBEBEB"/>
                  </a:solidFill>
                </a:uFill>
                <a:latin typeface="Tahoma"/>
                <a:cs typeface="Tahoma"/>
              </a:rPr>
              <a:t> </a:t>
            </a:r>
            <a:r>
              <a:rPr b="1" u="sng" spc="-155" dirty="0">
                <a:uFill>
                  <a:solidFill>
                    <a:srgbClr val="EBEBEB"/>
                  </a:solidFill>
                </a:uFill>
                <a:latin typeface="Tahoma"/>
                <a:cs typeface="Tahoma"/>
              </a:rPr>
              <a:t>POLICY</a:t>
            </a:r>
          </a:p>
        </p:txBody>
      </p:sp>
      <p:grpSp>
        <p:nvGrpSpPr>
          <p:cNvPr id="3" name="object 3"/>
          <p:cNvGrpSpPr/>
          <p:nvPr/>
        </p:nvGrpSpPr>
        <p:grpSpPr>
          <a:xfrm>
            <a:off x="524255" y="2563367"/>
            <a:ext cx="11177270" cy="1309370"/>
            <a:chOff x="524255" y="2563367"/>
            <a:chExt cx="11177270" cy="1309370"/>
          </a:xfrm>
        </p:grpSpPr>
        <p:sp>
          <p:nvSpPr>
            <p:cNvPr id="4" name="object 4"/>
            <p:cNvSpPr/>
            <p:nvPr/>
          </p:nvSpPr>
          <p:spPr>
            <a:xfrm>
              <a:off x="534161" y="2573273"/>
              <a:ext cx="11157585" cy="1289685"/>
            </a:xfrm>
            <a:custGeom>
              <a:avLst/>
              <a:gdLst/>
              <a:ahLst/>
              <a:cxnLst/>
              <a:rect l="l" t="t" r="r" b="b"/>
              <a:pathLst>
                <a:path w="11157585" h="1289685">
                  <a:moveTo>
                    <a:pt x="10942319" y="0"/>
                  </a:moveTo>
                  <a:lnTo>
                    <a:pt x="214883" y="0"/>
                  </a:lnTo>
                  <a:lnTo>
                    <a:pt x="165611" y="5678"/>
                  </a:lnTo>
                  <a:lnTo>
                    <a:pt x="120381" y="21851"/>
                  </a:lnTo>
                  <a:lnTo>
                    <a:pt x="80483" y="47226"/>
                  </a:lnTo>
                  <a:lnTo>
                    <a:pt x="47206" y="80509"/>
                  </a:lnTo>
                  <a:lnTo>
                    <a:pt x="21840" y="120409"/>
                  </a:lnTo>
                  <a:lnTo>
                    <a:pt x="5675" y="165631"/>
                  </a:lnTo>
                  <a:lnTo>
                    <a:pt x="0" y="214884"/>
                  </a:lnTo>
                  <a:lnTo>
                    <a:pt x="0" y="1074420"/>
                  </a:lnTo>
                  <a:lnTo>
                    <a:pt x="5675" y="1123672"/>
                  </a:lnTo>
                  <a:lnTo>
                    <a:pt x="21840" y="1168894"/>
                  </a:lnTo>
                  <a:lnTo>
                    <a:pt x="47206" y="1208794"/>
                  </a:lnTo>
                  <a:lnTo>
                    <a:pt x="80483" y="1242077"/>
                  </a:lnTo>
                  <a:lnTo>
                    <a:pt x="120381" y="1267452"/>
                  </a:lnTo>
                  <a:lnTo>
                    <a:pt x="165611" y="1283625"/>
                  </a:lnTo>
                  <a:lnTo>
                    <a:pt x="214883" y="1289303"/>
                  </a:lnTo>
                  <a:lnTo>
                    <a:pt x="10942319" y="1289303"/>
                  </a:lnTo>
                  <a:lnTo>
                    <a:pt x="10991572" y="1283625"/>
                  </a:lnTo>
                  <a:lnTo>
                    <a:pt x="11036794" y="1267452"/>
                  </a:lnTo>
                  <a:lnTo>
                    <a:pt x="11076694" y="1242077"/>
                  </a:lnTo>
                  <a:lnTo>
                    <a:pt x="11109977" y="1208794"/>
                  </a:lnTo>
                  <a:lnTo>
                    <a:pt x="11135352" y="1168894"/>
                  </a:lnTo>
                  <a:lnTo>
                    <a:pt x="11151525" y="1123672"/>
                  </a:lnTo>
                  <a:lnTo>
                    <a:pt x="11157204" y="1074420"/>
                  </a:lnTo>
                  <a:lnTo>
                    <a:pt x="11157204" y="214884"/>
                  </a:lnTo>
                  <a:lnTo>
                    <a:pt x="11151525" y="165631"/>
                  </a:lnTo>
                  <a:lnTo>
                    <a:pt x="11135352" y="120409"/>
                  </a:lnTo>
                  <a:lnTo>
                    <a:pt x="11109977" y="80509"/>
                  </a:lnTo>
                  <a:lnTo>
                    <a:pt x="11076694" y="47226"/>
                  </a:lnTo>
                  <a:lnTo>
                    <a:pt x="11036794" y="21851"/>
                  </a:lnTo>
                  <a:lnTo>
                    <a:pt x="10991572" y="5678"/>
                  </a:lnTo>
                  <a:lnTo>
                    <a:pt x="10942319" y="0"/>
                  </a:lnTo>
                  <a:close/>
                </a:path>
              </a:pathLst>
            </a:custGeom>
            <a:solidFill>
              <a:srgbClr val="AF1512"/>
            </a:solidFill>
          </p:spPr>
          <p:txBody>
            <a:bodyPr wrap="square" lIns="0" tIns="0" rIns="0" bIns="0" rtlCol="0"/>
            <a:lstStyle/>
            <a:p>
              <a:endParaRPr/>
            </a:p>
          </p:txBody>
        </p:sp>
        <p:sp>
          <p:nvSpPr>
            <p:cNvPr id="5" name="object 5"/>
            <p:cNvSpPr/>
            <p:nvPr/>
          </p:nvSpPr>
          <p:spPr>
            <a:xfrm>
              <a:off x="534161" y="2573273"/>
              <a:ext cx="11157585" cy="1289685"/>
            </a:xfrm>
            <a:custGeom>
              <a:avLst/>
              <a:gdLst/>
              <a:ahLst/>
              <a:cxnLst/>
              <a:rect l="l" t="t" r="r" b="b"/>
              <a:pathLst>
                <a:path w="11157585" h="1289685">
                  <a:moveTo>
                    <a:pt x="0" y="214884"/>
                  </a:moveTo>
                  <a:lnTo>
                    <a:pt x="5675" y="165631"/>
                  </a:lnTo>
                  <a:lnTo>
                    <a:pt x="21840" y="120409"/>
                  </a:lnTo>
                  <a:lnTo>
                    <a:pt x="47206" y="80509"/>
                  </a:lnTo>
                  <a:lnTo>
                    <a:pt x="80483" y="47226"/>
                  </a:lnTo>
                  <a:lnTo>
                    <a:pt x="120381" y="21851"/>
                  </a:lnTo>
                  <a:lnTo>
                    <a:pt x="165611" y="5678"/>
                  </a:lnTo>
                  <a:lnTo>
                    <a:pt x="214883" y="0"/>
                  </a:lnTo>
                  <a:lnTo>
                    <a:pt x="10942319" y="0"/>
                  </a:lnTo>
                  <a:lnTo>
                    <a:pt x="10991572" y="5678"/>
                  </a:lnTo>
                  <a:lnTo>
                    <a:pt x="11036794" y="21851"/>
                  </a:lnTo>
                  <a:lnTo>
                    <a:pt x="11076694" y="47226"/>
                  </a:lnTo>
                  <a:lnTo>
                    <a:pt x="11109977" y="80509"/>
                  </a:lnTo>
                  <a:lnTo>
                    <a:pt x="11135352" y="120409"/>
                  </a:lnTo>
                  <a:lnTo>
                    <a:pt x="11151525" y="165631"/>
                  </a:lnTo>
                  <a:lnTo>
                    <a:pt x="11157204" y="214884"/>
                  </a:lnTo>
                  <a:lnTo>
                    <a:pt x="11157204" y="1074420"/>
                  </a:lnTo>
                  <a:lnTo>
                    <a:pt x="11151525" y="1123672"/>
                  </a:lnTo>
                  <a:lnTo>
                    <a:pt x="11135352" y="1168894"/>
                  </a:lnTo>
                  <a:lnTo>
                    <a:pt x="11109977" y="1208794"/>
                  </a:lnTo>
                  <a:lnTo>
                    <a:pt x="11076694" y="1242077"/>
                  </a:lnTo>
                  <a:lnTo>
                    <a:pt x="11036794" y="1267452"/>
                  </a:lnTo>
                  <a:lnTo>
                    <a:pt x="10991572" y="1283625"/>
                  </a:lnTo>
                  <a:lnTo>
                    <a:pt x="10942319" y="1289303"/>
                  </a:lnTo>
                  <a:lnTo>
                    <a:pt x="214883" y="1289303"/>
                  </a:lnTo>
                  <a:lnTo>
                    <a:pt x="165611" y="1283625"/>
                  </a:lnTo>
                  <a:lnTo>
                    <a:pt x="120381" y="1267452"/>
                  </a:lnTo>
                  <a:lnTo>
                    <a:pt x="80483" y="1242077"/>
                  </a:lnTo>
                  <a:lnTo>
                    <a:pt x="47206" y="1208794"/>
                  </a:lnTo>
                  <a:lnTo>
                    <a:pt x="21840" y="1168894"/>
                  </a:lnTo>
                  <a:lnTo>
                    <a:pt x="5675" y="1123672"/>
                  </a:lnTo>
                  <a:lnTo>
                    <a:pt x="0" y="1074420"/>
                  </a:lnTo>
                  <a:lnTo>
                    <a:pt x="0" y="214884"/>
                  </a:lnTo>
                  <a:close/>
                </a:path>
              </a:pathLst>
            </a:custGeom>
            <a:ln w="19812">
              <a:solidFill>
                <a:srgbClr val="FFFFFF"/>
              </a:solidFill>
            </a:ln>
          </p:spPr>
          <p:txBody>
            <a:bodyPr wrap="square" lIns="0" tIns="0" rIns="0" bIns="0" rtlCol="0"/>
            <a:lstStyle/>
            <a:p>
              <a:endParaRPr/>
            </a:p>
          </p:txBody>
        </p:sp>
      </p:grpSp>
      <p:grpSp>
        <p:nvGrpSpPr>
          <p:cNvPr id="6" name="object 6"/>
          <p:cNvGrpSpPr/>
          <p:nvPr/>
        </p:nvGrpSpPr>
        <p:grpSpPr>
          <a:xfrm>
            <a:off x="3879850" y="3980434"/>
            <a:ext cx="7760970" cy="1184910"/>
            <a:chOff x="3879850" y="3980434"/>
            <a:chExt cx="7760970" cy="1184910"/>
          </a:xfrm>
        </p:grpSpPr>
        <p:sp>
          <p:nvSpPr>
            <p:cNvPr id="7" name="object 7"/>
            <p:cNvSpPr/>
            <p:nvPr/>
          </p:nvSpPr>
          <p:spPr>
            <a:xfrm>
              <a:off x="3890010" y="3990594"/>
              <a:ext cx="7740650" cy="1164590"/>
            </a:xfrm>
            <a:custGeom>
              <a:avLst/>
              <a:gdLst/>
              <a:ahLst/>
              <a:cxnLst/>
              <a:rect l="l" t="t" r="r" b="b"/>
              <a:pathLst>
                <a:path w="7740650" h="1164589">
                  <a:moveTo>
                    <a:pt x="7546340" y="0"/>
                  </a:moveTo>
                  <a:lnTo>
                    <a:pt x="0" y="0"/>
                  </a:lnTo>
                  <a:lnTo>
                    <a:pt x="0" y="1164335"/>
                  </a:lnTo>
                  <a:lnTo>
                    <a:pt x="7546340" y="1164335"/>
                  </a:lnTo>
                  <a:lnTo>
                    <a:pt x="7590839" y="1159211"/>
                  </a:lnTo>
                  <a:lnTo>
                    <a:pt x="7631686" y="1144614"/>
                  </a:lnTo>
                  <a:lnTo>
                    <a:pt x="7667717" y="1121708"/>
                  </a:lnTo>
                  <a:lnTo>
                    <a:pt x="7697768" y="1091657"/>
                  </a:lnTo>
                  <a:lnTo>
                    <a:pt x="7720674" y="1055626"/>
                  </a:lnTo>
                  <a:lnTo>
                    <a:pt x="7735271" y="1014779"/>
                  </a:lnTo>
                  <a:lnTo>
                    <a:pt x="7740396" y="970279"/>
                  </a:lnTo>
                  <a:lnTo>
                    <a:pt x="7740396" y="194055"/>
                  </a:lnTo>
                  <a:lnTo>
                    <a:pt x="7735271" y="149556"/>
                  </a:lnTo>
                  <a:lnTo>
                    <a:pt x="7720674" y="108709"/>
                  </a:lnTo>
                  <a:lnTo>
                    <a:pt x="7697768" y="72678"/>
                  </a:lnTo>
                  <a:lnTo>
                    <a:pt x="7667717" y="42627"/>
                  </a:lnTo>
                  <a:lnTo>
                    <a:pt x="7631686" y="19721"/>
                  </a:lnTo>
                  <a:lnTo>
                    <a:pt x="7590839" y="5124"/>
                  </a:lnTo>
                  <a:lnTo>
                    <a:pt x="7546340" y="0"/>
                  </a:lnTo>
                  <a:close/>
                </a:path>
              </a:pathLst>
            </a:custGeom>
            <a:solidFill>
              <a:srgbClr val="E3CCCC">
                <a:alpha val="90194"/>
              </a:srgbClr>
            </a:solidFill>
          </p:spPr>
          <p:txBody>
            <a:bodyPr wrap="square" lIns="0" tIns="0" rIns="0" bIns="0" rtlCol="0"/>
            <a:lstStyle/>
            <a:p>
              <a:endParaRPr/>
            </a:p>
          </p:txBody>
        </p:sp>
        <p:sp>
          <p:nvSpPr>
            <p:cNvPr id="8" name="object 8"/>
            <p:cNvSpPr/>
            <p:nvPr/>
          </p:nvSpPr>
          <p:spPr>
            <a:xfrm>
              <a:off x="3890010" y="3990594"/>
              <a:ext cx="7740650" cy="1164590"/>
            </a:xfrm>
            <a:custGeom>
              <a:avLst/>
              <a:gdLst/>
              <a:ahLst/>
              <a:cxnLst/>
              <a:rect l="l" t="t" r="r" b="b"/>
              <a:pathLst>
                <a:path w="7740650" h="1164589">
                  <a:moveTo>
                    <a:pt x="7740396" y="194055"/>
                  </a:moveTo>
                  <a:lnTo>
                    <a:pt x="7740396" y="970279"/>
                  </a:lnTo>
                  <a:lnTo>
                    <a:pt x="7735271" y="1014779"/>
                  </a:lnTo>
                  <a:lnTo>
                    <a:pt x="7720674" y="1055626"/>
                  </a:lnTo>
                  <a:lnTo>
                    <a:pt x="7697768" y="1091657"/>
                  </a:lnTo>
                  <a:lnTo>
                    <a:pt x="7667717" y="1121708"/>
                  </a:lnTo>
                  <a:lnTo>
                    <a:pt x="7631686" y="1144614"/>
                  </a:lnTo>
                  <a:lnTo>
                    <a:pt x="7590839" y="1159211"/>
                  </a:lnTo>
                  <a:lnTo>
                    <a:pt x="7546340" y="1164335"/>
                  </a:lnTo>
                  <a:lnTo>
                    <a:pt x="0" y="1164335"/>
                  </a:lnTo>
                  <a:lnTo>
                    <a:pt x="0" y="0"/>
                  </a:lnTo>
                  <a:lnTo>
                    <a:pt x="7546340" y="0"/>
                  </a:lnTo>
                  <a:lnTo>
                    <a:pt x="7590839" y="5124"/>
                  </a:lnTo>
                  <a:lnTo>
                    <a:pt x="7631686" y="19721"/>
                  </a:lnTo>
                  <a:lnTo>
                    <a:pt x="7667717" y="42627"/>
                  </a:lnTo>
                  <a:lnTo>
                    <a:pt x="7697768" y="72678"/>
                  </a:lnTo>
                  <a:lnTo>
                    <a:pt x="7720674" y="108709"/>
                  </a:lnTo>
                  <a:lnTo>
                    <a:pt x="7735271" y="149556"/>
                  </a:lnTo>
                  <a:lnTo>
                    <a:pt x="7740396" y="194055"/>
                  </a:lnTo>
                  <a:close/>
                </a:path>
              </a:pathLst>
            </a:custGeom>
            <a:ln w="19812">
              <a:solidFill>
                <a:srgbClr val="E3CCCC"/>
              </a:solidFill>
            </a:ln>
          </p:spPr>
          <p:txBody>
            <a:bodyPr wrap="square" lIns="0" tIns="0" rIns="0" bIns="0" rtlCol="0"/>
            <a:lstStyle/>
            <a:p>
              <a:endParaRPr/>
            </a:p>
          </p:txBody>
        </p:sp>
      </p:grpSp>
      <p:sp>
        <p:nvSpPr>
          <p:cNvPr id="9" name="object 9"/>
          <p:cNvSpPr txBox="1"/>
          <p:nvPr/>
        </p:nvSpPr>
        <p:spPr>
          <a:xfrm>
            <a:off x="816051" y="2663444"/>
            <a:ext cx="10599420" cy="1806575"/>
          </a:xfrm>
          <a:prstGeom prst="rect">
            <a:avLst/>
          </a:prstGeom>
        </p:spPr>
        <p:txBody>
          <a:bodyPr vert="horz" wrap="square" lIns="0" tIns="65405" rIns="0" bIns="0" rtlCol="0">
            <a:spAutoFit/>
          </a:bodyPr>
          <a:lstStyle/>
          <a:p>
            <a:pPr marL="448309" marR="5080" indent="-436245">
              <a:lnSpc>
                <a:spcPts val="3860"/>
              </a:lnSpc>
              <a:spcBef>
                <a:spcPts val="515"/>
              </a:spcBef>
            </a:pPr>
            <a:r>
              <a:rPr sz="3500" spc="-120" dirty="0">
                <a:solidFill>
                  <a:srgbClr val="FFFFFF"/>
                </a:solidFill>
                <a:latin typeface="Verdana"/>
                <a:cs typeface="Verdana"/>
              </a:rPr>
              <a:t>Admission</a:t>
            </a:r>
            <a:r>
              <a:rPr sz="3500" spc="-240" dirty="0">
                <a:solidFill>
                  <a:srgbClr val="FFFFFF"/>
                </a:solidFill>
                <a:latin typeface="Verdana"/>
                <a:cs typeface="Verdana"/>
              </a:rPr>
              <a:t> </a:t>
            </a:r>
            <a:r>
              <a:rPr sz="3500" spc="-195" dirty="0">
                <a:solidFill>
                  <a:srgbClr val="FFFFFF"/>
                </a:solidFill>
                <a:latin typeface="Verdana"/>
                <a:cs typeface="Verdana"/>
              </a:rPr>
              <a:t>in</a:t>
            </a:r>
            <a:r>
              <a:rPr sz="3500" spc="-235" dirty="0">
                <a:solidFill>
                  <a:srgbClr val="FFFFFF"/>
                </a:solidFill>
                <a:latin typeface="Verdana"/>
                <a:cs typeface="Verdana"/>
              </a:rPr>
              <a:t> </a:t>
            </a:r>
            <a:r>
              <a:rPr sz="3500" spc="-110" dirty="0">
                <a:solidFill>
                  <a:srgbClr val="FFFFFF"/>
                </a:solidFill>
                <a:latin typeface="Verdana"/>
                <a:cs typeface="Verdana"/>
              </a:rPr>
              <a:t>DAE</a:t>
            </a:r>
            <a:r>
              <a:rPr sz="3500" spc="-240" dirty="0">
                <a:solidFill>
                  <a:srgbClr val="FFFFFF"/>
                </a:solidFill>
                <a:latin typeface="Verdana"/>
                <a:cs typeface="Verdana"/>
              </a:rPr>
              <a:t> </a:t>
            </a:r>
            <a:r>
              <a:rPr sz="3500" spc="-25" dirty="0">
                <a:solidFill>
                  <a:srgbClr val="FFFFFF"/>
                </a:solidFill>
                <a:latin typeface="Verdana"/>
                <a:cs typeface="Verdana"/>
              </a:rPr>
              <a:t>program</a:t>
            </a:r>
            <a:r>
              <a:rPr sz="3500" spc="-254" dirty="0">
                <a:solidFill>
                  <a:srgbClr val="FFFFFF"/>
                </a:solidFill>
                <a:latin typeface="Verdana"/>
                <a:cs typeface="Verdana"/>
              </a:rPr>
              <a:t> </a:t>
            </a:r>
            <a:r>
              <a:rPr sz="3500" spc="-380" dirty="0">
                <a:solidFill>
                  <a:srgbClr val="FFFFFF"/>
                </a:solidFill>
                <a:latin typeface="Verdana"/>
                <a:cs typeface="Verdana"/>
              </a:rPr>
              <a:t>is</a:t>
            </a:r>
            <a:r>
              <a:rPr sz="3500" spc="-240" dirty="0">
                <a:solidFill>
                  <a:srgbClr val="FFFFFF"/>
                </a:solidFill>
                <a:latin typeface="Verdana"/>
                <a:cs typeface="Verdana"/>
              </a:rPr>
              <a:t> </a:t>
            </a:r>
            <a:r>
              <a:rPr sz="3500" dirty="0">
                <a:solidFill>
                  <a:srgbClr val="FFFFFF"/>
                </a:solidFill>
                <a:latin typeface="Verdana"/>
                <a:cs typeface="Verdana"/>
              </a:rPr>
              <a:t>on</a:t>
            </a:r>
            <a:r>
              <a:rPr sz="3500" spc="-235" dirty="0">
                <a:solidFill>
                  <a:srgbClr val="FFFFFF"/>
                </a:solidFill>
                <a:latin typeface="Verdana"/>
                <a:cs typeface="Verdana"/>
              </a:rPr>
              <a:t> </a:t>
            </a:r>
            <a:r>
              <a:rPr sz="3500" spc="135" dirty="0">
                <a:solidFill>
                  <a:srgbClr val="FFFFFF"/>
                </a:solidFill>
                <a:latin typeface="Verdana"/>
                <a:cs typeface="Verdana"/>
              </a:rPr>
              <a:t>Open</a:t>
            </a:r>
            <a:r>
              <a:rPr sz="3500" spc="-240" dirty="0">
                <a:solidFill>
                  <a:srgbClr val="FFFFFF"/>
                </a:solidFill>
                <a:latin typeface="Verdana"/>
                <a:cs typeface="Verdana"/>
              </a:rPr>
              <a:t> </a:t>
            </a:r>
            <a:r>
              <a:rPr sz="3500" spc="-90" dirty="0">
                <a:solidFill>
                  <a:srgbClr val="FFFFFF"/>
                </a:solidFill>
                <a:latin typeface="Verdana"/>
                <a:cs typeface="Verdana"/>
              </a:rPr>
              <a:t>Merit</a:t>
            </a:r>
            <a:r>
              <a:rPr sz="3500" spc="-250" dirty="0">
                <a:solidFill>
                  <a:srgbClr val="FFFFFF"/>
                </a:solidFill>
                <a:latin typeface="Verdana"/>
                <a:cs typeface="Verdana"/>
              </a:rPr>
              <a:t> </a:t>
            </a:r>
            <a:r>
              <a:rPr sz="3500" spc="-120" dirty="0">
                <a:solidFill>
                  <a:srgbClr val="FFFFFF"/>
                </a:solidFill>
                <a:latin typeface="Verdana"/>
                <a:cs typeface="Verdana"/>
              </a:rPr>
              <a:t>basis, </a:t>
            </a:r>
            <a:r>
              <a:rPr sz="3500" spc="70" dirty="0">
                <a:solidFill>
                  <a:srgbClr val="FFFFFF"/>
                </a:solidFill>
                <a:latin typeface="Verdana"/>
                <a:cs typeface="Verdana"/>
              </a:rPr>
              <a:t>based</a:t>
            </a:r>
            <a:r>
              <a:rPr sz="3500" spc="-245" dirty="0">
                <a:solidFill>
                  <a:srgbClr val="FFFFFF"/>
                </a:solidFill>
                <a:latin typeface="Verdana"/>
                <a:cs typeface="Verdana"/>
              </a:rPr>
              <a:t> </a:t>
            </a:r>
            <a:r>
              <a:rPr sz="3500" dirty="0">
                <a:solidFill>
                  <a:srgbClr val="FFFFFF"/>
                </a:solidFill>
                <a:latin typeface="Verdana"/>
                <a:cs typeface="Verdana"/>
              </a:rPr>
              <a:t>on</a:t>
            </a:r>
            <a:r>
              <a:rPr sz="3500" spc="-235" dirty="0">
                <a:solidFill>
                  <a:srgbClr val="FFFFFF"/>
                </a:solidFill>
                <a:latin typeface="Verdana"/>
                <a:cs typeface="Verdana"/>
              </a:rPr>
              <a:t> </a:t>
            </a:r>
            <a:r>
              <a:rPr sz="3500" spc="-40" dirty="0">
                <a:solidFill>
                  <a:srgbClr val="FFFFFF"/>
                </a:solidFill>
                <a:latin typeface="Verdana"/>
                <a:cs typeface="Verdana"/>
              </a:rPr>
              <a:t>the</a:t>
            </a:r>
            <a:r>
              <a:rPr sz="3500" spc="-240" dirty="0">
                <a:solidFill>
                  <a:srgbClr val="FFFFFF"/>
                </a:solidFill>
                <a:latin typeface="Verdana"/>
                <a:cs typeface="Verdana"/>
              </a:rPr>
              <a:t> </a:t>
            </a:r>
            <a:r>
              <a:rPr sz="3500" spc="-60" dirty="0">
                <a:solidFill>
                  <a:srgbClr val="FFFFFF"/>
                </a:solidFill>
                <a:latin typeface="Verdana"/>
                <a:cs typeface="Verdana"/>
              </a:rPr>
              <a:t>following</a:t>
            </a:r>
            <a:r>
              <a:rPr sz="3500" spc="-254" dirty="0">
                <a:solidFill>
                  <a:srgbClr val="FFFFFF"/>
                </a:solidFill>
                <a:latin typeface="Verdana"/>
                <a:cs typeface="Verdana"/>
              </a:rPr>
              <a:t> </a:t>
            </a:r>
            <a:r>
              <a:rPr sz="3500" spc="-215" dirty="0">
                <a:solidFill>
                  <a:srgbClr val="FFFFFF"/>
                </a:solidFill>
                <a:latin typeface="Verdana"/>
                <a:cs typeface="Verdana"/>
              </a:rPr>
              <a:t>terms</a:t>
            </a:r>
            <a:r>
              <a:rPr sz="3500" spc="-240" dirty="0">
                <a:solidFill>
                  <a:srgbClr val="FFFFFF"/>
                </a:solidFill>
                <a:latin typeface="Verdana"/>
                <a:cs typeface="Verdana"/>
              </a:rPr>
              <a:t> </a:t>
            </a:r>
            <a:r>
              <a:rPr sz="3500" spc="125" dirty="0">
                <a:solidFill>
                  <a:srgbClr val="FFFFFF"/>
                </a:solidFill>
                <a:latin typeface="Verdana"/>
                <a:cs typeface="Verdana"/>
              </a:rPr>
              <a:t>and</a:t>
            </a:r>
            <a:r>
              <a:rPr sz="3500" spc="-254" dirty="0">
                <a:solidFill>
                  <a:srgbClr val="FFFFFF"/>
                </a:solidFill>
                <a:latin typeface="Verdana"/>
                <a:cs typeface="Verdana"/>
              </a:rPr>
              <a:t> </a:t>
            </a:r>
            <a:r>
              <a:rPr sz="3500" spc="-10" dirty="0">
                <a:solidFill>
                  <a:srgbClr val="FFFFFF"/>
                </a:solidFill>
                <a:latin typeface="Verdana"/>
                <a:cs typeface="Verdana"/>
              </a:rPr>
              <a:t>conditions;</a:t>
            </a:r>
            <a:endParaRPr sz="3500">
              <a:latin typeface="Verdana"/>
              <a:cs typeface="Verdana"/>
            </a:endParaRPr>
          </a:p>
          <a:p>
            <a:pPr marL="171450" marR="80645" indent="-171450" algn="r">
              <a:lnSpc>
                <a:spcPts val="1839"/>
              </a:lnSpc>
              <a:spcBef>
                <a:spcPts val="2200"/>
              </a:spcBef>
              <a:buChar char="•"/>
              <a:tabLst>
                <a:tab pos="171450" algn="l"/>
              </a:tabLst>
            </a:pPr>
            <a:r>
              <a:rPr sz="1600" dirty="0">
                <a:latin typeface="Verdana"/>
                <a:cs typeface="Verdana"/>
              </a:rPr>
              <a:t>Candidates</a:t>
            </a:r>
            <a:r>
              <a:rPr sz="1600" spc="120" dirty="0">
                <a:latin typeface="Verdana"/>
                <a:cs typeface="Verdana"/>
              </a:rPr>
              <a:t> </a:t>
            </a:r>
            <a:r>
              <a:rPr sz="1600" spc="-10" dirty="0">
                <a:latin typeface="Verdana"/>
                <a:cs typeface="Verdana"/>
              </a:rPr>
              <a:t>from</a:t>
            </a:r>
            <a:r>
              <a:rPr sz="1600" spc="114" dirty="0">
                <a:latin typeface="Verdana"/>
                <a:cs typeface="Verdana"/>
              </a:rPr>
              <a:t> </a:t>
            </a:r>
            <a:r>
              <a:rPr sz="1600" dirty="0">
                <a:latin typeface="Verdana"/>
                <a:cs typeface="Verdana"/>
              </a:rPr>
              <a:t>all</a:t>
            </a:r>
            <a:r>
              <a:rPr sz="1600" spc="120" dirty="0">
                <a:latin typeface="Verdana"/>
                <a:cs typeface="Verdana"/>
              </a:rPr>
              <a:t> </a:t>
            </a:r>
            <a:r>
              <a:rPr sz="1600" dirty="0">
                <a:latin typeface="Verdana"/>
                <a:cs typeface="Verdana"/>
              </a:rPr>
              <a:t>over</a:t>
            </a:r>
            <a:r>
              <a:rPr sz="1600" spc="114" dirty="0">
                <a:latin typeface="Verdana"/>
                <a:cs typeface="Verdana"/>
              </a:rPr>
              <a:t> </a:t>
            </a:r>
            <a:r>
              <a:rPr sz="1600" dirty="0">
                <a:latin typeface="Verdana"/>
                <a:cs typeface="Verdana"/>
              </a:rPr>
              <a:t>the</a:t>
            </a:r>
            <a:r>
              <a:rPr sz="1600" spc="120" dirty="0">
                <a:latin typeface="Verdana"/>
                <a:cs typeface="Verdana"/>
              </a:rPr>
              <a:t> </a:t>
            </a:r>
            <a:r>
              <a:rPr sz="1600" spc="-30" dirty="0">
                <a:latin typeface="Verdana"/>
                <a:cs typeface="Verdana"/>
              </a:rPr>
              <a:t>Pakistan</a:t>
            </a:r>
            <a:r>
              <a:rPr sz="1600" spc="114" dirty="0">
                <a:latin typeface="Verdana"/>
                <a:cs typeface="Verdana"/>
              </a:rPr>
              <a:t> </a:t>
            </a:r>
            <a:r>
              <a:rPr sz="1600" dirty="0">
                <a:latin typeface="Verdana"/>
                <a:cs typeface="Verdana"/>
              </a:rPr>
              <a:t>are</a:t>
            </a:r>
            <a:r>
              <a:rPr sz="1600" spc="110" dirty="0">
                <a:latin typeface="Verdana"/>
                <a:cs typeface="Verdana"/>
              </a:rPr>
              <a:t> </a:t>
            </a:r>
            <a:r>
              <a:rPr sz="1600" dirty="0">
                <a:latin typeface="Verdana"/>
                <a:cs typeface="Verdana"/>
              </a:rPr>
              <a:t>eligible</a:t>
            </a:r>
            <a:r>
              <a:rPr sz="1600" spc="120" dirty="0">
                <a:latin typeface="Verdana"/>
                <a:cs typeface="Verdana"/>
              </a:rPr>
              <a:t> </a:t>
            </a:r>
            <a:r>
              <a:rPr sz="1600" dirty="0">
                <a:latin typeface="Verdana"/>
                <a:cs typeface="Verdana"/>
              </a:rPr>
              <a:t>to</a:t>
            </a:r>
            <a:r>
              <a:rPr sz="1600" spc="110" dirty="0">
                <a:latin typeface="Verdana"/>
                <a:cs typeface="Verdana"/>
              </a:rPr>
              <a:t> </a:t>
            </a:r>
            <a:r>
              <a:rPr sz="1600" dirty="0">
                <a:latin typeface="Verdana"/>
                <a:cs typeface="Verdana"/>
              </a:rPr>
              <a:t>apply</a:t>
            </a:r>
            <a:r>
              <a:rPr sz="1600" spc="110" dirty="0">
                <a:latin typeface="Verdana"/>
                <a:cs typeface="Verdana"/>
              </a:rPr>
              <a:t> </a:t>
            </a:r>
            <a:r>
              <a:rPr sz="1600" dirty="0">
                <a:latin typeface="Verdana"/>
                <a:cs typeface="Verdana"/>
              </a:rPr>
              <a:t>on</a:t>
            </a:r>
            <a:r>
              <a:rPr sz="1600" spc="114" dirty="0">
                <a:latin typeface="Verdana"/>
                <a:cs typeface="Verdana"/>
              </a:rPr>
              <a:t> </a:t>
            </a:r>
            <a:r>
              <a:rPr sz="1600" spc="-20" dirty="0">
                <a:latin typeface="Verdana"/>
                <a:cs typeface="Verdana"/>
              </a:rPr>
              <a:t>open</a:t>
            </a:r>
            <a:endParaRPr sz="1600">
              <a:latin typeface="Verdana"/>
              <a:cs typeface="Verdana"/>
            </a:endParaRPr>
          </a:p>
          <a:p>
            <a:pPr marR="80010" algn="r">
              <a:lnSpc>
                <a:spcPts val="1839"/>
              </a:lnSpc>
            </a:pPr>
            <a:r>
              <a:rPr sz="1600" spc="-60" dirty="0">
                <a:latin typeface="Verdana"/>
                <a:cs typeface="Verdana"/>
              </a:rPr>
              <a:t>merit</a:t>
            </a:r>
            <a:r>
              <a:rPr sz="1600" spc="-65" dirty="0">
                <a:latin typeface="Verdana"/>
                <a:cs typeface="Verdana"/>
              </a:rPr>
              <a:t> </a:t>
            </a:r>
            <a:r>
              <a:rPr sz="1600" dirty="0">
                <a:latin typeface="Verdana"/>
                <a:cs typeface="Verdana"/>
              </a:rPr>
              <a:t>as</a:t>
            </a:r>
            <a:r>
              <a:rPr sz="1600" spc="-45" dirty="0">
                <a:latin typeface="Verdana"/>
                <a:cs typeface="Verdana"/>
              </a:rPr>
              <a:t> </a:t>
            </a:r>
            <a:r>
              <a:rPr sz="1600" dirty="0">
                <a:latin typeface="Verdana"/>
                <a:cs typeface="Verdana"/>
              </a:rPr>
              <a:t>per</a:t>
            </a:r>
            <a:r>
              <a:rPr sz="1600" spc="-55" dirty="0">
                <a:latin typeface="Verdana"/>
                <a:cs typeface="Verdana"/>
              </a:rPr>
              <a:t> </a:t>
            </a:r>
            <a:r>
              <a:rPr sz="1600" dirty="0">
                <a:latin typeface="Verdana"/>
                <a:cs typeface="Verdana"/>
              </a:rPr>
              <a:t>regional</a:t>
            </a:r>
            <a:r>
              <a:rPr sz="1600" spc="-35" dirty="0">
                <a:latin typeface="Verdana"/>
                <a:cs typeface="Verdana"/>
              </a:rPr>
              <a:t> </a:t>
            </a:r>
            <a:r>
              <a:rPr sz="1600" spc="-45" dirty="0">
                <a:latin typeface="Verdana"/>
                <a:cs typeface="Verdana"/>
              </a:rPr>
              <a:t>seats </a:t>
            </a:r>
            <a:r>
              <a:rPr sz="1600" spc="-20" dirty="0">
                <a:latin typeface="Verdana"/>
                <a:cs typeface="Verdana"/>
              </a:rPr>
              <a:t>allocations.</a:t>
            </a:r>
            <a:r>
              <a:rPr sz="1600" spc="-65" dirty="0">
                <a:latin typeface="Verdana"/>
                <a:cs typeface="Verdana"/>
              </a:rPr>
              <a:t> </a:t>
            </a:r>
            <a:r>
              <a:rPr sz="1600" spc="-45" dirty="0">
                <a:latin typeface="Verdana"/>
                <a:cs typeface="Verdana"/>
              </a:rPr>
              <a:t>Admission</a:t>
            </a:r>
            <a:r>
              <a:rPr sz="1600" spc="-40" dirty="0">
                <a:latin typeface="Verdana"/>
                <a:cs typeface="Verdana"/>
              </a:rPr>
              <a:t> </a:t>
            </a:r>
            <a:r>
              <a:rPr sz="1600" spc="-60" dirty="0">
                <a:latin typeface="Verdana"/>
                <a:cs typeface="Verdana"/>
              </a:rPr>
              <a:t>will</a:t>
            </a:r>
            <a:r>
              <a:rPr sz="1600" spc="-35" dirty="0">
                <a:latin typeface="Verdana"/>
                <a:cs typeface="Verdana"/>
              </a:rPr>
              <a:t> </a:t>
            </a:r>
            <a:r>
              <a:rPr sz="1600" spc="85" dirty="0">
                <a:latin typeface="Verdana"/>
                <a:cs typeface="Verdana"/>
              </a:rPr>
              <a:t>be</a:t>
            </a:r>
            <a:r>
              <a:rPr sz="1600" spc="-55" dirty="0">
                <a:latin typeface="Verdana"/>
                <a:cs typeface="Verdana"/>
              </a:rPr>
              <a:t> </a:t>
            </a:r>
            <a:r>
              <a:rPr sz="1600" spc="-25" dirty="0">
                <a:latin typeface="Verdana"/>
                <a:cs typeface="Verdana"/>
              </a:rPr>
              <a:t>purely</a:t>
            </a:r>
            <a:r>
              <a:rPr sz="1600" spc="-45" dirty="0">
                <a:latin typeface="Verdana"/>
                <a:cs typeface="Verdana"/>
              </a:rPr>
              <a:t> </a:t>
            </a:r>
            <a:r>
              <a:rPr sz="1600" spc="-10" dirty="0">
                <a:latin typeface="Verdana"/>
                <a:cs typeface="Verdana"/>
              </a:rPr>
              <a:t>based</a:t>
            </a:r>
            <a:endParaRPr sz="1600">
              <a:latin typeface="Verdana"/>
              <a:cs typeface="Verdana"/>
            </a:endParaRPr>
          </a:p>
        </p:txBody>
      </p:sp>
      <p:grpSp>
        <p:nvGrpSpPr>
          <p:cNvPr id="10" name="object 10"/>
          <p:cNvGrpSpPr/>
          <p:nvPr/>
        </p:nvGrpSpPr>
        <p:grpSpPr>
          <a:xfrm>
            <a:off x="499872" y="3918203"/>
            <a:ext cx="3400425" cy="1309370"/>
            <a:chOff x="499872" y="3918203"/>
            <a:chExt cx="3400425" cy="1309370"/>
          </a:xfrm>
        </p:grpSpPr>
        <p:sp>
          <p:nvSpPr>
            <p:cNvPr id="11" name="object 11"/>
            <p:cNvSpPr/>
            <p:nvPr/>
          </p:nvSpPr>
          <p:spPr>
            <a:xfrm>
              <a:off x="509778" y="3928109"/>
              <a:ext cx="3380740" cy="1289685"/>
            </a:xfrm>
            <a:custGeom>
              <a:avLst/>
              <a:gdLst/>
              <a:ahLst/>
              <a:cxnLst/>
              <a:rect l="l" t="t" r="r" b="b"/>
              <a:pathLst>
                <a:path w="3380740" h="1289685">
                  <a:moveTo>
                    <a:pt x="3165348" y="0"/>
                  </a:moveTo>
                  <a:lnTo>
                    <a:pt x="214884" y="0"/>
                  </a:lnTo>
                  <a:lnTo>
                    <a:pt x="165611" y="5678"/>
                  </a:lnTo>
                  <a:lnTo>
                    <a:pt x="120381" y="21851"/>
                  </a:lnTo>
                  <a:lnTo>
                    <a:pt x="80483" y="47226"/>
                  </a:lnTo>
                  <a:lnTo>
                    <a:pt x="47206" y="80509"/>
                  </a:lnTo>
                  <a:lnTo>
                    <a:pt x="21840" y="120409"/>
                  </a:lnTo>
                  <a:lnTo>
                    <a:pt x="5675" y="165631"/>
                  </a:lnTo>
                  <a:lnTo>
                    <a:pt x="0" y="214883"/>
                  </a:lnTo>
                  <a:lnTo>
                    <a:pt x="0" y="1074420"/>
                  </a:lnTo>
                  <a:lnTo>
                    <a:pt x="5675" y="1123672"/>
                  </a:lnTo>
                  <a:lnTo>
                    <a:pt x="21840" y="1168894"/>
                  </a:lnTo>
                  <a:lnTo>
                    <a:pt x="47206" y="1208794"/>
                  </a:lnTo>
                  <a:lnTo>
                    <a:pt x="80483" y="1242077"/>
                  </a:lnTo>
                  <a:lnTo>
                    <a:pt x="120381" y="1267452"/>
                  </a:lnTo>
                  <a:lnTo>
                    <a:pt x="165611" y="1283625"/>
                  </a:lnTo>
                  <a:lnTo>
                    <a:pt x="214884" y="1289303"/>
                  </a:lnTo>
                  <a:lnTo>
                    <a:pt x="3165348" y="1289303"/>
                  </a:lnTo>
                  <a:lnTo>
                    <a:pt x="3214600" y="1283625"/>
                  </a:lnTo>
                  <a:lnTo>
                    <a:pt x="3259822" y="1267452"/>
                  </a:lnTo>
                  <a:lnTo>
                    <a:pt x="3299722" y="1242077"/>
                  </a:lnTo>
                  <a:lnTo>
                    <a:pt x="3333005" y="1208794"/>
                  </a:lnTo>
                  <a:lnTo>
                    <a:pt x="3358380" y="1168894"/>
                  </a:lnTo>
                  <a:lnTo>
                    <a:pt x="3374553" y="1123672"/>
                  </a:lnTo>
                  <a:lnTo>
                    <a:pt x="3380232" y="1074420"/>
                  </a:lnTo>
                  <a:lnTo>
                    <a:pt x="3380232" y="214883"/>
                  </a:lnTo>
                  <a:lnTo>
                    <a:pt x="3374553" y="165631"/>
                  </a:lnTo>
                  <a:lnTo>
                    <a:pt x="3358380" y="120409"/>
                  </a:lnTo>
                  <a:lnTo>
                    <a:pt x="3333005" y="80509"/>
                  </a:lnTo>
                  <a:lnTo>
                    <a:pt x="3299722" y="47226"/>
                  </a:lnTo>
                  <a:lnTo>
                    <a:pt x="3259822" y="21851"/>
                  </a:lnTo>
                  <a:lnTo>
                    <a:pt x="3214600" y="5678"/>
                  </a:lnTo>
                  <a:lnTo>
                    <a:pt x="3165348" y="0"/>
                  </a:lnTo>
                  <a:close/>
                </a:path>
              </a:pathLst>
            </a:custGeom>
            <a:solidFill>
              <a:srgbClr val="AF1512"/>
            </a:solidFill>
          </p:spPr>
          <p:txBody>
            <a:bodyPr wrap="square" lIns="0" tIns="0" rIns="0" bIns="0" rtlCol="0"/>
            <a:lstStyle/>
            <a:p>
              <a:endParaRPr/>
            </a:p>
          </p:txBody>
        </p:sp>
        <p:sp>
          <p:nvSpPr>
            <p:cNvPr id="12" name="object 12"/>
            <p:cNvSpPr/>
            <p:nvPr/>
          </p:nvSpPr>
          <p:spPr>
            <a:xfrm>
              <a:off x="509778" y="3928109"/>
              <a:ext cx="3380740" cy="1289685"/>
            </a:xfrm>
            <a:custGeom>
              <a:avLst/>
              <a:gdLst/>
              <a:ahLst/>
              <a:cxnLst/>
              <a:rect l="l" t="t" r="r" b="b"/>
              <a:pathLst>
                <a:path w="3380740" h="1289685">
                  <a:moveTo>
                    <a:pt x="0" y="214883"/>
                  </a:moveTo>
                  <a:lnTo>
                    <a:pt x="5675" y="165631"/>
                  </a:lnTo>
                  <a:lnTo>
                    <a:pt x="21840" y="120409"/>
                  </a:lnTo>
                  <a:lnTo>
                    <a:pt x="47206" y="80509"/>
                  </a:lnTo>
                  <a:lnTo>
                    <a:pt x="80483" y="47226"/>
                  </a:lnTo>
                  <a:lnTo>
                    <a:pt x="120381" y="21851"/>
                  </a:lnTo>
                  <a:lnTo>
                    <a:pt x="165611" y="5678"/>
                  </a:lnTo>
                  <a:lnTo>
                    <a:pt x="214884" y="0"/>
                  </a:lnTo>
                  <a:lnTo>
                    <a:pt x="3165348" y="0"/>
                  </a:lnTo>
                  <a:lnTo>
                    <a:pt x="3214600" y="5678"/>
                  </a:lnTo>
                  <a:lnTo>
                    <a:pt x="3259822" y="21851"/>
                  </a:lnTo>
                  <a:lnTo>
                    <a:pt x="3299722" y="47226"/>
                  </a:lnTo>
                  <a:lnTo>
                    <a:pt x="3333005" y="80509"/>
                  </a:lnTo>
                  <a:lnTo>
                    <a:pt x="3358380" y="120409"/>
                  </a:lnTo>
                  <a:lnTo>
                    <a:pt x="3374553" y="165631"/>
                  </a:lnTo>
                  <a:lnTo>
                    <a:pt x="3380232" y="214883"/>
                  </a:lnTo>
                  <a:lnTo>
                    <a:pt x="3380232" y="1074420"/>
                  </a:lnTo>
                  <a:lnTo>
                    <a:pt x="3374553" y="1123672"/>
                  </a:lnTo>
                  <a:lnTo>
                    <a:pt x="3358380" y="1168894"/>
                  </a:lnTo>
                  <a:lnTo>
                    <a:pt x="3333005" y="1208794"/>
                  </a:lnTo>
                  <a:lnTo>
                    <a:pt x="3299722" y="1242077"/>
                  </a:lnTo>
                  <a:lnTo>
                    <a:pt x="3259822" y="1267452"/>
                  </a:lnTo>
                  <a:lnTo>
                    <a:pt x="3214600" y="1283625"/>
                  </a:lnTo>
                  <a:lnTo>
                    <a:pt x="3165348" y="1289303"/>
                  </a:lnTo>
                  <a:lnTo>
                    <a:pt x="214884" y="1289303"/>
                  </a:lnTo>
                  <a:lnTo>
                    <a:pt x="165611" y="1283625"/>
                  </a:lnTo>
                  <a:lnTo>
                    <a:pt x="120381" y="1267452"/>
                  </a:lnTo>
                  <a:lnTo>
                    <a:pt x="80483" y="1242077"/>
                  </a:lnTo>
                  <a:lnTo>
                    <a:pt x="47206" y="1208794"/>
                  </a:lnTo>
                  <a:lnTo>
                    <a:pt x="21840" y="1168894"/>
                  </a:lnTo>
                  <a:lnTo>
                    <a:pt x="5675" y="1123672"/>
                  </a:lnTo>
                  <a:lnTo>
                    <a:pt x="0" y="1074420"/>
                  </a:lnTo>
                  <a:lnTo>
                    <a:pt x="0" y="214883"/>
                  </a:lnTo>
                  <a:close/>
                </a:path>
              </a:pathLst>
            </a:custGeom>
            <a:ln w="19812">
              <a:solidFill>
                <a:srgbClr val="FFFFFF"/>
              </a:solidFill>
            </a:ln>
          </p:spPr>
          <p:txBody>
            <a:bodyPr wrap="square" lIns="0" tIns="0" rIns="0" bIns="0" rtlCol="0"/>
            <a:lstStyle/>
            <a:p>
              <a:endParaRPr/>
            </a:p>
          </p:txBody>
        </p:sp>
      </p:grpSp>
      <p:sp>
        <p:nvSpPr>
          <p:cNvPr id="13" name="object 13"/>
          <p:cNvSpPr txBox="1"/>
          <p:nvPr/>
        </p:nvSpPr>
        <p:spPr>
          <a:xfrm>
            <a:off x="1260728" y="4263085"/>
            <a:ext cx="1877060" cy="560070"/>
          </a:xfrm>
          <a:prstGeom prst="rect">
            <a:avLst/>
          </a:prstGeom>
        </p:spPr>
        <p:txBody>
          <a:bodyPr vert="horz" wrap="square" lIns="0" tIns="13335" rIns="0" bIns="0" rtlCol="0">
            <a:spAutoFit/>
          </a:bodyPr>
          <a:lstStyle/>
          <a:p>
            <a:pPr marL="12700">
              <a:lnSpc>
                <a:spcPct val="100000"/>
              </a:lnSpc>
              <a:spcBef>
                <a:spcPts val="105"/>
              </a:spcBef>
            </a:pPr>
            <a:r>
              <a:rPr sz="3500" b="1" spc="-160" dirty="0">
                <a:solidFill>
                  <a:srgbClr val="FFFFFF"/>
                </a:solidFill>
                <a:latin typeface="Tahoma"/>
                <a:cs typeface="Tahoma"/>
              </a:rPr>
              <a:t>Eligibility</a:t>
            </a:r>
            <a:endParaRPr sz="3500">
              <a:latin typeface="Tahoma"/>
              <a:cs typeface="Tahoma"/>
            </a:endParaRPr>
          </a:p>
        </p:txBody>
      </p:sp>
      <p:grpSp>
        <p:nvGrpSpPr>
          <p:cNvPr id="14" name="object 14"/>
          <p:cNvGrpSpPr/>
          <p:nvPr/>
        </p:nvGrpSpPr>
        <p:grpSpPr>
          <a:xfrm>
            <a:off x="3920997" y="5272785"/>
            <a:ext cx="7773034" cy="1399540"/>
            <a:chOff x="3920997" y="5272785"/>
            <a:chExt cx="7773034" cy="1399540"/>
          </a:xfrm>
        </p:grpSpPr>
        <p:sp>
          <p:nvSpPr>
            <p:cNvPr id="15" name="object 15"/>
            <p:cNvSpPr/>
            <p:nvPr/>
          </p:nvSpPr>
          <p:spPr>
            <a:xfrm>
              <a:off x="3931157" y="5282945"/>
              <a:ext cx="7752715" cy="1379220"/>
            </a:xfrm>
            <a:custGeom>
              <a:avLst/>
              <a:gdLst/>
              <a:ahLst/>
              <a:cxnLst/>
              <a:rect l="l" t="t" r="r" b="b"/>
              <a:pathLst>
                <a:path w="7752715" h="1379220">
                  <a:moveTo>
                    <a:pt x="7522717" y="0"/>
                  </a:moveTo>
                  <a:lnTo>
                    <a:pt x="0" y="0"/>
                  </a:lnTo>
                  <a:lnTo>
                    <a:pt x="0" y="1379219"/>
                  </a:lnTo>
                  <a:lnTo>
                    <a:pt x="7522717" y="1379219"/>
                  </a:lnTo>
                  <a:lnTo>
                    <a:pt x="7569058" y="1374549"/>
                  </a:lnTo>
                  <a:lnTo>
                    <a:pt x="7612213" y="1361155"/>
                  </a:lnTo>
                  <a:lnTo>
                    <a:pt x="7651260" y="1339960"/>
                  </a:lnTo>
                  <a:lnTo>
                    <a:pt x="7685277" y="1311890"/>
                  </a:lnTo>
                  <a:lnTo>
                    <a:pt x="7713342" y="1277870"/>
                  </a:lnTo>
                  <a:lnTo>
                    <a:pt x="7734530" y="1238823"/>
                  </a:lnTo>
                  <a:lnTo>
                    <a:pt x="7747919" y="1195675"/>
                  </a:lnTo>
                  <a:lnTo>
                    <a:pt x="7752588" y="1149349"/>
                  </a:lnTo>
                  <a:lnTo>
                    <a:pt x="7752588" y="229869"/>
                  </a:lnTo>
                  <a:lnTo>
                    <a:pt x="7747919" y="183529"/>
                  </a:lnTo>
                  <a:lnTo>
                    <a:pt x="7734530" y="140374"/>
                  </a:lnTo>
                  <a:lnTo>
                    <a:pt x="7713342" y="101327"/>
                  </a:lnTo>
                  <a:lnTo>
                    <a:pt x="7685278" y="67309"/>
                  </a:lnTo>
                  <a:lnTo>
                    <a:pt x="7651260" y="39245"/>
                  </a:lnTo>
                  <a:lnTo>
                    <a:pt x="7612213" y="18057"/>
                  </a:lnTo>
                  <a:lnTo>
                    <a:pt x="7569058" y="4668"/>
                  </a:lnTo>
                  <a:lnTo>
                    <a:pt x="7522717" y="0"/>
                  </a:lnTo>
                  <a:close/>
                </a:path>
              </a:pathLst>
            </a:custGeom>
            <a:solidFill>
              <a:srgbClr val="E3CCCC">
                <a:alpha val="90194"/>
              </a:srgbClr>
            </a:solidFill>
          </p:spPr>
          <p:txBody>
            <a:bodyPr wrap="square" lIns="0" tIns="0" rIns="0" bIns="0" rtlCol="0"/>
            <a:lstStyle/>
            <a:p>
              <a:endParaRPr/>
            </a:p>
          </p:txBody>
        </p:sp>
        <p:sp>
          <p:nvSpPr>
            <p:cNvPr id="16" name="object 16"/>
            <p:cNvSpPr/>
            <p:nvPr/>
          </p:nvSpPr>
          <p:spPr>
            <a:xfrm>
              <a:off x="3931157" y="5282945"/>
              <a:ext cx="7752715" cy="1379220"/>
            </a:xfrm>
            <a:custGeom>
              <a:avLst/>
              <a:gdLst/>
              <a:ahLst/>
              <a:cxnLst/>
              <a:rect l="l" t="t" r="r" b="b"/>
              <a:pathLst>
                <a:path w="7752715" h="1379220">
                  <a:moveTo>
                    <a:pt x="7752588" y="229869"/>
                  </a:moveTo>
                  <a:lnTo>
                    <a:pt x="7752588" y="1149349"/>
                  </a:lnTo>
                  <a:lnTo>
                    <a:pt x="7747919" y="1195675"/>
                  </a:lnTo>
                  <a:lnTo>
                    <a:pt x="7734530" y="1238823"/>
                  </a:lnTo>
                  <a:lnTo>
                    <a:pt x="7713342" y="1277870"/>
                  </a:lnTo>
                  <a:lnTo>
                    <a:pt x="7685277" y="1311890"/>
                  </a:lnTo>
                  <a:lnTo>
                    <a:pt x="7651260" y="1339960"/>
                  </a:lnTo>
                  <a:lnTo>
                    <a:pt x="7612213" y="1361155"/>
                  </a:lnTo>
                  <a:lnTo>
                    <a:pt x="7569058" y="1374549"/>
                  </a:lnTo>
                  <a:lnTo>
                    <a:pt x="7522717" y="1379219"/>
                  </a:lnTo>
                  <a:lnTo>
                    <a:pt x="0" y="1379219"/>
                  </a:lnTo>
                  <a:lnTo>
                    <a:pt x="0" y="0"/>
                  </a:lnTo>
                  <a:lnTo>
                    <a:pt x="7522717" y="0"/>
                  </a:lnTo>
                  <a:lnTo>
                    <a:pt x="7569058" y="4668"/>
                  </a:lnTo>
                  <a:lnTo>
                    <a:pt x="7612213" y="18057"/>
                  </a:lnTo>
                  <a:lnTo>
                    <a:pt x="7651260" y="39245"/>
                  </a:lnTo>
                  <a:lnTo>
                    <a:pt x="7685278" y="67309"/>
                  </a:lnTo>
                  <a:lnTo>
                    <a:pt x="7713342" y="101327"/>
                  </a:lnTo>
                  <a:lnTo>
                    <a:pt x="7734530" y="140374"/>
                  </a:lnTo>
                  <a:lnTo>
                    <a:pt x="7747919" y="183529"/>
                  </a:lnTo>
                  <a:lnTo>
                    <a:pt x="7752588" y="229869"/>
                  </a:lnTo>
                  <a:close/>
                </a:path>
              </a:pathLst>
            </a:custGeom>
            <a:ln w="19811">
              <a:solidFill>
                <a:srgbClr val="E3CCCC"/>
              </a:solidFill>
            </a:ln>
          </p:spPr>
          <p:txBody>
            <a:bodyPr wrap="square" lIns="0" tIns="0" rIns="0" bIns="0" rtlCol="0"/>
            <a:lstStyle/>
            <a:p>
              <a:endParaRPr/>
            </a:p>
          </p:txBody>
        </p:sp>
      </p:grpSp>
      <p:sp>
        <p:nvSpPr>
          <p:cNvPr id="17" name="object 17"/>
          <p:cNvSpPr txBox="1"/>
          <p:nvPr/>
        </p:nvSpPr>
        <p:spPr>
          <a:xfrm>
            <a:off x="4165472" y="4424629"/>
            <a:ext cx="7218680" cy="2005330"/>
          </a:xfrm>
          <a:prstGeom prst="rect">
            <a:avLst/>
          </a:prstGeom>
        </p:spPr>
        <p:txBody>
          <a:bodyPr vert="horz" wrap="square" lIns="0" tIns="36830" rIns="0" bIns="0" rtlCol="0">
            <a:spAutoFit/>
          </a:bodyPr>
          <a:lstStyle/>
          <a:p>
            <a:pPr marL="143510" marR="46990" algn="just">
              <a:lnSpc>
                <a:spcPts val="1760"/>
              </a:lnSpc>
              <a:spcBef>
                <a:spcPts val="290"/>
              </a:spcBef>
            </a:pPr>
            <a:r>
              <a:rPr sz="1600" dirty="0">
                <a:latin typeface="Verdana"/>
                <a:cs typeface="Verdana"/>
              </a:rPr>
              <a:t>on</a:t>
            </a:r>
            <a:r>
              <a:rPr sz="1600" spc="-60" dirty="0">
                <a:latin typeface="Verdana"/>
                <a:cs typeface="Verdana"/>
              </a:rPr>
              <a:t> </a:t>
            </a:r>
            <a:r>
              <a:rPr sz="1600" spc="-110" dirty="0">
                <a:latin typeface="Verdana"/>
                <a:cs typeface="Verdana"/>
              </a:rPr>
              <a:t>marks</a:t>
            </a:r>
            <a:r>
              <a:rPr sz="1600" spc="-30" dirty="0">
                <a:latin typeface="Verdana"/>
                <a:cs typeface="Verdana"/>
              </a:rPr>
              <a:t> </a:t>
            </a:r>
            <a:r>
              <a:rPr sz="1600" dirty="0">
                <a:latin typeface="Verdana"/>
                <a:cs typeface="Verdana"/>
              </a:rPr>
              <a:t>obtained</a:t>
            </a:r>
            <a:r>
              <a:rPr sz="1600" spc="-40" dirty="0">
                <a:latin typeface="Verdana"/>
                <a:cs typeface="Verdana"/>
              </a:rPr>
              <a:t> </a:t>
            </a:r>
            <a:r>
              <a:rPr sz="1600" spc="-10" dirty="0">
                <a:latin typeface="Verdana"/>
                <a:cs typeface="Verdana"/>
              </a:rPr>
              <a:t>in</a:t>
            </a:r>
            <a:r>
              <a:rPr sz="1600" spc="-25" dirty="0">
                <a:latin typeface="Verdana"/>
                <a:cs typeface="Verdana"/>
              </a:rPr>
              <a:t> </a:t>
            </a:r>
            <a:r>
              <a:rPr sz="1600" spc="-135" dirty="0">
                <a:latin typeface="Verdana"/>
                <a:cs typeface="Verdana"/>
              </a:rPr>
              <a:t>SSC</a:t>
            </a:r>
            <a:r>
              <a:rPr sz="1600" spc="-10" dirty="0">
                <a:latin typeface="Verdana"/>
                <a:cs typeface="Verdana"/>
              </a:rPr>
              <a:t> </a:t>
            </a:r>
            <a:r>
              <a:rPr sz="1600" dirty="0">
                <a:latin typeface="Verdana"/>
                <a:cs typeface="Verdana"/>
              </a:rPr>
              <a:t>(Science</a:t>
            </a:r>
            <a:r>
              <a:rPr sz="1600" spc="-40" dirty="0">
                <a:latin typeface="Verdana"/>
                <a:cs typeface="Verdana"/>
              </a:rPr>
              <a:t> </a:t>
            </a:r>
            <a:r>
              <a:rPr sz="1600" spc="-20" dirty="0">
                <a:latin typeface="Verdana"/>
                <a:cs typeface="Verdana"/>
              </a:rPr>
              <a:t>Group).</a:t>
            </a:r>
            <a:r>
              <a:rPr sz="1600" spc="-40" dirty="0">
                <a:latin typeface="Verdana"/>
                <a:cs typeface="Verdana"/>
              </a:rPr>
              <a:t> </a:t>
            </a:r>
            <a:r>
              <a:rPr sz="1600" spc="-70" dirty="0">
                <a:latin typeface="Verdana"/>
                <a:cs typeface="Verdana"/>
              </a:rPr>
              <a:t>Ten</a:t>
            </a:r>
            <a:r>
              <a:rPr sz="1600" spc="-50" dirty="0">
                <a:latin typeface="Verdana"/>
                <a:cs typeface="Verdana"/>
              </a:rPr>
              <a:t> </a:t>
            </a:r>
            <a:r>
              <a:rPr sz="1600" spc="-105" dirty="0">
                <a:latin typeface="Verdana"/>
                <a:cs typeface="Verdana"/>
              </a:rPr>
              <a:t>marks</a:t>
            </a:r>
            <a:r>
              <a:rPr sz="1600" spc="-25" dirty="0">
                <a:latin typeface="Verdana"/>
                <a:cs typeface="Verdana"/>
              </a:rPr>
              <a:t> </a:t>
            </a:r>
            <a:r>
              <a:rPr sz="1600" dirty="0">
                <a:latin typeface="Verdana"/>
                <a:cs typeface="Verdana"/>
              </a:rPr>
              <a:t>per</a:t>
            </a:r>
            <a:r>
              <a:rPr sz="1600" spc="-40" dirty="0">
                <a:latin typeface="Verdana"/>
                <a:cs typeface="Verdana"/>
              </a:rPr>
              <a:t> </a:t>
            </a:r>
            <a:r>
              <a:rPr sz="1600" dirty="0">
                <a:latin typeface="Verdana"/>
                <a:cs typeface="Verdana"/>
              </a:rPr>
              <a:t>year</a:t>
            </a:r>
            <a:r>
              <a:rPr sz="1600" spc="-20" dirty="0">
                <a:latin typeface="Verdana"/>
                <a:cs typeface="Verdana"/>
              </a:rPr>
              <a:t> </a:t>
            </a:r>
            <a:r>
              <a:rPr sz="1600" spc="-75" dirty="0">
                <a:latin typeface="Verdana"/>
                <a:cs typeface="Verdana"/>
              </a:rPr>
              <a:t>will</a:t>
            </a:r>
            <a:r>
              <a:rPr sz="1600" spc="-25" dirty="0">
                <a:latin typeface="Verdana"/>
                <a:cs typeface="Verdana"/>
              </a:rPr>
              <a:t> </a:t>
            </a:r>
            <a:r>
              <a:rPr sz="1600" spc="60" dirty="0">
                <a:latin typeface="Verdana"/>
                <a:cs typeface="Verdana"/>
              </a:rPr>
              <a:t>be deducted</a:t>
            </a:r>
            <a:r>
              <a:rPr sz="1600" spc="310" dirty="0">
                <a:latin typeface="Verdana"/>
                <a:cs typeface="Verdana"/>
              </a:rPr>
              <a:t> </a:t>
            </a:r>
            <a:r>
              <a:rPr sz="1600" dirty="0">
                <a:latin typeface="Verdana"/>
                <a:cs typeface="Verdana"/>
              </a:rPr>
              <a:t>from</a:t>
            </a:r>
            <a:r>
              <a:rPr sz="1600" spc="310" dirty="0">
                <a:latin typeface="Verdana"/>
                <a:cs typeface="Verdana"/>
              </a:rPr>
              <a:t> </a:t>
            </a:r>
            <a:r>
              <a:rPr sz="1600" dirty="0">
                <a:latin typeface="Verdana"/>
                <a:cs typeface="Verdana"/>
              </a:rPr>
              <a:t>the</a:t>
            </a:r>
            <a:r>
              <a:rPr sz="1600" spc="300" dirty="0">
                <a:latin typeface="Verdana"/>
                <a:cs typeface="Verdana"/>
              </a:rPr>
              <a:t> </a:t>
            </a:r>
            <a:r>
              <a:rPr sz="1600" spc="45" dirty="0">
                <a:latin typeface="Verdana"/>
                <a:cs typeface="Verdana"/>
              </a:rPr>
              <a:t>candidate</a:t>
            </a:r>
            <a:r>
              <a:rPr sz="1600" spc="330" dirty="0">
                <a:latin typeface="Verdana"/>
                <a:cs typeface="Verdana"/>
              </a:rPr>
              <a:t> </a:t>
            </a:r>
            <a:r>
              <a:rPr sz="1600" dirty="0">
                <a:latin typeface="Verdana"/>
                <a:cs typeface="Verdana"/>
              </a:rPr>
              <a:t>who</a:t>
            </a:r>
            <a:r>
              <a:rPr sz="1600" spc="305" dirty="0">
                <a:latin typeface="Verdana"/>
                <a:cs typeface="Verdana"/>
              </a:rPr>
              <a:t> </a:t>
            </a:r>
            <a:r>
              <a:rPr sz="1600" dirty="0">
                <a:latin typeface="Verdana"/>
                <a:cs typeface="Verdana"/>
              </a:rPr>
              <a:t>has</a:t>
            </a:r>
            <a:r>
              <a:rPr sz="1600" spc="325" dirty="0">
                <a:latin typeface="Verdana"/>
                <a:cs typeface="Verdana"/>
              </a:rPr>
              <a:t> </a:t>
            </a:r>
            <a:r>
              <a:rPr sz="1600" dirty="0">
                <a:latin typeface="Verdana"/>
                <a:cs typeface="Verdana"/>
              </a:rPr>
              <a:t>passed</a:t>
            </a:r>
            <a:r>
              <a:rPr sz="1600" spc="310" dirty="0">
                <a:latin typeface="Verdana"/>
                <a:cs typeface="Verdana"/>
              </a:rPr>
              <a:t> </a:t>
            </a:r>
            <a:r>
              <a:rPr sz="1600" dirty="0">
                <a:latin typeface="Verdana"/>
                <a:cs typeface="Verdana"/>
              </a:rPr>
              <a:t>SSC</a:t>
            </a:r>
            <a:r>
              <a:rPr sz="1600" spc="305" dirty="0">
                <a:latin typeface="Verdana"/>
                <a:cs typeface="Verdana"/>
              </a:rPr>
              <a:t> </a:t>
            </a:r>
            <a:r>
              <a:rPr sz="1600" dirty="0">
                <a:latin typeface="Verdana"/>
                <a:cs typeface="Verdana"/>
              </a:rPr>
              <a:t>exam</a:t>
            </a:r>
            <a:r>
              <a:rPr sz="1600" spc="310" dirty="0">
                <a:latin typeface="Verdana"/>
                <a:cs typeface="Verdana"/>
              </a:rPr>
              <a:t> </a:t>
            </a:r>
            <a:r>
              <a:rPr sz="1600" spc="-10" dirty="0">
                <a:latin typeface="Verdana"/>
                <a:cs typeface="Verdana"/>
              </a:rPr>
              <a:t>before </a:t>
            </a:r>
            <a:r>
              <a:rPr sz="1600" spc="-50" dirty="0">
                <a:latin typeface="Verdana"/>
                <a:cs typeface="Verdana"/>
              </a:rPr>
              <a:t>current</a:t>
            </a:r>
            <a:r>
              <a:rPr sz="1600" spc="-100" dirty="0">
                <a:latin typeface="Verdana"/>
                <a:cs typeface="Verdana"/>
              </a:rPr>
              <a:t> </a:t>
            </a:r>
            <a:r>
              <a:rPr sz="1600" spc="75" dirty="0">
                <a:latin typeface="Verdana"/>
                <a:cs typeface="Verdana"/>
              </a:rPr>
              <a:t>academic</a:t>
            </a:r>
            <a:r>
              <a:rPr sz="1600" spc="-100" dirty="0">
                <a:latin typeface="Verdana"/>
                <a:cs typeface="Verdana"/>
              </a:rPr>
              <a:t> </a:t>
            </a:r>
            <a:r>
              <a:rPr sz="1600" spc="-20" dirty="0">
                <a:latin typeface="Verdana"/>
                <a:cs typeface="Verdana"/>
              </a:rPr>
              <a:t>year.</a:t>
            </a:r>
            <a:endParaRPr sz="1600">
              <a:latin typeface="Verdana"/>
              <a:cs typeface="Verdana"/>
            </a:endParaRPr>
          </a:p>
          <a:p>
            <a:pPr marL="183515" marR="5080" indent="-171450" algn="just">
              <a:lnSpc>
                <a:spcPct val="91900"/>
              </a:lnSpc>
              <a:spcBef>
                <a:spcPts val="1295"/>
              </a:spcBef>
              <a:buChar char="•"/>
              <a:tabLst>
                <a:tab pos="184785" algn="l"/>
              </a:tabLst>
            </a:pPr>
            <a:r>
              <a:rPr sz="1600" spc="-45" dirty="0">
                <a:latin typeface="Verdana"/>
                <a:cs typeface="Verdana"/>
              </a:rPr>
              <a:t>The</a:t>
            </a:r>
            <a:r>
              <a:rPr sz="1600" spc="5" dirty="0">
                <a:latin typeface="Verdana"/>
                <a:cs typeface="Verdana"/>
              </a:rPr>
              <a:t> </a:t>
            </a:r>
            <a:r>
              <a:rPr sz="1600" dirty="0">
                <a:latin typeface="Verdana"/>
                <a:cs typeface="Verdana"/>
              </a:rPr>
              <a:t>lower</a:t>
            </a:r>
            <a:r>
              <a:rPr sz="1600" spc="15" dirty="0">
                <a:latin typeface="Verdana"/>
                <a:cs typeface="Verdana"/>
              </a:rPr>
              <a:t> </a:t>
            </a:r>
            <a:r>
              <a:rPr sz="1600" spc="55" dirty="0">
                <a:latin typeface="Verdana"/>
                <a:cs typeface="Verdana"/>
              </a:rPr>
              <a:t>and</a:t>
            </a:r>
            <a:r>
              <a:rPr sz="1600" spc="20" dirty="0">
                <a:latin typeface="Verdana"/>
                <a:cs typeface="Verdana"/>
              </a:rPr>
              <a:t> </a:t>
            </a:r>
            <a:r>
              <a:rPr sz="1600" dirty="0">
                <a:latin typeface="Verdana"/>
                <a:cs typeface="Verdana"/>
              </a:rPr>
              <a:t>upper</a:t>
            </a:r>
            <a:r>
              <a:rPr sz="1600" spc="5" dirty="0">
                <a:latin typeface="Verdana"/>
                <a:cs typeface="Verdana"/>
              </a:rPr>
              <a:t> </a:t>
            </a:r>
            <a:r>
              <a:rPr sz="1600" spc="95" dirty="0">
                <a:latin typeface="Verdana"/>
                <a:cs typeface="Verdana"/>
              </a:rPr>
              <a:t>age</a:t>
            </a:r>
            <a:r>
              <a:rPr sz="1600" spc="10" dirty="0">
                <a:latin typeface="Verdana"/>
                <a:cs typeface="Verdana"/>
              </a:rPr>
              <a:t> </a:t>
            </a:r>
            <a:r>
              <a:rPr sz="1600" spc="-110" dirty="0">
                <a:latin typeface="Verdana"/>
                <a:cs typeface="Verdana"/>
              </a:rPr>
              <a:t>limits</a:t>
            </a:r>
            <a:r>
              <a:rPr sz="1600" spc="15" dirty="0">
                <a:latin typeface="Verdana"/>
                <a:cs typeface="Verdana"/>
              </a:rPr>
              <a:t> </a:t>
            </a:r>
            <a:r>
              <a:rPr sz="1600" spc="-10" dirty="0">
                <a:latin typeface="Verdana"/>
                <a:cs typeface="Verdana"/>
              </a:rPr>
              <a:t>for</a:t>
            </a:r>
            <a:r>
              <a:rPr sz="1600" spc="5" dirty="0">
                <a:latin typeface="Verdana"/>
                <a:cs typeface="Verdana"/>
              </a:rPr>
              <a:t> </a:t>
            </a:r>
            <a:r>
              <a:rPr sz="1600" dirty="0">
                <a:latin typeface="Verdana"/>
                <a:cs typeface="Verdana"/>
              </a:rPr>
              <a:t>the</a:t>
            </a:r>
            <a:r>
              <a:rPr sz="1600" spc="10" dirty="0">
                <a:latin typeface="Verdana"/>
                <a:cs typeface="Verdana"/>
              </a:rPr>
              <a:t> </a:t>
            </a:r>
            <a:r>
              <a:rPr sz="1600" dirty="0">
                <a:latin typeface="Verdana"/>
                <a:cs typeface="Verdana"/>
              </a:rPr>
              <a:t>applicant</a:t>
            </a:r>
            <a:r>
              <a:rPr sz="1600" spc="5" dirty="0">
                <a:latin typeface="Verdana"/>
                <a:cs typeface="Verdana"/>
              </a:rPr>
              <a:t> </a:t>
            </a:r>
            <a:r>
              <a:rPr sz="1600" dirty="0">
                <a:latin typeface="Verdana"/>
                <a:cs typeface="Verdana"/>
              </a:rPr>
              <a:t>are </a:t>
            </a:r>
            <a:r>
              <a:rPr sz="1600" spc="-65" dirty="0">
                <a:latin typeface="Verdana"/>
                <a:cs typeface="Verdana"/>
              </a:rPr>
              <a:t>16</a:t>
            </a:r>
            <a:r>
              <a:rPr sz="1600" spc="10" dirty="0">
                <a:latin typeface="Verdana"/>
                <a:cs typeface="Verdana"/>
              </a:rPr>
              <a:t> </a:t>
            </a:r>
            <a:r>
              <a:rPr sz="1600" spc="55" dirty="0">
                <a:latin typeface="Verdana"/>
                <a:cs typeface="Verdana"/>
              </a:rPr>
              <a:t>and</a:t>
            </a:r>
            <a:r>
              <a:rPr sz="1600" spc="25" dirty="0">
                <a:latin typeface="Verdana"/>
                <a:cs typeface="Verdana"/>
              </a:rPr>
              <a:t> </a:t>
            </a:r>
            <a:r>
              <a:rPr sz="1600" spc="-65" dirty="0">
                <a:latin typeface="Verdana"/>
                <a:cs typeface="Verdana"/>
              </a:rPr>
              <a:t>25</a:t>
            </a:r>
            <a:r>
              <a:rPr sz="1600" spc="10" dirty="0">
                <a:latin typeface="Verdana"/>
                <a:cs typeface="Verdana"/>
              </a:rPr>
              <a:t> </a:t>
            </a:r>
            <a:r>
              <a:rPr sz="1600" spc="-10" dirty="0">
                <a:latin typeface="Verdana"/>
                <a:cs typeface="Verdana"/>
              </a:rPr>
              <a:t>years 	</a:t>
            </a:r>
            <a:r>
              <a:rPr sz="1600" spc="-40" dirty="0">
                <a:latin typeface="Verdana"/>
                <a:cs typeface="Verdana"/>
              </a:rPr>
              <a:t>respectively</a:t>
            </a:r>
            <a:r>
              <a:rPr sz="1600" spc="-105" dirty="0">
                <a:latin typeface="Verdana"/>
                <a:cs typeface="Verdana"/>
              </a:rPr>
              <a:t> </a:t>
            </a:r>
            <a:r>
              <a:rPr sz="1600" spc="-90" dirty="0">
                <a:latin typeface="Verdana"/>
                <a:cs typeface="Verdana"/>
              </a:rPr>
              <a:t>as</a:t>
            </a:r>
            <a:r>
              <a:rPr sz="1600" spc="-50" dirty="0">
                <a:latin typeface="Verdana"/>
                <a:cs typeface="Verdana"/>
              </a:rPr>
              <a:t> </a:t>
            </a:r>
            <a:r>
              <a:rPr sz="1600" spc="-20" dirty="0">
                <a:latin typeface="Verdana"/>
                <a:cs typeface="Verdana"/>
              </a:rPr>
              <a:t>per</a:t>
            </a:r>
            <a:r>
              <a:rPr sz="1600" spc="-75" dirty="0">
                <a:latin typeface="Verdana"/>
                <a:cs typeface="Verdana"/>
              </a:rPr>
              <a:t> </a:t>
            </a:r>
            <a:r>
              <a:rPr sz="1600" spc="-170" dirty="0">
                <a:latin typeface="Verdana"/>
                <a:cs typeface="Verdana"/>
              </a:rPr>
              <a:t>KP</a:t>
            </a:r>
            <a:r>
              <a:rPr sz="1600" spc="30" dirty="0">
                <a:latin typeface="Verdana"/>
                <a:cs typeface="Verdana"/>
              </a:rPr>
              <a:t> </a:t>
            </a:r>
            <a:r>
              <a:rPr sz="1600" spc="-110" dirty="0">
                <a:latin typeface="Verdana"/>
                <a:cs typeface="Verdana"/>
              </a:rPr>
              <a:t>BT&amp;CE</a:t>
            </a:r>
            <a:r>
              <a:rPr sz="1600" spc="-5" dirty="0">
                <a:latin typeface="Verdana"/>
                <a:cs typeface="Verdana"/>
              </a:rPr>
              <a:t> </a:t>
            </a:r>
            <a:r>
              <a:rPr sz="1600" spc="-35" dirty="0">
                <a:latin typeface="Verdana"/>
                <a:cs typeface="Verdana"/>
              </a:rPr>
              <a:t>Peshawar.</a:t>
            </a:r>
            <a:r>
              <a:rPr sz="1600" spc="-25" dirty="0">
                <a:latin typeface="Verdana"/>
                <a:cs typeface="Verdana"/>
              </a:rPr>
              <a:t> </a:t>
            </a:r>
            <a:r>
              <a:rPr sz="1600" spc="-310" dirty="0">
                <a:latin typeface="Verdana"/>
                <a:cs typeface="Verdana"/>
              </a:rPr>
              <a:t>In</a:t>
            </a:r>
            <a:r>
              <a:rPr sz="1600" spc="165" dirty="0">
                <a:latin typeface="Verdana"/>
                <a:cs typeface="Verdana"/>
              </a:rPr>
              <a:t> </a:t>
            </a:r>
            <a:r>
              <a:rPr sz="1600" dirty="0">
                <a:latin typeface="Verdana"/>
                <a:cs typeface="Verdana"/>
              </a:rPr>
              <a:t>case</a:t>
            </a:r>
            <a:r>
              <a:rPr sz="1600" spc="-10" dirty="0">
                <a:latin typeface="Verdana"/>
                <a:cs typeface="Verdana"/>
              </a:rPr>
              <a:t> </a:t>
            </a:r>
            <a:r>
              <a:rPr sz="1600" dirty="0">
                <a:latin typeface="Verdana"/>
                <a:cs typeface="Verdana"/>
              </a:rPr>
              <a:t>two candidates</a:t>
            </a:r>
            <a:r>
              <a:rPr sz="1600" spc="5" dirty="0">
                <a:latin typeface="Verdana"/>
                <a:cs typeface="Verdana"/>
              </a:rPr>
              <a:t> </a:t>
            </a:r>
            <a:r>
              <a:rPr sz="1600" spc="-10" dirty="0">
                <a:latin typeface="Verdana"/>
                <a:cs typeface="Verdana"/>
              </a:rPr>
              <a:t>having 	</a:t>
            </a:r>
            <a:r>
              <a:rPr sz="1600" dirty="0">
                <a:latin typeface="Verdana"/>
                <a:cs typeface="Verdana"/>
              </a:rPr>
              <a:t>same</a:t>
            </a:r>
            <a:r>
              <a:rPr sz="1600" spc="245" dirty="0">
                <a:latin typeface="Verdana"/>
                <a:cs typeface="Verdana"/>
              </a:rPr>
              <a:t> </a:t>
            </a:r>
            <a:r>
              <a:rPr sz="1600" dirty="0">
                <a:latin typeface="Verdana"/>
                <a:cs typeface="Verdana"/>
              </a:rPr>
              <a:t>percentage</a:t>
            </a:r>
            <a:r>
              <a:rPr sz="1600" spc="240" dirty="0">
                <a:latin typeface="Verdana"/>
                <a:cs typeface="Verdana"/>
              </a:rPr>
              <a:t> </a:t>
            </a:r>
            <a:r>
              <a:rPr sz="1600" dirty="0">
                <a:latin typeface="Verdana"/>
                <a:cs typeface="Verdana"/>
              </a:rPr>
              <a:t>in</a:t>
            </a:r>
            <a:r>
              <a:rPr sz="1600" spc="254" dirty="0">
                <a:latin typeface="Verdana"/>
                <a:cs typeface="Verdana"/>
              </a:rPr>
              <a:t> </a:t>
            </a:r>
            <a:r>
              <a:rPr sz="1600" dirty="0">
                <a:latin typeface="Verdana"/>
                <a:cs typeface="Verdana"/>
              </a:rPr>
              <a:t>the</a:t>
            </a:r>
            <a:r>
              <a:rPr sz="1600" spc="240" dirty="0">
                <a:latin typeface="Verdana"/>
                <a:cs typeface="Verdana"/>
              </a:rPr>
              <a:t> </a:t>
            </a:r>
            <a:r>
              <a:rPr sz="1600" dirty="0">
                <a:latin typeface="Verdana"/>
                <a:cs typeface="Verdana"/>
              </a:rPr>
              <a:t>merit</a:t>
            </a:r>
            <a:r>
              <a:rPr sz="1600" spc="240" dirty="0">
                <a:latin typeface="Verdana"/>
                <a:cs typeface="Verdana"/>
              </a:rPr>
              <a:t> </a:t>
            </a:r>
            <a:r>
              <a:rPr sz="1600" spc="-60" dirty="0">
                <a:latin typeface="Verdana"/>
                <a:cs typeface="Verdana"/>
              </a:rPr>
              <a:t>list,</a:t>
            </a:r>
            <a:r>
              <a:rPr sz="1600" spc="240" dirty="0">
                <a:latin typeface="Verdana"/>
                <a:cs typeface="Verdana"/>
              </a:rPr>
              <a:t> </a:t>
            </a:r>
            <a:r>
              <a:rPr sz="1600" dirty="0">
                <a:latin typeface="Verdana"/>
                <a:cs typeface="Verdana"/>
              </a:rPr>
              <a:t>preference</a:t>
            </a:r>
            <a:r>
              <a:rPr sz="1600" spc="265" dirty="0">
                <a:latin typeface="Verdana"/>
                <a:cs typeface="Verdana"/>
              </a:rPr>
              <a:t> </a:t>
            </a:r>
            <a:r>
              <a:rPr sz="1600" dirty="0">
                <a:latin typeface="Verdana"/>
                <a:cs typeface="Verdana"/>
              </a:rPr>
              <a:t>will</a:t>
            </a:r>
            <a:r>
              <a:rPr sz="1600" spc="260" dirty="0">
                <a:latin typeface="Verdana"/>
                <a:cs typeface="Verdana"/>
              </a:rPr>
              <a:t> </a:t>
            </a:r>
            <a:r>
              <a:rPr sz="1600" spc="85" dirty="0">
                <a:latin typeface="Verdana"/>
                <a:cs typeface="Verdana"/>
              </a:rPr>
              <a:t>be</a:t>
            </a:r>
            <a:r>
              <a:rPr sz="1600" spc="245" dirty="0">
                <a:latin typeface="Verdana"/>
                <a:cs typeface="Verdana"/>
              </a:rPr>
              <a:t> </a:t>
            </a:r>
            <a:r>
              <a:rPr sz="1600" dirty="0">
                <a:latin typeface="Verdana"/>
                <a:cs typeface="Verdana"/>
              </a:rPr>
              <a:t>given</a:t>
            </a:r>
            <a:r>
              <a:rPr sz="1600" spc="250" dirty="0">
                <a:latin typeface="Verdana"/>
                <a:cs typeface="Verdana"/>
              </a:rPr>
              <a:t> </a:t>
            </a:r>
            <a:r>
              <a:rPr sz="1600" dirty="0">
                <a:latin typeface="Verdana"/>
                <a:cs typeface="Verdana"/>
              </a:rPr>
              <a:t>to</a:t>
            </a:r>
            <a:r>
              <a:rPr sz="1600" spc="245" dirty="0">
                <a:latin typeface="Verdana"/>
                <a:cs typeface="Verdana"/>
              </a:rPr>
              <a:t> </a:t>
            </a:r>
            <a:r>
              <a:rPr sz="1600" spc="-25" dirty="0">
                <a:latin typeface="Verdana"/>
                <a:cs typeface="Verdana"/>
              </a:rPr>
              <a:t>the 	</a:t>
            </a:r>
            <a:r>
              <a:rPr sz="1600" dirty="0">
                <a:latin typeface="Verdana"/>
                <a:cs typeface="Verdana"/>
              </a:rPr>
              <a:t>applicant</a:t>
            </a:r>
            <a:r>
              <a:rPr sz="1600" spc="50" dirty="0">
                <a:latin typeface="Verdana"/>
                <a:cs typeface="Verdana"/>
              </a:rPr>
              <a:t> </a:t>
            </a:r>
            <a:r>
              <a:rPr sz="1600" spc="-45" dirty="0">
                <a:latin typeface="Verdana"/>
                <a:cs typeface="Verdana"/>
              </a:rPr>
              <a:t>senior</a:t>
            </a:r>
            <a:r>
              <a:rPr sz="1600" spc="65" dirty="0">
                <a:latin typeface="Verdana"/>
                <a:cs typeface="Verdana"/>
              </a:rPr>
              <a:t> </a:t>
            </a:r>
            <a:r>
              <a:rPr sz="1600" dirty="0">
                <a:latin typeface="Verdana"/>
                <a:cs typeface="Verdana"/>
              </a:rPr>
              <a:t>in</a:t>
            </a:r>
            <a:r>
              <a:rPr sz="1600" spc="55" dirty="0">
                <a:latin typeface="Verdana"/>
                <a:cs typeface="Verdana"/>
              </a:rPr>
              <a:t> </a:t>
            </a:r>
            <a:r>
              <a:rPr sz="1600" dirty="0">
                <a:latin typeface="Verdana"/>
                <a:cs typeface="Verdana"/>
              </a:rPr>
              <a:t>age.</a:t>
            </a:r>
            <a:r>
              <a:rPr sz="1600" spc="50" dirty="0">
                <a:latin typeface="Verdana"/>
                <a:cs typeface="Verdana"/>
              </a:rPr>
              <a:t> </a:t>
            </a:r>
            <a:r>
              <a:rPr sz="1600" dirty="0">
                <a:latin typeface="Verdana"/>
                <a:cs typeface="Verdana"/>
              </a:rPr>
              <a:t>Applications</a:t>
            </a:r>
            <a:r>
              <a:rPr sz="1600" spc="65" dirty="0">
                <a:latin typeface="Verdana"/>
                <a:cs typeface="Verdana"/>
              </a:rPr>
              <a:t> </a:t>
            </a:r>
            <a:r>
              <a:rPr sz="1600" dirty="0">
                <a:latin typeface="Verdana"/>
                <a:cs typeface="Verdana"/>
              </a:rPr>
              <a:t>against</a:t>
            </a:r>
            <a:r>
              <a:rPr sz="1600" spc="65" dirty="0">
                <a:latin typeface="Verdana"/>
                <a:cs typeface="Verdana"/>
              </a:rPr>
              <a:t> </a:t>
            </a:r>
            <a:r>
              <a:rPr sz="1600" dirty="0">
                <a:latin typeface="Verdana"/>
                <a:cs typeface="Verdana"/>
              </a:rPr>
              <a:t>regional</a:t>
            </a:r>
            <a:r>
              <a:rPr sz="1600" spc="75" dirty="0">
                <a:latin typeface="Verdana"/>
                <a:cs typeface="Verdana"/>
              </a:rPr>
              <a:t> </a:t>
            </a:r>
            <a:r>
              <a:rPr sz="1600" dirty="0">
                <a:latin typeface="Verdana"/>
                <a:cs typeface="Verdana"/>
              </a:rPr>
              <a:t>allocated</a:t>
            </a:r>
            <a:r>
              <a:rPr sz="1600" spc="60" dirty="0">
                <a:latin typeface="Verdana"/>
                <a:cs typeface="Verdana"/>
              </a:rPr>
              <a:t> </a:t>
            </a:r>
            <a:r>
              <a:rPr sz="1600" spc="-10" dirty="0">
                <a:latin typeface="Verdana"/>
                <a:cs typeface="Verdana"/>
              </a:rPr>
              <a:t>seats 	</a:t>
            </a:r>
            <a:r>
              <a:rPr sz="1600" spc="-70" dirty="0">
                <a:latin typeface="Verdana"/>
                <a:cs typeface="Verdana"/>
              </a:rPr>
              <a:t>must</a:t>
            </a:r>
            <a:r>
              <a:rPr sz="1600" spc="25" dirty="0">
                <a:latin typeface="Verdana"/>
                <a:cs typeface="Verdana"/>
              </a:rPr>
              <a:t> </a:t>
            </a:r>
            <a:r>
              <a:rPr sz="1600" dirty="0">
                <a:latin typeface="Verdana"/>
                <a:cs typeface="Verdana"/>
              </a:rPr>
              <a:t>reach</a:t>
            </a:r>
            <a:r>
              <a:rPr sz="1600" spc="35" dirty="0">
                <a:latin typeface="Verdana"/>
                <a:cs typeface="Verdana"/>
              </a:rPr>
              <a:t> </a:t>
            </a:r>
            <a:r>
              <a:rPr sz="1600" dirty="0">
                <a:latin typeface="Verdana"/>
                <a:cs typeface="Verdana"/>
              </a:rPr>
              <a:t>the</a:t>
            </a:r>
            <a:r>
              <a:rPr sz="1600" spc="25" dirty="0">
                <a:latin typeface="Verdana"/>
                <a:cs typeface="Verdana"/>
              </a:rPr>
              <a:t> </a:t>
            </a:r>
            <a:r>
              <a:rPr sz="1600" spc="-85" dirty="0">
                <a:latin typeface="Verdana"/>
                <a:cs typeface="Verdana"/>
              </a:rPr>
              <a:t>Institute</a:t>
            </a:r>
            <a:r>
              <a:rPr sz="1600" spc="30" dirty="0">
                <a:latin typeface="Verdana"/>
                <a:cs typeface="Verdana"/>
              </a:rPr>
              <a:t> </a:t>
            </a:r>
            <a:r>
              <a:rPr sz="1600" dirty="0">
                <a:latin typeface="Verdana"/>
                <a:cs typeface="Verdana"/>
              </a:rPr>
              <a:t>before</a:t>
            </a:r>
            <a:r>
              <a:rPr sz="1600" spc="25" dirty="0">
                <a:latin typeface="Verdana"/>
                <a:cs typeface="Verdana"/>
              </a:rPr>
              <a:t> </a:t>
            </a:r>
            <a:r>
              <a:rPr sz="1600" dirty="0">
                <a:latin typeface="Verdana"/>
                <a:cs typeface="Verdana"/>
              </a:rPr>
              <a:t>closing</a:t>
            </a:r>
            <a:r>
              <a:rPr sz="1600" spc="35" dirty="0">
                <a:latin typeface="Verdana"/>
                <a:cs typeface="Verdana"/>
              </a:rPr>
              <a:t> </a:t>
            </a:r>
            <a:r>
              <a:rPr sz="1600" dirty="0">
                <a:latin typeface="Verdana"/>
                <a:cs typeface="Verdana"/>
              </a:rPr>
              <a:t>date,</a:t>
            </a:r>
            <a:r>
              <a:rPr sz="1600" spc="30" dirty="0">
                <a:latin typeface="Verdana"/>
                <a:cs typeface="Verdana"/>
              </a:rPr>
              <a:t> </a:t>
            </a:r>
            <a:r>
              <a:rPr sz="1600" spc="-30" dirty="0">
                <a:latin typeface="Verdana"/>
                <a:cs typeface="Verdana"/>
              </a:rPr>
              <a:t>otherwise</a:t>
            </a:r>
            <a:r>
              <a:rPr sz="1600" spc="25" dirty="0">
                <a:latin typeface="Verdana"/>
                <a:cs typeface="Verdana"/>
              </a:rPr>
              <a:t> </a:t>
            </a:r>
            <a:r>
              <a:rPr sz="1600" spc="-40" dirty="0">
                <a:latin typeface="Verdana"/>
                <a:cs typeface="Verdana"/>
              </a:rPr>
              <a:t>reserve</a:t>
            </a:r>
            <a:r>
              <a:rPr sz="1600" spc="30" dirty="0">
                <a:latin typeface="Verdana"/>
                <a:cs typeface="Verdana"/>
              </a:rPr>
              <a:t> </a:t>
            </a:r>
            <a:r>
              <a:rPr sz="1600" spc="-10" dirty="0">
                <a:latin typeface="Verdana"/>
                <a:cs typeface="Verdana"/>
              </a:rPr>
              <a:t>quota</a:t>
            </a:r>
            <a:endParaRPr sz="1600">
              <a:latin typeface="Verdana"/>
              <a:cs typeface="Verdana"/>
            </a:endParaRPr>
          </a:p>
        </p:txBody>
      </p:sp>
      <p:sp>
        <p:nvSpPr>
          <p:cNvPr id="18" name="object 18"/>
          <p:cNvSpPr txBox="1"/>
          <p:nvPr/>
        </p:nvSpPr>
        <p:spPr>
          <a:xfrm>
            <a:off x="4337684" y="6386576"/>
            <a:ext cx="3733800" cy="269240"/>
          </a:xfrm>
          <a:prstGeom prst="rect">
            <a:avLst/>
          </a:prstGeom>
        </p:spPr>
        <p:txBody>
          <a:bodyPr vert="horz" wrap="square" lIns="0" tIns="12065" rIns="0" bIns="0" rtlCol="0">
            <a:spAutoFit/>
          </a:bodyPr>
          <a:lstStyle/>
          <a:p>
            <a:pPr marL="12700">
              <a:lnSpc>
                <a:spcPct val="100000"/>
              </a:lnSpc>
              <a:spcBef>
                <a:spcPts val="95"/>
              </a:spcBef>
            </a:pPr>
            <a:r>
              <a:rPr sz="1600" spc="-70" dirty="0">
                <a:latin typeface="Verdana"/>
                <a:cs typeface="Verdana"/>
              </a:rPr>
              <a:t>seats</a:t>
            </a:r>
            <a:r>
              <a:rPr sz="1600" spc="-55" dirty="0">
                <a:latin typeface="Verdana"/>
                <a:cs typeface="Verdana"/>
              </a:rPr>
              <a:t> </a:t>
            </a:r>
            <a:r>
              <a:rPr sz="1600" spc="-100" dirty="0">
                <a:latin typeface="Verdana"/>
                <a:cs typeface="Verdana"/>
              </a:rPr>
              <a:t>will</a:t>
            </a:r>
            <a:r>
              <a:rPr sz="1600" spc="-50" dirty="0">
                <a:latin typeface="Verdana"/>
                <a:cs typeface="Verdana"/>
              </a:rPr>
              <a:t> </a:t>
            </a:r>
            <a:r>
              <a:rPr sz="1600" spc="90" dirty="0">
                <a:latin typeface="Verdana"/>
                <a:cs typeface="Verdana"/>
              </a:rPr>
              <a:t>be</a:t>
            </a:r>
            <a:r>
              <a:rPr sz="1600" spc="-65" dirty="0">
                <a:latin typeface="Verdana"/>
                <a:cs typeface="Verdana"/>
              </a:rPr>
              <a:t> </a:t>
            </a:r>
            <a:r>
              <a:rPr sz="1600" dirty="0">
                <a:latin typeface="Verdana"/>
                <a:cs typeface="Verdana"/>
              </a:rPr>
              <a:t>converted</a:t>
            </a:r>
            <a:r>
              <a:rPr sz="1600" spc="-60" dirty="0">
                <a:latin typeface="Verdana"/>
                <a:cs typeface="Verdana"/>
              </a:rPr>
              <a:t> </a:t>
            </a:r>
            <a:r>
              <a:rPr sz="1600" dirty="0">
                <a:latin typeface="Verdana"/>
                <a:cs typeface="Verdana"/>
              </a:rPr>
              <a:t>to</a:t>
            </a:r>
            <a:r>
              <a:rPr sz="1600" spc="-50" dirty="0">
                <a:latin typeface="Verdana"/>
                <a:cs typeface="Verdana"/>
              </a:rPr>
              <a:t> </a:t>
            </a:r>
            <a:r>
              <a:rPr sz="1600" dirty="0">
                <a:latin typeface="Verdana"/>
                <a:cs typeface="Verdana"/>
              </a:rPr>
              <a:t>open</a:t>
            </a:r>
            <a:r>
              <a:rPr sz="1600" spc="-65" dirty="0">
                <a:latin typeface="Verdana"/>
                <a:cs typeface="Verdana"/>
              </a:rPr>
              <a:t> </a:t>
            </a:r>
            <a:r>
              <a:rPr sz="1600" spc="-70" dirty="0">
                <a:latin typeface="Verdana"/>
                <a:cs typeface="Verdana"/>
              </a:rPr>
              <a:t>merit.</a:t>
            </a:r>
            <a:endParaRPr sz="1600">
              <a:latin typeface="Verdana"/>
              <a:cs typeface="Verdana"/>
            </a:endParaRPr>
          </a:p>
        </p:txBody>
      </p:sp>
      <p:grpSp>
        <p:nvGrpSpPr>
          <p:cNvPr id="19" name="object 19"/>
          <p:cNvGrpSpPr/>
          <p:nvPr/>
        </p:nvGrpSpPr>
        <p:grpSpPr>
          <a:xfrm>
            <a:off x="499872" y="5317235"/>
            <a:ext cx="3441700" cy="1310640"/>
            <a:chOff x="499872" y="5317235"/>
            <a:chExt cx="3441700" cy="1310640"/>
          </a:xfrm>
        </p:grpSpPr>
        <p:sp>
          <p:nvSpPr>
            <p:cNvPr id="20" name="object 20"/>
            <p:cNvSpPr/>
            <p:nvPr/>
          </p:nvSpPr>
          <p:spPr>
            <a:xfrm>
              <a:off x="509778" y="5327141"/>
              <a:ext cx="3421379" cy="1290955"/>
            </a:xfrm>
            <a:custGeom>
              <a:avLst/>
              <a:gdLst/>
              <a:ahLst/>
              <a:cxnLst/>
              <a:rect l="l" t="t" r="r" b="b"/>
              <a:pathLst>
                <a:path w="3421379" h="1290954">
                  <a:moveTo>
                    <a:pt x="3206242" y="0"/>
                  </a:moveTo>
                  <a:lnTo>
                    <a:pt x="215137" y="0"/>
                  </a:lnTo>
                  <a:lnTo>
                    <a:pt x="165807" y="5679"/>
                  </a:lnTo>
                  <a:lnTo>
                    <a:pt x="120524" y="21857"/>
                  </a:lnTo>
                  <a:lnTo>
                    <a:pt x="80578" y="47246"/>
                  </a:lnTo>
                  <a:lnTo>
                    <a:pt x="47262" y="80557"/>
                  </a:lnTo>
                  <a:lnTo>
                    <a:pt x="21866" y="120501"/>
                  </a:lnTo>
                  <a:lnTo>
                    <a:pt x="5681" y="165791"/>
                  </a:lnTo>
                  <a:lnTo>
                    <a:pt x="0" y="215138"/>
                  </a:lnTo>
                  <a:lnTo>
                    <a:pt x="0" y="1075690"/>
                  </a:lnTo>
                  <a:lnTo>
                    <a:pt x="5681" y="1125020"/>
                  </a:lnTo>
                  <a:lnTo>
                    <a:pt x="21866" y="1170303"/>
                  </a:lnTo>
                  <a:lnTo>
                    <a:pt x="47262" y="1210249"/>
                  </a:lnTo>
                  <a:lnTo>
                    <a:pt x="80578" y="1243565"/>
                  </a:lnTo>
                  <a:lnTo>
                    <a:pt x="120524" y="1268961"/>
                  </a:lnTo>
                  <a:lnTo>
                    <a:pt x="165807" y="1285146"/>
                  </a:lnTo>
                  <a:lnTo>
                    <a:pt x="215137" y="1290828"/>
                  </a:lnTo>
                  <a:lnTo>
                    <a:pt x="3206242" y="1290828"/>
                  </a:lnTo>
                  <a:lnTo>
                    <a:pt x="3255588" y="1285146"/>
                  </a:lnTo>
                  <a:lnTo>
                    <a:pt x="3300878" y="1268961"/>
                  </a:lnTo>
                  <a:lnTo>
                    <a:pt x="3340822" y="1243565"/>
                  </a:lnTo>
                  <a:lnTo>
                    <a:pt x="3374133" y="1210249"/>
                  </a:lnTo>
                  <a:lnTo>
                    <a:pt x="3399522" y="1170303"/>
                  </a:lnTo>
                  <a:lnTo>
                    <a:pt x="3415700" y="1125020"/>
                  </a:lnTo>
                  <a:lnTo>
                    <a:pt x="3421380" y="1075690"/>
                  </a:lnTo>
                  <a:lnTo>
                    <a:pt x="3421380" y="215138"/>
                  </a:lnTo>
                  <a:lnTo>
                    <a:pt x="3415700" y="165791"/>
                  </a:lnTo>
                  <a:lnTo>
                    <a:pt x="3399522" y="120501"/>
                  </a:lnTo>
                  <a:lnTo>
                    <a:pt x="3374133" y="80557"/>
                  </a:lnTo>
                  <a:lnTo>
                    <a:pt x="3340822" y="47246"/>
                  </a:lnTo>
                  <a:lnTo>
                    <a:pt x="3300878" y="21857"/>
                  </a:lnTo>
                  <a:lnTo>
                    <a:pt x="3255588" y="5679"/>
                  </a:lnTo>
                  <a:lnTo>
                    <a:pt x="3206242" y="0"/>
                  </a:lnTo>
                  <a:close/>
                </a:path>
              </a:pathLst>
            </a:custGeom>
            <a:solidFill>
              <a:srgbClr val="AF1512"/>
            </a:solidFill>
          </p:spPr>
          <p:txBody>
            <a:bodyPr wrap="square" lIns="0" tIns="0" rIns="0" bIns="0" rtlCol="0"/>
            <a:lstStyle/>
            <a:p>
              <a:endParaRPr/>
            </a:p>
          </p:txBody>
        </p:sp>
        <p:sp>
          <p:nvSpPr>
            <p:cNvPr id="21" name="object 21"/>
            <p:cNvSpPr/>
            <p:nvPr/>
          </p:nvSpPr>
          <p:spPr>
            <a:xfrm>
              <a:off x="509778" y="5327141"/>
              <a:ext cx="3421379" cy="1290955"/>
            </a:xfrm>
            <a:custGeom>
              <a:avLst/>
              <a:gdLst/>
              <a:ahLst/>
              <a:cxnLst/>
              <a:rect l="l" t="t" r="r" b="b"/>
              <a:pathLst>
                <a:path w="3421379" h="1290954">
                  <a:moveTo>
                    <a:pt x="0" y="215138"/>
                  </a:moveTo>
                  <a:lnTo>
                    <a:pt x="5681" y="165791"/>
                  </a:lnTo>
                  <a:lnTo>
                    <a:pt x="21866" y="120501"/>
                  </a:lnTo>
                  <a:lnTo>
                    <a:pt x="47262" y="80557"/>
                  </a:lnTo>
                  <a:lnTo>
                    <a:pt x="80578" y="47246"/>
                  </a:lnTo>
                  <a:lnTo>
                    <a:pt x="120524" y="21857"/>
                  </a:lnTo>
                  <a:lnTo>
                    <a:pt x="165807" y="5679"/>
                  </a:lnTo>
                  <a:lnTo>
                    <a:pt x="215137" y="0"/>
                  </a:lnTo>
                  <a:lnTo>
                    <a:pt x="3206242" y="0"/>
                  </a:lnTo>
                  <a:lnTo>
                    <a:pt x="3255588" y="5679"/>
                  </a:lnTo>
                  <a:lnTo>
                    <a:pt x="3300878" y="21857"/>
                  </a:lnTo>
                  <a:lnTo>
                    <a:pt x="3340822" y="47246"/>
                  </a:lnTo>
                  <a:lnTo>
                    <a:pt x="3374133" y="80557"/>
                  </a:lnTo>
                  <a:lnTo>
                    <a:pt x="3399522" y="120501"/>
                  </a:lnTo>
                  <a:lnTo>
                    <a:pt x="3415700" y="165791"/>
                  </a:lnTo>
                  <a:lnTo>
                    <a:pt x="3421380" y="215138"/>
                  </a:lnTo>
                  <a:lnTo>
                    <a:pt x="3421380" y="1075690"/>
                  </a:lnTo>
                  <a:lnTo>
                    <a:pt x="3415700" y="1125020"/>
                  </a:lnTo>
                  <a:lnTo>
                    <a:pt x="3399522" y="1170303"/>
                  </a:lnTo>
                  <a:lnTo>
                    <a:pt x="3374133" y="1210249"/>
                  </a:lnTo>
                  <a:lnTo>
                    <a:pt x="3340822" y="1243565"/>
                  </a:lnTo>
                  <a:lnTo>
                    <a:pt x="3300878" y="1268961"/>
                  </a:lnTo>
                  <a:lnTo>
                    <a:pt x="3255588" y="1285146"/>
                  </a:lnTo>
                  <a:lnTo>
                    <a:pt x="3206242" y="1290828"/>
                  </a:lnTo>
                  <a:lnTo>
                    <a:pt x="215137" y="1290828"/>
                  </a:lnTo>
                  <a:lnTo>
                    <a:pt x="165807" y="1285146"/>
                  </a:lnTo>
                  <a:lnTo>
                    <a:pt x="120524" y="1268961"/>
                  </a:lnTo>
                  <a:lnTo>
                    <a:pt x="80578" y="1243565"/>
                  </a:lnTo>
                  <a:lnTo>
                    <a:pt x="47262" y="1210249"/>
                  </a:lnTo>
                  <a:lnTo>
                    <a:pt x="21866" y="1170303"/>
                  </a:lnTo>
                  <a:lnTo>
                    <a:pt x="5681" y="1125020"/>
                  </a:lnTo>
                  <a:lnTo>
                    <a:pt x="0" y="1075690"/>
                  </a:lnTo>
                  <a:lnTo>
                    <a:pt x="0" y="215138"/>
                  </a:lnTo>
                  <a:close/>
                </a:path>
              </a:pathLst>
            </a:custGeom>
            <a:ln w="19812">
              <a:solidFill>
                <a:srgbClr val="FFFFFF"/>
              </a:solidFill>
            </a:ln>
          </p:spPr>
          <p:txBody>
            <a:bodyPr wrap="square" lIns="0" tIns="0" rIns="0" bIns="0" rtlCol="0"/>
            <a:lstStyle/>
            <a:p>
              <a:endParaRPr/>
            </a:p>
          </p:txBody>
        </p:sp>
      </p:grpSp>
      <p:sp>
        <p:nvSpPr>
          <p:cNvPr id="22" name="object 22"/>
          <p:cNvSpPr txBox="1"/>
          <p:nvPr/>
        </p:nvSpPr>
        <p:spPr>
          <a:xfrm>
            <a:off x="1751457" y="5663590"/>
            <a:ext cx="933450" cy="559435"/>
          </a:xfrm>
          <a:prstGeom prst="rect">
            <a:avLst/>
          </a:prstGeom>
        </p:spPr>
        <p:txBody>
          <a:bodyPr vert="horz" wrap="square" lIns="0" tIns="12700" rIns="0" bIns="0" rtlCol="0">
            <a:spAutoFit/>
          </a:bodyPr>
          <a:lstStyle/>
          <a:p>
            <a:pPr marL="12700">
              <a:lnSpc>
                <a:spcPct val="100000"/>
              </a:lnSpc>
              <a:spcBef>
                <a:spcPts val="100"/>
              </a:spcBef>
            </a:pPr>
            <a:r>
              <a:rPr sz="3500" b="1" spc="125" dirty="0">
                <a:solidFill>
                  <a:srgbClr val="FFFFFF"/>
                </a:solidFill>
                <a:latin typeface="Tahoma"/>
                <a:cs typeface="Tahoma"/>
              </a:rPr>
              <a:t>Age</a:t>
            </a:r>
            <a:endParaRPr sz="3500">
              <a:latin typeface="Tahoma"/>
              <a:cs typeface="Tahoma"/>
            </a:endParaRPr>
          </a:p>
        </p:txBody>
      </p:sp>
      <p:pic>
        <p:nvPicPr>
          <p:cNvPr id="23" name="object 23"/>
          <p:cNvPicPr/>
          <p:nvPr/>
        </p:nvPicPr>
        <p:blipFill>
          <a:blip r:embed="rId2" cstate="print"/>
          <a:stretch>
            <a:fillRect/>
          </a:stretch>
        </p:blipFill>
        <p:spPr>
          <a:xfrm>
            <a:off x="477012" y="489204"/>
            <a:ext cx="1443227" cy="139141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3137535">
              <a:lnSpc>
                <a:spcPct val="100000"/>
              </a:lnSpc>
              <a:spcBef>
                <a:spcPts val="100"/>
              </a:spcBef>
            </a:pPr>
            <a:r>
              <a:rPr b="1" u="sng" spc="-254" dirty="0">
                <a:uFill>
                  <a:solidFill>
                    <a:srgbClr val="EBEBEB"/>
                  </a:solidFill>
                </a:uFill>
                <a:latin typeface="Tahoma"/>
                <a:cs typeface="Tahoma"/>
              </a:rPr>
              <a:t>ADMISSION</a:t>
            </a:r>
            <a:r>
              <a:rPr b="1" u="sng" spc="15" dirty="0">
                <a:uFill>
                  <a:solidFill>
                    <a:srgbClr val="EBEBEB"/>
                  </a:solidFill>
                </a:uFill>
                <a:latin typeface="Tahoma"/>
                <a:cs typeface="Tahoma"/>
              </a:rPr>
              <a:t> </a:t>
            </a:r>
            <a:r>
              <a:rPr b="1" u="sng" spc="-204" dirty="0">
                <a:uFill>
                  <a:solidFill>
                    <a:srgbClr val="EBEBEB"/>
                  </a:solidFill>
                </a:uFill>
                <a:latin typeface="Tahoma"/>
                <a:cs typeface="Tahoma"/>
              </a:rPr>
              <a:t>PROCEDURE</a:t>
            </a:r>
          </a:p>
        </p:txBody>
      </p:sp>
      <p:sp>
        <p:nvSpPr>
          <p:cNvPr id="3" name="object 3"/>
          <p:cNvSpPr txBox="1"/>
          <p:nvPr/>
        </p:nvSpPr>
        <p:spPr>
          <a:xfrm>
            <a:off x="533400" y="2438400"/>
            <a:ext cx="11164442" cy="1639744"/>
          </a:xfrm>
          <a:prstGeom prst="rect">
            <a:avLst/>
          </a:prstGeom>
        </p:spPr>
        <p:txBody>
          <a:bodyPr vert="horz" wrap="square" lIns="0" tIns="15240" rIns="0" bIns="0" rtlCol="0">
            <a:spAutoFit/>
          </a:bodyPr>
          <a:lstStyle/>
          <a:p>
            <a:pPr marL="12700" marR="5080" algn="just">
              <a:lnSpc>
                <a:spcPct val="98900"/>
              </a:lnSpc>
              <a:spcBef>
                <a:spcPts val="120"/>
              </a:spcBef>
            </a:pPr>
            <a:r>
              <a:rPr sz="1600" smtClean="0">
                <a:latin typeface="Times New Roman"/>
                <a:cs typeface="Times New Roman"/>
              </a:rPr>
              <a:t>The</a:t>
            </a:r>
            <a:r>
              <a:rPr sz="1600" spc="30" smtClean="0">
                <a:latin typeface="Times New Roman"/>
                <a:cs typeface="Times New Roman"/>
              </a:rPr>
              <a:t> </a:t>
            </a:r>
            <a:r>
              <a:rPr sz="1600" smtClean="0">
                <a:latin typeface="Times New Roman"/>
                <a:cs typeface="Times New Roman"/>
              </a:rPr>
              <a:t>last</a:t>
            </a:r>
            <a:r>
              <a:rPr sz="1600" spc="25" smtClean="0">
                <a:latin typeface="Times New Roman"/>
                <a:cs typeface="Times New Roman"/>
              </a:rPr>
              <a:t> </a:t>
            </a:r>
            <a:r>
              <a:rPr sz="1600" smtClean="0">
                <a:latin typeface="Times New Roman"/>
                <a:cs typeface="Times New Roman"/>
              </a:rPr>
              <a:t>date</a:t>
            </a:r>
            <a:r>
              <a:rPr sz="1600" spc="30" smtClean="0">
                <a:latin typeface="Times New Roman"/>
                <a:cs typeface="Times New Roman"/>
              </a:rPr>
              <a:t> </a:t>
            </a:r>
            <a:r>
              <a:rPr sz="1600" smtClean="0">
                <a:latin typeface="Times New Roman"/>
                <a:cs typeface="Times New Roman"/>
              </a:rPr>
              <a:t>for</a:t>
            </a:r>
            <a:r>
              <a:rPr sz="1600" spc="20" smtClean="0">
                <a:latin typeface="Times New Roman"/>
                <a:cs typeface="Times New Roman"/>
              </a:rPr>
              <a:t> </a:t>
            </a:r>
            <a:r>
              <a:rPr sz="1600" smtClean="0">
                <a:latin typeface="Times New Roman"/>
                <a:cs typeface="Times New Roman"/>
              </a:rPr>
              <a:t>admission</a:t>
            </a:r>
            <a:r>
              <a:rPr sz="1600" spc="25" smtClean="0">
                <a:latin typeface="Times New Roman"/>
                <a:cs typeface="Times New Roman"/>
              </a:rPr>
              <a:t> </a:t>
            </a:r>
            <a:r>
              <a:rPr sz="1600" smtClean="0">
                <a:latin typeface="Times New Roman"/>
                <a:cs typeface="Times New Roman"/>
              </a:rPr>
              <a:t>is</a:t>
            </a:r>
            <a:r>
              <a:rPr sz="1600" spc="30" smtClean="0">
                <a:latin typeface="Times New Roman"/>
                <a:cs typeface="Times New Roman"/>
              </a:rPr>
              <a:t> </a:t>
            </a:r>
            <a:r>
              <a:rPr sz="1600" smtClean="0">
                <a:latin typeface="Times New Roman"/>
                <a:cs typeface="Times New Roman"/>
              </a:rPr>
              <a:t>announced</a:t>
            </a:r>
            <a:r>
              <a:rPr sz="1600" spc="40" smtClean="0">
                <a:latin typeface="Times New Roman"/>
                <a:cs typeface="Times New Roman"/>
              </a:rPr>
              <a:t> </a:t>
            </a:r>
            <a:r>
              <a:rPr sz="1600" smtClean="0">
                <a:latin typeface="Times New Roman"/>
                <a:cs typeface="Times New Roman"/>
              </a:rPr>
              <a:t>by</a:t>
            </a:r>
            <a:r>
              <a:rPr sz="1600" spc="35" smtClean="0">
                <a:latin typeface="Times New Roman"/>
                <a:cs typeface="Times New Roman"/>
              </a:rPr>
              <a:t> </a:t>
            </a:r>
            <a:r>
              <a:rPr sz="1600" smtClean="0">
                <a:latin typeface="Times New Roman"/>
                <a:cs typeface="Times New Roman"/>
              </a:rPr>
              <a:t>Management</a:t>
            </a:r>
            <a:r>
              <a:rPr sz="1600" spc="45" smtClean="0">
                <a:latin typeface="Times New Roman"/>
                <a:cs typeface="Times New Roman"/>
              </a:rPr>
              <a:t> </a:t>
            </a:r>
            <a:r>
              <a:rPr sz="1600" smtClean="0">
                <a:latin typeface="Times New Roman"/>
                <a:cs typeface="Times New Roman"/>
              </a:rPr>
              <a:t>of</a:t>
            </a:r>
            <a:r>
              <a:rPr sz="1600" spc="15" smtClean="0">
                <a:latin typeface="Times New Roman"/>
                <a:cs typeface="Times New Roman"/>
              </a:rPr>
              <a:t> </a:t>
            </a:r>
            <a:r>
              <a:rPr sz="1600" smtClean="0">
                <a:latin typeface="Times New Roman"/>
                <a:cs typeface="Times New Roman"/>
              </a:rPr>
              <a:t>the</a:t>
            </a:r>
            <a:r>
              <a:rPr sz="1600" spc="30" smtClean="0">
                <a:latin typeface="Times New Roman"/>
                <a:cs typeface="Times New Roman"/>
              </a:rPr>
              <a:t> </a:t>
            </a:r>
            <a:r>
              <a:rPr sz="1600" smtClean="0">
                <a:latin typeface="Times New Roman"/>
                <a:cs typeface="Times New Roman"/>
              </a:rPr>
              <a:t>Institute</a:t>
            </a:r>
            <a:r>
              <a:rPr sz="1600" spc="30" smtClean="0">
                <a:latin typeface="Times New Roman"/>
                <a:cs typeface="Times New Roman"/>
              </a:rPr>
              <a:t> </a:t>
            </a:r>
            <a:r>
              <a:rPr sz="1600" smtClean="0">
                <a:latin typeface="Times New Roman"/>
                <a:cs typeface="Times New Roman"/>
              </a:rPr>
              <a:t>through</a:t>
            </a:r>
            <a:r>
              <a:rPr sz="1600" spc="15" smtClean="0">
                <a:latin typeface="Times New Roman"/>
                <a:cs typeface="Times New Roman"/>
              </a:rPr>
              <a:t> </a:t>
            </a:r>
            <a:r>
              <a:rPr sz="1600" smtClean="0">
                <a:latin typeface="Times New Roman"/>
                <a:cs typeface="Times New Roman"/>
              </a:rPr>
              <a:t>an</a:t>
            </a:r>
            <a:r>
              <a:rPr sz="1600" spc="35" smtClean="0">
                <a:latin typeface="Times New Roman"/>
                <a:cs typeface="Times New Roman"/>
              </a:rPr>
              <a:t> </a:t>
            </a:r>
            <a:r>
              <a:rPr sz="1600" smtClean="0">
                <a:latin typeface="Times New Roman"/>
                <a:cs typeface="Times New Roman"/>
              </a:rPr>
              <a:t>advertisement</a:t>
            </a:r>
            <a:r>
              <a:rPr sz="1600" spc="45" smtClean="0">
                <a:latin typeface="Times New Roman"/>
                <a:cs typeface="Times New Roman"/>
              </a:rPr>
              <a:t> </a:t>
            </a:r>
            <a:r>
              <a:rPr sz="1600" smtClean="0">
                <a:latin typeface="Times New Roman"/>
                <a:cs typeface="Times New Roman"/>
              </a:rPr>
              <a:t>in</a:t>
            </a:r>
            <a:r>
              <a:rPr sz="1600" spc="20" smtClean="0">
                <a:latin typeface="Times New Roman"/>
                <a:cs typeface="Times New Roman"/>
              </a:rPr>
              <a:t> </a:t>
            </a:r>
            <a:r>
              <a:rPr sz="1600" smtClean="0">
                <a:latin typeface="Times New Roman"/>
                <a:cs typeface="Times New Roman"/>
              </a:rPr>
              <a:t>which</a:t>
            </a:r>
            <a:r>
              <a:rPr sz="1600" spc="25" smtClean="0">
                <a:latin typeface="Times New Roman"/>
                <a:cs typeface="Times New Roman"/>
              </a:rPr>
              <a:t> </a:t>
            </a:r>
            <a:r>
              <a:rPr sz="1600" smtClean="0">
                <a:latin typeface="Times New Roman"/>
                <a:cs typeface="Times New Roman"/>
              </a:rPr>
              <a:t>a</a:t>
            </a:r>
            <a:r>
              <a:rPr sz="1600" spc="30" smtClean="0">
                <a:latin typeface="Times New Roman"/>
                <a:cs typeface="Times New Roman"/>
              </a:rPr>
              <a:t> </a:t>
            </a:r>
            <a:r>
              <a:rPr sz="1600" spc="-10" smtClean="0">
                <a:latin typeface="Times New Roman"/>
                <a:cs typeface="Times New Roman"/>
              </a:rPr>
              <a:t>complete </a:t>
            </a:r>
            <a:r>
              <a:rPr sz="1600" smtClean="0">
                <a:latin typeface="Times New Roman"/>
                <a:cs typeface="Times New Roman"/>
              </a:rPr>
              <a:t>schedule</a:t>
            </a:r>
            <a:r>
              <a:rPr sz="1600" spc="45" smtClean="0">
                <a:latin typeface="Times New Roman"/>
                <a:cs typeface="Times New Roman"/>
              </a:rPr>
              <a:t> </a:t>
            </a:r>
            <a:r>
              <a:rPr sz="1600" smtClean="0">
                <a:latin typeface="Times New Roman"/>
                <a:cs typeface="Times New Roman"/>
              </a:rPr>
              <a:t>is</a:t>
            </a:r>
            <a:r>
              <a:rPr sz="1600" spc="35" smtClean="0">
                <a:latin typeface="Times New Roman"/>
                <a:cs typeface="Times New Roman"/>
              </a:rPr>
              <a:t> </a:t>
            </a:r>
            <a:r>
              <a:rPr sz="1600" smtClean="0">
                <a:latin typeface="Times New Roman"/>
                <a:cs typeface="Times New Roman"/>
              </a:rPr>
              <a:t>given.</a:t>
            </a:r>
            <a:r>
              <a:rPr sz="1600" spc="50" smtClean="0">
                <a:latin typeface="Times New Roman"/>
                <a:cs typeface="Times New Roman"/>
              </a:rPr>
              <a:t> </a:t>
            </a:r>
            <a:r>
              <a:rPr sz="1600" smtClean="0">
                <a:latin typeface="Times New Roman"/>
                <a:cs typeface="Times New Roman"/>
              </a:rPr>
              <a:t>All</a:t>
            </a:r>
            <a:r>
              <a:rPr sz="1600" spc="45" smtClean="0">
                <a:latin typeface="Times New Roman"/>
                <a:cs typeface="Times New Roman"/>
              </a:rPr>
              <a:t> </a:t>
            </a:r>
            <a:r>
              <a:rPr sz="1600" smtClean="0">
                <a:latin typeface="Times New Roman"/>
                <a:cs typeface="Times New Roman"/>
              </a:rPr>
              <a:t>applicants</a:t>
            </a:r>
            <a:r>
              <a:rPr sz="1600" spc="45" smtClean="0">
                <a:latin typeface="Times New Roman"/>
                <a:cs typeface="Times New Roman"/>
              </a:rPr>
              <a:t> </a:t>
            </a:r>
            <a:r>
              <a:rPr sz="1600" smtClean="0">
                <a:latin typeface="Times New Roman"/>
                <a:cs typeface="Times New Roman"/>
              </a:rPr>
              <a:t>are</a:t>
            </a:r>
            <a:r>
              <a:rPr sz="1600" spc="30" smtClean="0">
                <a:latin typeface="Times New Roman"/>
                <a:cs typeface="Times New Roman"/>
              </a:rPr>
              <a:t> </a:t>
            </a:r>
            <a:r>
              <a:rPr sz="1600" smtClean="0">
                <a:latin typeface="Times New Roman"/>
                <a:cs typeface="Times New Roman"/>
              </a:rPr>
              <a:t>advised</a:t>
            </a:r>
            <a:r>
              <a:rPr sz="1600" spc="40" smtClean="0">
                <a:latin typeface="Times New Roman"/>
                <a:cs typeface="Times New Roman"/>
              </a:rPr>
              <a:t> </a:t>
            </a:r>
            <a:r>
              <a:rPr sz="1600" smtClean="0">
                <a:latin typeface="Times New Roman"/>
                <a:cs typeface="Times New Roman"/>
              </a:rPr>
              <a:t>to</a:t>
            </a:r>
            <a:r>
              <a:rPr sz="1600" spc="40" smtClean="0">
                <a:latin typeface="Times New Roman"/>
                <a:cs typeface="Times New Roman"/>
              </a:rPr>
              <a:t> </a:t>
            </a:r>
            <a:r>
              <a:rPr sz="1600" smtClean="0">
                <a:latin typeface="Times New Roman"/>
                <a:cs typeface="Times New Roman"/>
              </a:rPr>
              <a:t>read</a:t>
            </a:r>
            <a:r>
              <a:rPr sz="1600" spc="35" smtClean="0">
                <a:latin typeface="Times New Roman"/>
                <a:cs typeface="Times New Roman"/>
              </a:rPr>
              <a:t> </a:t>
            </a:r>
            <a:r>
              <a:rPr sz="1600" smtClean="0">
                <a:latin typeface="Times New Roman"/>
                <a:cs typeface="Times New Roman"/>
              </a:rPr>
              <a:t>all</a:t>
            </a:r>
            <a:r>
              <a:rPr sz="1600" spc="30" smtClean="0">
                <a:latin typeface="Times New Roman"/>
                <a:cs typeface="Times New Roman"/>
              </a:rPr>
              <a:t> </a:t>
            </a:r>
            <a:r>
              <a:rPr sz="1600" smtClean="0">
                <a:latin typeface="Times New Roman"/>
                <a:cs typeface="Times New Roman"/>
              </a:rPr>
              <a:t>the</a:t>
            </a:r>
            <a:r>
              <a:rPr sz="1600" spc="50" smtClean="0">
                <a:latin typeface="Times New Roman"/>
                <a:cs typeface="Times New Roman"/>
              </a:rPr>
              <a:t> </a:t>
            </a:r>
            <a:r>
              <a:rPr sz="1600" smtClean="0">
                <a:latin typeface="Times New Roman"/>
                <a:cs typeface="Times New Roman"/>
              </a:rPr>
              <a:t>instructions</a:t>
            </a:r>
            <a:r>
              <a:rPr sz="1600" spc="40" smtClean="0">
                <a:latin typeface="Times New Roman"/>
                <a:cs typeface="Times New Roman"/>
              </a:rPr>
              <a:t> </a:t>
            </a:r>
            <a:r>
              <a:rPr sz="1600" smtClean="0">
                <a:latin typeface="Times New Roman"/>
                <a:cs typeface="Times New Roman"/>
              </a:rPr>
              <a:t>in</a:t>
            </a:r>
            <a:r>
              <a:rPr sz="1600" spc="40" smtClean="0">
                <a:latin typeface="Times New Roman"/>
                <a:cs typeface="Times New Roman"/>
              </a:rPr>
              <a:t> </a:t>
            </a:r>
            <a:r>
              <a:rPr sz="1600" smtClean="0">
                <a:latin typeface="Times New Roman"/>
                <a:cs typeface="Times New Roman"/>
              </a:rPr>
              <a:t>prospectus</a:t>
            </a:r>
            <a:r>
              <a:rPr sz="1600" spc="50" smtClean="0">
                <a:latin typeface="Times New Roman"/>
                <a:cs typeface="Times New Roman"/>
              </a:rPr>
              <a:t> </a:t>
            </a:r>
            <a:r>
              <a:rPr sz="1600" smtClean="0">
                <a:latin typeface="Times New Roman"/>
                <a:cs typeface="Times New Roman"/>
              </a:rPr>
              <a:t>as</a:t>
            </a:r>
            <a:r>
              <a:rPr sz="1600" spc="30" smtClean="0">
                <a:latin typeface="Times New Roman"/>
                <a:cs typeface="Times New Roman"/>
              </a:rPr>
              <a:t> </a:t>
            </a:r>
            <a:r>
              <a:rPr sz="1600" smtClean="0">
                <a:latin typeface="Times New Roman"/>
                <a:cs typeface="Times New Roman"/>
              </a:rPr>
              <a:t>well</a:t>
            </a:r>
            <a:r>
              <a:rPr sz="1600" spc="45" smtClean="0">
                <a:latin typeface="Times New Roman"/>
                <a:cs typeface="Times New Roman"/>
              </a:rPr>
              <a:t> </a:t>
            </a:r>
            <a:r>
              <a:rPr sz="1600" smtClean="0">
                <a:latin typeface="Times New Roman"/>
                <a:cs typeface="Times New Roman"/>
              </a:rPr>
              <a:t>as</a:t>
            </a:r>
            <a:r>
              <a:rPr sz="1600" spc="45" smtClean="0">
                <a:latin typeface="Times New Roman"/>
                <a:cs typeface="Times New Roman"/>
              </a:rPr>
              <a:t> </a:t>
            </a:r>
            <a:r>
              <a:rPr sz="1600" smtClean="0">
                <a:latin typeface="Times New Roman"/>
                <a:cs typeface="Times New Roman"/>
              </a:rPr>
              <a:t>admission</a:t>
            </a:r>
            <a:r>
              <a:rPr sz="1600" spc="45" smtClean="0">
                <a:latin typeface="Times New Roman"/>
                <a:cs typeface="Times New Roman"/>
              </a:rPr>
              <a:t> </a:t>
            </a:r>
            <a:r>
              <a:rPr sz="1600" smtClean="0">
                <a:latin typeface="Times New Roman"/>
                <a:cs typeface="Times New Roman"/>
              </a:rPr>
              <a:t>form</a:t>
            </a:r>
            <a:r>
              <a:rPr sz="1600" spc="40" smtClean="0">
                <a:latin typeface="Times New Roman"/>
                <a:cs typeface="Times New Roman"/>
              </a:rPr>
              <a:t> </a:t>
            </a:r>
            <a:r>
              <a:rPr sz="1600" smtClean="0">
                <a:latin typeface="Times New Roman"/>
                <a:cs typeface="Times New Roman"/>
              </a:rPr>
              <a:t>and</a:t>
            </a:r>
            <a:r>
              <a:rPr sz="1600" spc="50" smtClean="0">
                <a:latin typeface="Times New Roman"/>
                <a:cs typeface="Times New Roman"/>
              </a:rPr>
              <a:t> </a:t>
            </a:r>
            <a:r>
              <a:rPr sz="1600" spc="-20" smtClean="0">
                <a:latin typeface="Times New Roman"/>
                <a:cs typeface="Times New Roman"/>
              </a:rPr>
              <a:t>fill </a:t>
            </a:r>
            <a:r>
              <a:rPr sz="1600" smtClean="0">
                <a:latin typeface="Times New Roman"/>
                <a:cs typeface="Times New Roman"/>
              </a:rPr>
              <a:t>the</a:t>
            </a:r>
            <a:r>
              <a:rPr sz="1600" spc="-30" smtClean="0">
                <a:latin typeface="Times New Roman"/>
                <a:cs typeface="Times New Roman"/>
              </a:rPr>
              <a:t> </a:t>
            </a:r>
            <a:r>
              <a:rPr sz="1600" smtClean="0">
                <a:latin typeface="Times New Roman"/>
                <a:cs typeface="Times New Roman"/>
              </a:rPr>
              <a:t>admission</a:t>
            </a:r>
            <a:r>
              <a:rPr sz="1600" spc="-15" smtClean="0">
                <a:latin typeface="Times New Roman"/>
                <a:cs typeface="Times New Roman"/>
              </a:rPr>
              <a:t> </a:t>
            </a:r>
            <a:r>
              <a:rPr sz="1600" smtClean="0">
                <a:latin typeface="Times New Roman"/>
                <a:cs typeface="Times New Roman"/>
              </a:rPr>
              <a:t>form</a:t>
            </a:r>
            <a:r>
              <a:rPr sz="1600" spc="-30" smtClean="0">
                <a:latin typeface="Times New Roman"/>
                <a:cs typeface="Times New Roman"/>
              </a:rPr>
              <a:t> </a:t>
            </a:r>
            <a:r>
              <a:rPr sz="1600" spc="-10" smtClean="0">
                <a:latin typeface="Times New Roman"/>
                <a:cs typeface="Times New Roman"/>
              </a:rPr>
              <a:t>carefully.</a:t>
            </a:r>
            <a:r>
              <a:rPr sz="1600" spc="-85" smtClean="0">
                <a:latin typeface="Times New Roman"/>
                <a:cs typeface="Times New Roman"/>
              </a:rPr>
              <a:t> </a:t>
            </a:r>
            <a:r>
              <a:rPr sz="1600" smtClean="0">
                <a:latin typeface="Times New Roman"/>
                <a:cs typeface="Times New Roman"/>
              </a:rPr>
              <a:t>The</a:t>
            </a:r>
            <a:r>
              <a:rPr sz="1600" spc="-20" smtClean="0">
                <a:latin typeface="Times New Roman"/>
                <a:cs typeface="Times New Roman"/>
              </a:rPr>
              <a:t> </a:t>
            </a:r>
            <a:r>
              <a:rPr sz="1600" smtClean="0">
                <a:latin typeface="Times New Roman"/>
                <a:cs typeface="Times New Roman"/>
              </a:rPr>
              <a:t>attested</a:t>
            </a:r>
            <a:r>
              <a:rPr sz="1600" spc="-50" smtClean="0">
                <a:latin typeface="Times New Roman"/>
                <a:cs typeface="Times New Roman"/>
              </a:rPr>
              <a:t> </a:t>
            </a:r>
            <a:r>
              <a:rPr sz="1600" smtClean="0">
                <a:latin typeface="Times New Roman"/>
                <a:cs typeface="Times New Roman"/>
              </a:rPr>
              <a:t>copies</a:t>
            </a:r>
            <a:r>
              <a:rPr sz="1600" spc="-30" smtClean="0">
                <a:latin typeface="Times New Roman"/>
                <a:cs typeface="Times New Roman"/>
              </a:rPr>
              <a:t> </a:t>
            </a:r>
            <a:r>
              <a:rPr sz="1600" smtClean="0">
                <a:latin typeface="Times New Roman"/>
                <a:cs typeface="Times New Roman"/>
              </a:rPr>
              <a:t>of</a:t>
            </a:r>
            <a:r>
              <a:rPr sz="1600" spc="-25" smtClean="0">
                <a:latin typeface="Times New Roman"/>
                <a:cs typeface="Times New Roman"/>
              </a:rPr>
              <a:t> </a:t>
            </a:r>
            <a:r>
              <a:rPr sz="1600" smtClean="0">
                <a:latin typeface="Times New Roman"/>
                <a:cs typeface="Times New Roman"/>
              </a:rPr>
              <a:t>the</a:t>
            </a:r>
            <a:r>
              <a:rPr sz="1600" spc="-25" smtClean="0">
                <a:latin typeface="Times New Roman"/>
                <a:cs typeface="Times New Roman"/>
              </a:rPr>
              <a:t> </a:t>
            </a:r>
            <a:r>
              <a:rPr sz="1600" smtClean="0">
                <a:latin typeface="Times New Roman"/>
                <a:cs typeface="Times New Roman"/>
              </a:rPr>
              <a:t>following</a:t>
            </a:r>
            <a:r>
              <a:rPr sz="1600" spc="-40" smtClean="0">
                <a:latin typeface="Times New Roman"/>
                <a:cs typeface="Times New Roman"/>
              </a:rPr>
              <a:t> </a:t>
            </a:r>
            <a:r>
              <a:rPr sz="1600" smtClean="0">
                <a:latin typeface="Times New Roman"/>
                <a:cs typeface="Times New Roman"/>
              </a:rPr>
              <a:t>documents</a:t>
            </a:r>
            <a:r>
              <a:rPr sz="1600" spc="-20" smtClean="0">
                <a:latin typeface="Times New Roman"/>
                <a:cs typeface="Times New Roman"/>
              </a:rPr>
              <a:t> </a:t>
            </a:r>
            <a:r>
              <a:rPr sz="1600" smtClean="0">
                <a:latin typeface="Times New Roman"/>
                <a:cs typeface="Times New Roman"/>
              </a:rPr>
              <a:t>must</a:t>
            </a:r>
            <a:r>
              <a:rPr sz="1600" spc="-25" smtClean="0">
                <a:latin typeface="Times New Roman"/>
                <a:cs typeface="Times New Roman"/>
              </a:rPr>
              <a:t> </a:t>
            </a:r>
            <a:r>
              <a:rPr sz="1600" smtClean="0">
                <a:latin typeface="Times New Roman"/>
                <a:cs typeface="Times New Roman"/>
              </a:rPr>
              <a:t>be</a:t>
            </a:r>
            <a:r>
              <a:rPr sz="1600" spc="-30" smtClean="0">
                <a:latin typeface="Times New Roman"/>
                <a:cs typeface="Times New Roman"/>
              </a:rPr>
              <a:t> </a:t>
            </a:r>
            <a:r>
              <a:rPr sz="1600" smtClean="0">
                <a:latin typeface="Times New Roman"/>
                <a:cs typeface="Times New Roman"/>
              </a:rPr>
              <a:t>attached</a:t>
            </a:r>
            <a:r>
              <a:rPr sz="1600" spc="-35" smtClean="0">
                <a:latin typeface="Times New Roman"/>
                <a:cs typeface="Times New Roman"/>
              </a:rPr>
              <a:t> </a:t>
            </a:r>
            <a:r>
              <a:rPr sz="1600" smtClean="0">
                <a:latin typeface="Times New Roman"/>
                <a:cs typeface="Times New Roman"/>
              </a:rPr>
              <a:t>with</a:t>
            </a:r>
            <a:r>
              <a:rPr sz="1600" spc="-30" smtClean="0">
                <a:latin typeface="Times New Roman"/>
                <a:cs typeface="Times New Roman"/>
              </a:rPr>
              <a:t> </a:t>
            </a:r>
            <a:r>
              <a:rPr sz="1600" smtClean="0">
                <a:latin typeface="Times New Roman"/>
                <a:cs typeface="Times New Roman"/>
              </a:rPr>
              <a:t>admission</a:t>
            </a:r>
            <a:r>
              <a:rPr sz="1600" spc="-15" smtClean="0">
                <a:latin typeface="Times New Roman"/>
                <a:cs typeface="Times New Roman"/>
              </a:rPr>
              <a:t> </a:t>
            </a:r>
            <a:r>
              <a:rPr sz="1600" spc="-10" smtClean="0">
                <a:latin typeface="Times New Roman"/>
                <a:cs typeface="Times New Roman"/>
              </a:rPr>
              <a:t>form.</a:t>
            </a:r>
            <a:endParaRPr lang="en-US" sz="1600" spc="-10" dirty="0" smtClean="0">
              <a:latin typeface="Times New Roman"/>
              <a:cs typeface="Times New Roman"/>
            </a:endParaRPr>
          </a:p>
          <a:p>
            <a:pPr>
              <a:lnSpc>
                <a:spcPct val="107000"/>
              </a:lnSpc>
              <a:spcAft>
                <a:spcPts val="800"/>
              </a:spcAft>
            </a:pPr>
            <a:r>
              <a:rPr lang="en-US" sz="1600" b="1" u="sng" dirty="0" smtClean="0">
                <a:latin typeface="Times New Roman" panose="02020603050405020304" pitchFamily="18" charset="0"/>
                <a:ea typeface="Calibri" panose="020F0502020204030204" pitchFamily="34" charset="0"/>
                <a:cs typeface="Times New Roman" panose="02020603050405020304" pitchFamily="18" charset="0"/>
              </a:rPr>
              <a:t>Important Note:</a:t>
            </a:r>
          </a:p>
          <a:p>
            <a:pPr>
              <a:lnSpc>
                <a:spcPct val="107000"/>
              </a:lnSpc>
              <a:spcAft>
                <a:spcPts val="800"/>
              </a:spcAft>
            </a:pPr>
            <a:r>
              <a:rPr lang="en-US" sz="1600" b="1" i="1" dirty="0" smtClean="0">
                <a:latin typeface="Times New Roman" pitchFamily="18" charset="0"/>
                <a:cs typeface="Times New Roman" pitchFamily="18" charset="0"/>
              </a:rPr>
              <a:t>The student can cancel the admission within 14 days of the commencement of classes and will be able to refund his admission fee. Fees will not be refunded in case of failure to cancel the admission within the stipulated time.</a:t>
            </a:r>
            <a:endParaRPr lang="en-US" sz="1600" b="1" i="1" dirty="0" smtClean="0">
              <a:effectLst/>
              <a:latin typeface="Times New Roman" pitchFamily="18" charset="0"/>
              <a:ea typeface="Calibri" panose="020F0502020204030204" pitchFamily="34" charset="0"/>
              <a:cs typeface="Times New Roman" pitchFamily="18" charset="0"/>
            </a:endParaRPr>
          </a:p>
        </p:txBody>
      </p:sp>
      <p:sp>
        <p:nvSpPr>
          <p:cNvPr id="4" name="object 4"/>
          <p:cNvSpPr txBox="1"/>
          <p:nvPr/>
        </p:nvSpPr>
        <p:spPr>
          <a:xfrm>
            <a:off x="838200" y="4038600"/>
            <a:ext cx="1799589" cy="661078"/>
          </a:xfrm>
          <a:prstGeom prst="rect">
            <a:avLst/>
          </a:prstGeom>
        </p:spPr>
        <p:txBody>
          <a:bodyPr vert="horz" wrap="square" lIns="0" tIns="149225" rIns="0" bIns="0" rtlCol="0">
            <a:spAutoFit/>
          </a:bodyPr>
          <a:lstStyle/>
          <a:p>
            <a:pPr marL="354965" indent="-342265">
              <a:lnSpc>
                <a:spcPct val="100000"/>
              </a:lnSpc>
              <a:spcBef>
                <a:spcPts val="1175"/>
              </a:spcBef>
              <a:buAutoNum type="romanLcPeriod"/>
              <a:tabLst>
                <a:tab pos="354965" algn="l"/>
              </a:tabLst>
            </a:pPr>
            <a:r>
              <a:rPr sz="1200" dirty="0">
                <a:latin typeface="Times New Roman"/>
                <a:cs typeface="Times New Roman"/>
              </a:rPr>
              <a:t>SSC</a:t>
            </a:r>
            <a:r>
              <a:rPr sz="1200" spc="-5" dirty="0">
                <a:latin typeface="Times New Roman"/>
                <a:cs typeface="Times New Roman"/>
              </a:rPr>
              <a:t> </a:t>
            </a:r>
            <a:r>
              <a:rPr sz="1200" spc="-10" dirty="0">
                <a:latin typeface="Times New Roman"/>
                <a:cs typeface="Times New Roman"/>
              </a:rPr>
              <a:t>Certificate</a:t>
            </a:r>
            <a:endParaRPr sz="1200">
              <a:latin typeface="Times New Roman"/>
              <a:cs typeface="Times New Roman"/>
            </a:endParaRPr>
          </a:p>
          <a:p>
            <a:pPr marL="354965" indent="-342265">
              <a:lnSpc>
                <a:spcPct val="100000"/>
              </a:lnSpc>
              <a:spcBef>
                <a:spcPts val="1080"/>
              </a:spcBef>
              <a:buAutoNum type="romanLcPeriod"/>
              <a:tabLst>
                <a:tab pos="354965" algn="l"/>
              </a:tabLst>
            </a:pPr>
            <a:r>
              <a:rPr sz="1200" dirty="0">
                <a:latin typeface="Times New Roman"/>
                <a:cs typeface="Times New Roman"/>
              </a:rPr>
              <a:t>DMC</a:t>
            </a:r>
            <a:r>
              <a:rPr sz="1200" spc="-15" dirty="0">
                <a:latin typeface="Times New Roman"/>
                <a:cs typeface="Times New Roman"/>
              </a:rPr>
              <a:t> </a:t>
            </a:r>
            <a:r>
              <a:rPr sz="1200" spc="-25" dirty="0">
                <a:latin typeface="Times New Roman"/>
                <a:cs typeface="Times New Roman"/>
              </a:rPr>
              <a:t>SSC</a:t>
            </a:r>
            <a:endParaRPr sz="1200">
              <a:latin typeface="Times New Roman"/>
              <a:cs typeface="Times New Roman"/>
            </a:endParaRPr>
          </a:p>
        </p:txBody>
      </p:sp>
      <p:sp>
        <p:nvSpPr>
          <p:cNvPr id="5" name="object 5"/>
          <p:cNvSpPr txBox="1"/>
          <p:nvPr/>
        </p:nvSpPr>
        <p:spPr>
          <a:xfrm>
            <a:off x="838200" y="4724400"/>
            <a:ext cx="2470785" cy="1638910"/>
          </a:xfrm>
          <a:prstGeom prst="rect">
            <a:avLst/>
          </a:prstGeom>
        </p:spPr>
        <p:txBody>
          <a:bodyPr vert="horz" wrap="square" lIns="0" tIns="149860" rIns="0" bIns="0" rtlCol="0">
            <a:spAutoFit/>
          </a:bodyPr>
          <a:lstStyle/>
          <a:p>
            <a:pPr marL="354965" indent="-342265">
              <a:lnSpc>
                <a:spcPct val="100000"/>
              </a:lnSpc>
              <a:spcBef>
                <a:spcPts val="1180"/>
              </a:spcBef>
              <a:buAutoNum type="romanLcPeriod" startAt="3"/>
              <a:tabLst>
                <a:tab pos="354965" algn="l"/>
              </a:tabLst>
            </a:pPr>
            <a:r>
              <a:rPr sz="1200" dirty="0">
                <a:latin typeface="Times New Roman"/>
                <a:cs typeface="Times New Roman"/>
              </a:rPr>
              <a:t>Domicile</a:t>
            </a:r>
            <a:r>
              <a:rPr sz="1200" spc="-25" dirty="0">
                <a:latin typeface="Times New Roman"/>
                <a:cs typeface="Times New Roman"/>
              </a:rPr>
              <a:t> </a:t>
            </a:r>
            <a:r>
              <a:rPr sz="1200" spc="-10" dirty="0">
                <a:latin typeface="Times New Roman"/>
                <a:cs typeface="Times New Roman"/>
              </a:rPr>
              <a:t>Certificate</a:t>
            </a:r>
            <a:endParaRPr sz="1200">
              <a:latin typeface="Times New Roman"/>
              <a:cs typeface="Times New Roman"/>
            </a:endParaRPr>
          </a:p>
          <a:p>
            <a:pPr marL="354965" indent="-342265">
              <a:lnSpc>
                <a:spcPct val="100000"/>
              </a:lnSpc>
              <a:spcBef>
                <a:spcPts val="1080"/>
              </a:spcBef>
              <a:buAutoNum type="romanLcPeriod" startAt="3"/>
              <a:tabLst>
                <a:tab pos="354965" algn="l"/>
              </a:tabLst>
            </a:pPr>
            <a:r>
              <a:rPr sz="1200" dirty="0">
                <a:latin typeface="Times New Roman"/>
                <a:cs typeface="Times New Roman"/>
              </a:rPr>
              <a:t>Character</a:t>
            </a:r>
            <a:r>
              <a:rPr sz="1200" spc="-70" dirty="0">
                <a:latin typeface="Times New Roman"/>
                <a:cs typeface="Times New Roman"/>
              </a:rPr>
              <a:t> </a:t>
            </a:r>
            <a:r>
              <a:rPr sz="1200" spc="-10" dirty="0">
                <a:latin typeface="Times New Roman"/>
                <a:cs typeface="Times New Roman"/>
              </a:rPr>
              <a:t>Certificate</a:t>
            </a:r>
            <a:endParaRPr sz="1200">
              <a:latin typeface="Times New Roman"/>
              <a:cs typeface="Times New Roman"/>
            </a:endParaRPr>
          </a:p>
          <a:p>
            <a:pPr marL="354965" indent="-342265">
              <a:lnSpc>
                <a:spcPct val="100000"/>
              </a:lnSpc>
              <a:spcBef>
                <a:spcPts val="1080"/>
              </a:spcBef>
              <a:buAutoNum type="romanLcPeriod" startAt="3"/>
              <a:tabLst>
                <a:tab pos="354965" algn="l"/>
              </a:tabLst>
            </a:pPr>
            <a:r>
              <a:rPr sz="1200" dirty="0">
                <a:latin typeface="Times New Roman"/>
                <a:cs typeface="Times New Roman"/>
              </a:rPr>
              <a:t>CNIC/ </a:t>
            </a:r>
            <a:r>
              <a:rPr sz="1200" spc="-10" dirty="0">
                <a:latin typeface="Times New Roman"/>
                <a:cs typeface="Times New Roman"/>
              </a:rPr>
              <a:t>B-</a:t>
            </a:r>
            <a:r>
              <a:rPr sz="1200" spc="-20" dirty="0">
                <a:latin typeface="Times New Roman"/>
                <a:cs typeface="Times New Roman"/>
              </a:rPr>
              <a:t>Form</a:t>
            </a:r>
            <a:endParaRPr sz="1200">
              <a:latin typeface="Times New Roman"/>
              <a:cs typeface="Times New Roman"/>
            </a:endParaRPr>
          </a:p>
          <a:p>
            <a:pPr marL="354965" indent="-342265">
              <a:lnSpc>
                <a:spcPct val="100000"/>
              </a:lnSpc>
              <a:spcBef>
                <a:spcPts val="1080"/>
              </a:spcBef>
              <a:buAutoNum type="romanLcPeriod" startAt="3"/>
              <a:tabLst>
                <a:tab pos="354965" algn="l"/>
              </a:tabLst>
            </a:pPr>
            <a:r>
              <a:rPr sz="1200" dirty="0">
                <a:latin typeface="Times New Roman"/>
                <a:cs typeface="Times New Roman"/>
              </a:rPr>
              <a:t>Father/Guardian</a:t>
            </a:r>
            <a:r>
              <a:rPr sz="1200" spc="-110" dirty="0">
                <a:latin typeface="Times New Roman"/>
                <a:cs typeface="Times New Roman"/>
              </a:rPr>
              <a:t> </a:t>
            </a:r>
            <a:r>
              <a:rPr sz="1200" spc="-20" dirty="0">
                <a:latin typeface="Times New Roman"/>
                <a:cs typeface="Times New Roman"/>
              </a:rPr>
              <a:t>CNIC</a:t>
            </a:r>
            <a:endParaRPr sz="1200">
              <a:latin typeface="Times New Roman"/>
              <a:cs typeface="Times New Roman"/>
            </a:endParaRPr>
          </a:p>
          <a:p>
            <a:pPr marL="354965" indent="-342265">
              <a:lnSpc>
                <a:spcPct val="100000"/>
              </a:lnSpc>
              <a:spcBef>
                <a:spcPts val="1080"/>
              </a:spcBef>
              <a:buAutoNum type="romanLcPeriod" startAt="3"/>
              <a:tabLst>
                <a:tab pos="354965" algn="l"/>
              </a:tabLst>
            </a:pPr>
            <a:r>
              <a:rPr sz="1200">
                <a:latin typeface="Times New Roman"/>
                <a:cs typeface="Times New Roman"/>
              </a:rPr>
              <a:t>Candidate</a:t>
            </a:r>
            <a:r>
              <a:rPr sz="1200" spc="-20">
                <a:latin typeface="Times New Roman"/>
                <a:cs typeface="Times New Roman"/>
              </a:rPr>
              <a:t> </a:t>
            </a:r>
            <a:r>
              <a:rPr sz="1200" smtClean="0">
                <a:latin typeface="Times New Roman"/>
                <a:cs typeface="Times New Roman"/>
              </a:rPr>
              <a:t>Photo</a:t>
            </a:r>
            <a:r>
              <a:rPr sz="1200" spc="-10" smtClean="0">
                <a:latin typeface="Times New Roman"/>
                <a:cs typeface="Times New Roman"/>
              </a:rPr>
              <a:t>graph</a:t>
            </a:r>
            <a:endParaRPr sz="1200">
              <a:latin typeface="Times New Roman"/>
              <a:cs typeface="Times New Roman"/>
            </a:endParaRPr>
          </a:p>
        </p:txBody>
      </p:sp>
      <p:sp>
        <p:nvSpPr>
          <p:cNvPr id="6" name="object 6"/>
          <p:cNvSpPr txBox="1"/>
          <p:nvPr/>
        </p:nvSpPr>
        <p:spPr>
          <a:xfrm>
            <a:off x="3962400" y="4038600"/>
            <a:ext cx="1690370" cy="2289729"/>
          </a:xfrm>
          <a:prstGeom prst="rect">
            <a:avLst/>
          </a:prstGeom>
        </p:spPr>
        <p:txBody>
          <a:bodyPr vert="horz" wrap="square" lIns="0" tIns="149225" rIns="0" bIns="0" rtlCol="0">
            <a:spAutoFit/>
          </a:bodyPr>
          <a:lstStyle/>
          <a:p>
            <a:pPr marL="12700">
              <a:lnSpc>
                <a:spcPct val="100000"/>
              </a:lnSpc>
              <a:spcBef>
                <a:spcPts val="1175"/>
              </a:spcBef>
            </a:pPr>
            <a:r>
              <a:rPr sz="1200" dirty="0">
                <a:latin typeface="Times New Roman"/>
                <a:cs typeface="Times New Roman"/>
              </a:rPr>
              <a:t>(02</a:t>
            </a:r>
            <a:r>
              <a:rPr sz="1200" spc="-15" dirty="0">
                <a:latin typeface="Times New Roman"/>
                <a:cs typeface="Times New Roman"/>
              </a:rPr>
              <a:t> </a:t>
            </a:r>
            <a:r>
              <a:rPr sz="1200" dirty="0">
                <a:latin typeface="Times New Roman"/>
                <a:cs typeface="Times New Roman"/>
              </a:rPr>
              <a:t>Photo</a:t>
            </a:r>
            <a:r>
              <a:rPr sz="1200" spc="-5" dirty="0">
                <a:latin typeface="Times New Roman"/>
                <a:cs typeface="Times New Roman"/>
              </a:rPr>
              <a:t> </a:t>
            </a:r>
            <a:r>
              <a:rPr sz="1200" spc="-10" dirty="0">
                <a:latin typeface="Times New Roman"/>
                <a:cs typeface="Times New Roman"/>
              </a:rPr>
              <a:t>Copies)</a:t>
            </a:r>
            <a:endParaRPr sz="1200">
              <a:latin typeface="Times New Roman"/>
              <a:cs typeface="Times New Roman"/>
            </a:endParaRPr>
          </a:p>
          <a:p>
            <a:pPr marL="12700">
              <a:lnSpc>
                <a:spcPct val="100000"/>
              </a:lnSpc>
              <a:spcBef>
                <a:spcPts val="1080"/>
              </a:spcBef>
            </a:pPr>
            <a:r>
              <a:rPr sz="1200" dirty="0">
                <a:latin typeface="Times New Roman"/>
                <a:cs typeface="Times New Roman"/>
              </a:rPr>
              <a:t>(03</a:t>
            </a:r>
            <a:r>
              <a:rPr sz="1200" spc="-30" dirty="0">
                <a:latin typeface="Times New Roman"/>
                <a:cs typeface="Times New Roman"/>
              </a:rPr>
              <a:t> </a:t>
            </a:r>
            <a:r>
              <a:rPr sz="1200" dirty="0">
                <a:latin typeface="Times New Roman"/>
                <a:cs typeface="Times New Roman"/>
              </a:rPr>
              <a:t>Photo</a:t>
            </a:r>
            <a:r>
              <a:rPr sz="1200" spc="-5" dirty="0">
                <a:latin typeface="Times New Roman"/>
                <a:cs typeface="Times New Roman"/>
              </a:rPr>
              <a:t> </a:t>
            </a:r>
            <a:r>
              <a:rPr sz="1200" spc="-10" dirty="0">
                <a:latin typeface="Times New Roman"/>
                <a:cs typeface="Times New Roman"/>
              </a:rPr>
              <a:t>Copies)</a:t>
            </a:r>
            <a:endParaRPr sz="1200">
              <a:latin typeface="Times New Roman"/>
              <a:cs typeface="Times New Roman"/>
            </a:endParaRPr>
          </a:p>
          <a:p>
            <a:pPr marL="12700">
              <a:lnSpc>
                <a:spcPct val="100000"/>
              </a:lnSpc>
              <a:spcBef>
                <a:spcPts val="1085"/>
              </a:spcBef>
            </a:pPr>
            <a:r>
              <a:rPr sz="1200" dirty="0">
                <a:latin typeface="Times New Roman"/>
                <a:cs typeface="Times New Roman"/>
              </a:rPr>
              <a:t>(01</a:t>
            </a:r>
            <a:r>
              <a:rPr sz="1200" spc="-15" dirty="0">
                <a:latin typeface="Times New Roman"/>
                <a:cs typeface="Times New Roman"/>
              </a:rPr>
              <a:t> </a:t>
            </a:r>
            <a:r>
              <a:rPr sz="1200" dirty="0">
                <a:latin typeface="Times New Roman"/>
                <a:cs typeface="Times New Roman"/>
              </a:rPr>
              <a:t>Photo</a:t>
            </a:r>
            <a:r>
              <a:rPr sz="1200" spc="-5" dirty="0">
                <a:latin typeface="Times New Roman"/>
                <a:cs typeface="Times New Roman"/>
              </a:rPr>
              <a:t> </a:t>
            </a:r>
            <a:r>
              <a:rPr sz="1200" spc="-20" dirty="0">
                <a:latin typeface="Times New Roman"/>
                <a:cs typeface="Times New Roman"/>
              </a:rPr>
              <a:t>Copy)</a:t>
            </a:r>
            <a:endParaRPr sz="1200">
              <a:latin typeface="Times New Roman"/>
              <a:cs typeface="Times New Roman"/>
            </a:endParaRPr>
          </a:p>
          <a:p>
            <a:pPr marL="12700">
              <a:lnSpc>
                <a:spcPct val="100000"/>
              </a:lnSpc>
              <a:spcBef>
                <a:spcPts val="1080"/>
              </a:spcBef>
            </a:pPr>
            <a:r>
              <a:rPr sz="1200" dirty="0">
                <a:latin typeface="Times New Roman"/>
                <a:cs typeface="Times New Roman"/>
              </a:rPr>
              <a:t>(01</a:t>
            </a:r>
            <a:r>
              <a:rPr sz="1200" spc="-15" dirty="0">
                <a:latin typeface="Times New Roman"/>
                <a:cs typeface="Times New Roman"/>
              </a:rPr>
              <a:t> </a:t>
            </a:r>
            <a:r>
              <a:rPr sz="1200" dirty="0">
                <a:latin typeface="Times New Roman"/>
                <a:cs typeface="Times New Roman"/>
              </a:rPr>
              <a:t>Photo</a:t>
            </a:r>
            <a:r>
              <a:rPr sz="1200" spc="-5" dirty="0">
                <a:latin typeface="Times New Roman"/>
                <a:cs typeface="Times New Roman"/>
              </a:rPr>
              <a:t> </a:t>
            </a:r>
            <a:r>
              <a:rPr sz="1200" spc="-20" dirty="0">
                <a:latin typeface="Times New Roman"/>
                <a:cs typeface="Times New Roman"/>
              </a:rPr>
              <a:t>Copy)</a:t>
            </a:r>
            <a:endParaRPr sz="1200">
              <a:latin typeface="Times New Roman"/>
              <a:cs typeface="Times New Roman"/>
            </a:endParaRPr>
          </a:p>
          <a:p>
            <a:pPr marL="12700">
              <a:lnSpc>
                <a:spcPct val="100000"/>
              </a:lnSpc>
              <a:spcBef>
                <a:spcPts val="1080"/>
              </a:spcBef>
            </a:pPr>
            <a:r>
              <a:rPr sz="1200" dirty="0">
                <a:latin typeface="Times New Roman"/>
                <a:cs typeface="Times New Roman"/>
              </a:rPr>
              <a:t>(01</a:t>
            </a:r>
            <a:r>
              <a:rPr sz="1200" spc="-15" dirty="0">
                <a:latin typeface="Times New Roman"/>
                <a:cs typeface="Times New Roman"/>
              </a:rPr>
              <a:t> </a:t>
            </a:r>
            <a:r>
              <a:rPr sz="1200" dirty="0">
                <a:latin typeface="Times New Roman"/>
                <a:cs typeface="Times New Roman"/>
              </a:rPr>
              <a:t>Photo</a:t>
            </a:r>
            <a:r>
              <a:rPr sz="1200" spc="-5" dirty="0">
                <a:latin typeface="Times New Roman"/>
                <a:cs typeface="Times New Roman"/>
              </a:rPr>
              <a:t> </a:t>
            </a:r>
            <a:r>
              <a:rPr sz="1200" spc="-20" dirty="0">
                <a:latin typeface="Times New Roman"/>
                <a:cs typeface="Times New Roman"/>
              </a:rPr>
              <a:t>Copy)</a:t>
            </a:r>
            <a:endParaRPr sz="1200">
              <a:latin typeface="Times New Roman"/>
              <a:cs typeface="Times New Roman"/>
            </a:endParaRPr>
          </a:p>
          <a:p>
            <a:pPr marL="12700">
              <a:lnSpc>
                <a:spcPct val="100000"/>
              </a:lnSpc>
              <a:spcBef>
                <a:spcPts val="1080"/>
              </a:spcBef>
            </a:pPr>
            <a:r>
              <a:rPr sz="1200" dirty="0">
                <a:latin typeface="Times New Roman"/>
                <a:cs typeface="Times New Roman"/>
              </a:rPr>
              <a:t>(01</a:t>
            </a:r>
            <a:r>
              <a:rPr sz="1200" spc="-15" dirty="0">
                <a:latin typeface="Times New Roman"/>
                <a:cs typeface="Times New Roman"/>
              </a:rPr>
              <a:t> </a:t>
            </a:r>
            <a:r>
              <a:rPr sz="1200" dirty="0">
                <a:latin typeface="Times New Roman"/>
                <a:cs typeface="Times New Roman"/>
              </a:rPr>
              <a:t>Photo</a:t>
            </a:r>
            <a:r>
              <a:rPr sz="1200" spc="-5" dirty="0">
                <a:latin typeface="Times New Roman"/>
                <a:cs typeface="Times New Roman"/>
              </a:rPr>
              <a:t> </a:t>
            </a:r>
            <a:r>
              <a:rPr sz="1200" spc="-20" dirty="0">
                <a:latin typeface="Times New Roman"/>
                <a:cs typeface="Times New Roman"/>
              </a:rPr>
              <a:t>Copy)</a:t>
            </a:r>
            <a:endParaRPr sz="1200">
              <a:latin typeface="Times New Roman"/>
              <a:cs typeface="Times New Roman"/>
            </a:endParaRPr>
          </a:p>
          <a:p>
            <a:pPr marL="12700">
              <a:lnSpc>
                <a:spcPct val="100000"/>
              </a:lnSpc>
              <a:spcBef>
                <a:spcPts val="1080"/>
              </a:spcBef>
            </a:pPr>
            <a:r>
              <a:rPr sz="1200" dirty="0">
                <a:latin typeface="Times New Roman"/>
                <a:cs typeface="Times New Roman"/>
              </a:rPr>
              <a:t>(05</a:t>
            </a:r>
            <a:r>
              <a:rPr sz="1200" spc="-20" dirty="0">
                <a:latin typeface="Times New Roman"/>
                <a:cs typeface="Times New Roman"/>
              </a:rPr>
              <a:t> </a:t>
            </a:r>
            <a:r>
              <a:rPr sz="1200" spc="-10" dirty="0">
                <a:latin typeface="Times New Roman"/>
                <a:cs typeface="Times New Roman"/>
              </a:rPr>
              <a:t>Photos)</a:t>
            </a:r>
            <a:endParaRPr sz="1200">
              <a:latin typeface="Times New Roman"/>
              <a:cs typeface="Times New Roman"/>
            </a:endParaRPr>
          </a:p>
        </p:txBody>
      </p:sp>
      <p:pic>
        <p:nvPicPr>
          <p:cNvPr id="8" name="object 8"/>
          <p:cNvPicPr/>
          <p:nvPr/>
        </p:nvPicPr>
        <p:blipFill>
          <a:blip r:embed="rId2" cstate="print"/>
          <a:stretch>
            <a:fillRect/>
          </a:stretch>
        </p:blipFill>
        <p:spPr>
          <a:xfrm>
            <a:off x="477012" y="489204"/>
            <a:ext cx="1443227" cy="1391412"/>
          </a:xfrm>
          <a:prstGeom prst="rect">
            <a:avLst/>
          </a:prstGeom>
        </p:spPr>
      </p:pic>
      <p:sp>
        <p:nvSpPr>
          <p:cNvPr id="10" name="object 7"/>
          <p:cNvSpPr txBox="1"/>
          <p:nvPr/>
        </p:nvSpPr>
        <p:spPr>
          <a:xfrm>
            <a:off x="5486400" y="4419600"/>
            <a:ext cx="5788025" cy="289823"/>
          </a:xfrm>
          <a:prstGeom prst="rect">
            <a:avLst/>
          </a:prstGeom>
        </p:spPr>
        <p:txBody>
          <a:bodyPr vert="horz" wrap="square" lIns="0" tIns="12700" rIns="0" bIns="0" rtlCol="0">
            <a:spAutoFit/>
          </a:bodyPr>
          <a:lstStyle/>
          <a:p>
            <a:pPr marL="12700">
              <a:lnSpc>
                <a:spcPct val="100000"/>
              </a:lnSpc>
              <a:spcBef>
                <a:spcPts val="100"/>
              </a:spcBef>
            </a:pPr>
            <a:r>
              <a:rPr lang="en-US" sz="1200" dirty="0" smtClean="0">
                <a:latin typeface="Times New Roman"/>
                <a:cs typeface="Times New Roman"/>
              </a:rPr>
              <a:t>ix</a:t>
            </a:r>
            <a:r>
              <a:rPr sz="1200" smtClean="0">
                <a:latin typeface="Times New Roman"/>
                <a:cs typeface="Times New Roman"/>
              </a:rPr>
              <a:t>.</a:t>
            </a:r>
            <a:r>
              <a:rPr lang="en-US" sz="1200" dirty="0" smtClean="0">
                <a:latin typeface="Times New Roman"/>
                <a:cs typeface="Times New Roman"/>
              </a:rPr>
              <a:t>   </a:t>
            </a:r>
            <a:r>
              <a:rPr sz="1200" smtClean="0">
                <a:latin typeface="Times New Roman"/>
                <a:cs typeface="Times New Roman"/>
              </a:rPr>
              <a:t>Migration</a:t>
            </a:r>
            <a:r>
              <a:rPr sz="1200" spc="-45" smtClean="0">
                <a:latin typeface="Times New Roman"/>
                <a:cs typeface="Times New Roman"/>
              </a:rPr>
              <a:t> </a:t>
            </a:r>
            <a:r>
              <a:rPr sz="1200" smtClean="0">
                <a:latin typeface="Times New Roman"/>
                <a:cs typeface="Times New Roman"/>
              </a:rPr>
              <a:t>Certificae</a:t>
            </a:r>
            <a:r>
              <a:rPr sz="1200" spc="-40" smtClean="0">
                <a:latin typeface="Times New Roman"/>
                <a:cs typeface="Times New Roman"/>
              </a:rPr>
              <a:t> </a:t>
            </a:r>
            <a:r>
              <a:rPr sz="1200" dirty="0">
                <a:latin typeface="Times New Roman"/>
                <a:cs typeface="Times New Roman"/>
              </a:rPr>
              <a:t>from</a:t>
            </a:r>
            <a:r>
              <a:rPr sz="1200" spc="-20" dirty="0">
                <a:latin typeface="Times New Roman"/>
                <a:cs typeface="Times New Roman"/>
              </a:rPr>
              <a:t> </a:t>
            </a:r>
            <a:r>
              <a:rPr sz="1200" dirty="0">
                <a:latin typeface="Times New Roman"/>
                <a:cs typeface="Times New Roman"/>
              </a:rPr>
              <a:t>the</a:t>
            </a:r>
            <a:r>
              <a:rPr sz="1200" spc="-40" dirty="0">
                <a:latin typeface="Times New Roman"/>
                <a:cs typeface="Times New Roman"/>
              </a:rPr>
              <a:t> </a:t>
            </a:r>
            <a:r>
              <a:rPr sz="1200" dirty="0">
                <a:latin typeface="Times New Roman"/>
                <a:cs typeface="Times New Roman"/>
              </a:rPr>
              <a:t>BISE</a:t>
            </a:r>
            <a:r>
              <a:rPr sz="1200" spc="-20" dirty="0">
                <a:latin typeface="Times New Roman"/>
                <a:cs typeface="Times New Roman"/>
              </a:rPr>
              <a:t> </a:t>
            </a:r>
            <a:r>
              <a:rPr sz="1200" dirty="0">
                <a:latin typeface="Times New Roman"/>
                <a:cs typeface="Times New Roman"/>
              </a:rPr>
              <a:t>to</a:t>
            </a:r>
            <a:r>
              <a:rPr sz="1200" spc="-35" dirty="0">
                <a:latin typeface="Times New Roman"/>
                <a:cs typeface="Times New Roman"/>
              </a:rPr>
              <a:t> </a:t>
            </a:r>
            <a:r>
              <a:rPr sz="1200" spc="-10" dirty="0">
                <a:latin typeface="Times New Roman"/>
                <a:cs typeface="Times New Roman"/>
              </a:rPr>
              <a:t>KP-</a:t>
            </a:r>
            <a:r>
              <a:rPr sz="1200" dirty="0">
                <a:latin typeface="Times New Roman"/>
                <a:cs typeface="Times New Roman"/>
              </a:rPr>
              <a:t>BTE</a:t>
            </a:r>
            <a:r>
              <a:rPr sz="1200" spc="-20" dirty="0">
                <a:latin typeface="Times New Roman"/>
                <a:cs typeface="Times New Roman"/>
              </a:rPr>
              <a:t> </a:t>
            </a:r>
            <a:r>
              <a:rPr sz="1200" spc="-10" dirty="0">
                <a:latin typeface="Times New Roman"/>
                <a:cs typeface="Times New Roman"/>
              </a:rPr>
              <a:t>Peshawar</a:t>
            </a:r>
            <a:r>
              <a:rPr sz="1800" spc="-10" dirty="0">
                <a:latin typeface="Times New Roman"/>
                <a:cs typeface="Times New Roman"/>
              </a:rPr>
              <a:t>.</a:t>
            </a:r>
            <a:endParaRPr sz="1800">
              <a:latin typeface="Times New Roman"/>
              <a:cs typeface="Times New Roman"/>
            </a:endParaRPr>
          </a:p>
        </p:txBody>
      </p:sp>
      <p:sp>
        <p:nvSpPr>
          <p:cNvPr id="11" name="object 7"/>
          <p:cNvSpPr txBox="1"/>
          <p:nvPr/>
        </p:nvSpPr>
        <p:spPr>
          <a:xfrm>
            <a:off x="5410200" y="4191000"/>
            <a:ext cx="5788025" cy="197490"/>
          </a:xfrm>
          <a:prstGeom prst="rect">
            <a:avLst/>
          </a:prstGeom>
        </p:spPr>
        <p:txBody>
          <a:bodyPr vert="horz" wrap="square" lIns="0" tIns="12700" rIns="0" bIns="0" rtlCol="0">
            <a:spAutoFit/>
          </a:bodyPr>
          <a:lstStyle/>
          <a:p>
            <a:pPr marL="12700">
              <a:spcBef>
                <a:spcPts val="100"/>
              </a:spcBef>
            </a:pPr>
            <a:r>
              <a:rPr sz="1200">
                <a:latin typeface="Times New Roman"/>
                <a:cs typeface="Times New Roman"/>
              </a:rPr>
              <a:t>viii</a:t>
            </a:r>
            <a:r>
              <a:rPr sz="1200" smtClean="0">
                <a:latin typeface="Times New Roman"/>
                <a:cs typeface="Times New Roman"/>
              </a:rPr>
              <a:t>.</a:t>
            </a:r>
            <a:r>
              <a:rPr lang="en-US" sz="1200" dirty="0">
                <a:latin typeface="Times New Roman"/>
                <a:cs typeface="Times New Roman"/>
              </a:rPr>
              <a:t> </a:t>
            </a:r>
            <a:r>
              <a:rPr lang="en-US" sz="1200" dirty="0" smtClean="0">
                <a:latin typeface="Times New Roman"/>
                <a:cs typeface="Times New Roman"/>
              </a:rPr>
              <a:t>Student Affidavit  		(01</a:t>
            </a:r>
            <a:r>
              <a:rPr lang="en-US" sz="1200" spc="-15" dirty="0" smtClean="0">
                <a:latin typeface="Times New Roman"/>
                <a:cs typeface="Times New Roman"/>
              </a:rPr>
              <a:t> </a:t>
            </a:r>
            <a:r>
              <a:rPr lang="en-US" sz="1200" dirty="0" smtClean="0">
                <a:latin typeface="Times New Roman"/>
                <a:cs typeface="Times New Roman"/>
              </a:rPr>
              <a:t>Photo</a:t>
            </a:r>
            <a:r>
              <a:rPr lang="en-US" sz="1200" spc="-5" dirty="0" smtClean="0">
                <a:latin typeface="Times New Roman"/>
                <a:cs typeface="Times New Roman"/>
              </a:rPr>
              <a:t> </a:t>
            </a:r>
            <a:r>
              <a:rPr lang="en-US" sz="1200" spc="-20" dirty="0" smtClean="0">
                <a:latin typeface="Times New Roman"/>
                <a:cs typeface="Times New Roman"/>
              </a:rPr>
              <a:t>Copy)</a:t>
            </a:r>
            <a:r>
              <a:rPr lang="en-US" sz="1200" dirty="0" smtClean="0">
                <a:latin typeface="Times New Roman"/>
                <a:cs typeface="Times New Roman"/>
              </a:rPr>
              <a:t> </a:t>
            </a:r>
            <a:endParaRPr sz="1800">
              <a:latin typeface="Times New Roman"/>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97984" y="700481"/>
            <a:ext cx="2895600" cy="574675"/>
          </a:xfrm>
          <a:prstGeom prst="rect">
            <a:avLst/>
          </a:prstGeom>
        </p:spPr>
        <p:txBody>
          <a:bodyPr vert="horz" wrap="square" lIns="0" tIns="12700" rIns="0" bIns="0" rtlCol="0">
            <a:spAutoFit/>
          </a:bodyPr>
          <a:lstStyle/>
          <a:p>
            <a:pPr marL="12700">
              <a:lnSpc>
                <a:spcPct val="100000"/>
              </a:lnSpc>
              <a:spcBef>
                <a:spcPts val="100"/>
              </a:spcBef>
            </a:pPr>
            <a:r>
              <a:rPr b="1" u="sng" dirty="0">
                <a:uFill>
                  <a:solidFill>
                    <a:srgbClr val="EBEBEB"/>
                  </a:solidFill>
                </a:uFill>
                <a:latin typeface="Tahoma"/>
                <a:cs typeface="Tahoma"/>
              </a:rPr>
              <a:t>Fee</a:t>
            </a:r>
            <a:r>
              <a:rPr b="1" u="sng" spc="-140" dirty="0">
                <a:uFill>
                  <a:solidFill>
                    <a:srgbClr val="EBEBEB"/>
                  </a:solidFill>
                </a:uFill>
                <a:latin typeface="Tahoma"/>
                <a:cs typeface="Tahoma"/>
              </a:rPr>
              <a:t> </a:t>
            </a:r>
            <a:r>
              <a:rPr b="1" u="sng" spc="-190" dirty="0">
                <a:uFill>
                  <a:solidFill>
                    <a:srgbClr val="EBEBEB"/>
                  </a:solidFill>
                </a:uFill>
                <a:latin typeface="Tahoma"/>
                <a:cs typeface="Tahoma"/>
              </a:rPr>
              <a:t>Structure</a:t>
            </a:r>
          </a:p>
        </p:txBody>
      </p:sp>
      <p:graphicFrame>
        <p:nvGraphicFramePr>
          <p:cNvPr id="3" name="object 3"/>
          <p:cNvGraphicFramePr>
            <a:graphicFrameLocks noGrp="1"/>
          </p:cNvGraphicFramePr>
          <p:nvPr/>
        </p:nvGraphicFramePr>
        <p:xfrm>
          <a:off x="545122" y="2566289"/>
          <a:ext cx="5657849" cy="4107180"/>
        </p:xfrm>
        <a:graphic>
          <a:graphicData uri="http://schemas.openxmlformats.org/drawingml/2006/table">
            <a:tbl>
              <a:tblPr firstRow="1" bandRow="1">
                <a:tableStyleId>{2D5ABB26-0587-4C30-8999-92F81FD0307C}</a:tableStyleId>
              </a:tblPr>
              <a:tblGrid>
                <a:gridCol w="487045">
                  <a:extLst>
                    <a:ext uri="{9D8B030D-6E8A-4147-A177-3AD203B41FA5}">
                      <a16:colId xmlns:a16="http://schemas.microsoft.com/office/drawing/2014/main" val="20000"/>
                    </a:ext>
                  </a:extLst>
                </a:gridCol>
                <a:gridCol w="3284854">
                  <a:extLst>
                    <a:ext uri="{9D8B030D-6E8A-4147-A177-3AD203B41FA5}">
                      <a16:colId xmlns:a16="http://schemas.microsoft.com/office/drawing/2014/main" val="20001"/>
                    </a:ext>
                  </a:extLst>
                </a:gridCol>
                <a:gridCol w="1885950">
                  <a:extLst>
                    <a:ext uri="{9D8B030D-6E8A-4147-A177-3AD203B41FA5}">
                      <a16:colId xmlns:a16="http://schemas.microsoft.com/office/drawing/2014/main" val="20002"/>
                    </a:ext>
                  </a:extLst>
                </a:gridCol>
              </a:tblGrid>
              <a:tr h="586740">
                <a:tc gridSpan="3">
                  <a:txBody>
                    <a:bodyPr/>
                    <a:lstStyle/>
                    <a:p>
                      <a:pPr marL="2548255">
                        <a:lnSpc>
                          <a:spcPct val="100000"/>
                        </a:lnSpc>
                        <a:spcBef>
                          <a:spcPts val="1455"/>
                        </a:spcBef>
                      </a:pPr>
                      <a:r>
                        <a:rPr sz="2400" b="1" spc="-215" smtClean="0">
                          <a:solidFill>
                            <a:srgbClr val="FFFFFF"/>
                          </a:solidFill>
                          <a:latin typeface="Tahoma"/>
                          <a:cs typeface="Tahoma"/>
                        </a:rPr>
                        <a:t>Institute</a:t>
                      </a:r>
                      <a:r>
                        <a:rPr sz="2400" b="1" spc="60" smtClean="0">
                          <a:solidFill>
                            <a:srgbClr val="FFFFFF"/>
                          </a:solidFill>
                          <a:latin typeface="Tahoma"/>
                          <a:cs typeface="Tahoma"/>
                        </a:rPr>
                        <a:t> </a:t>
                      </a:r>
                      <a:r>
                        <a:rPr sz="2400" b="1" spc="-25" dirty="0">
                          <a:solidFill>
                            <a:srgbClr val="FFFFFF"/>
                          </a:solidFill>
                          <a:latin typeface="Tahoma"/>
                          <a:cs typeface="Tahoma"/>
                        </a:rPr>
                        <a:t>Fee</a:t>
                      </a:r>
                      <a:endParaRPr sz="2400">
                        <a:latin typeface="Tahoma"/>
                        <a:cs typeface="Tahoma"/>
                      </a:endParaRPr>
                    </a:p>
                  </a:txBody>
                  <a:tcPr marL="0" marR="0" marT="18478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F1512"/>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91160">
                <a:tc>
                  <a:txBody>
                    <a:bodyPr/>
                    <a:lstStyle/>
                    <a:p>
                      <a:pPr>
                        <a:lnSpc>
                          <a:spcPct val="100000"/>
                        </a:lnSpc>
                        <a:spcBef>
                          <a:spcPts val="125"/>
                        </a:spcBef>
                      </a:pPr>
                      <a:endParaRPr sz="1200">
                        <a:latin typeface="Times New Roman"/>
                        <a:cs typeface="Times New Roman"/>
                      </a:endParaRPr>
                    </a:p>
                    <a:p>
                      <a:pPr marL="68580">
                        <a:lnSpc>
                          <a:spcPct val="100000"/>
                        </a:lnSpc>
                      </a:pPr>
                      <a:r>
                        <a:rPr sz="1200" b="1" spc="-50" dirty="0">
                          <a:solidFill>
                            <a:srgbClr val="FFFFFF"/>
                          </a:solidFill>
                          <a:latin typeface="Tahoma"/>
                          <a:cs typeface="Tahoma"/>
                        </a:rPr>
                        <a:t>1</a:t>
                      </a:r>
                      <a:endParaRPr sz="1200">
                        <a:latin typeface="Tahoma"/>
                        <a:cs typeface="Tahoma"/>
                      </a:endParaRPr>
                    </a:p>
                  </a:txBody>
                  <a:tcPr marL="0" marR="0" marT="158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AF1512"/>
                    </a:solidFill>
                  </a:tcPr>
                </a:tc>
                <a:tc>
                  <a:txBody>
                    <a:bodyPr/>
                    <a:lstStyle/>
                    <a:p>
                      <a:pPr>
                        <a:lnSpc>
                          <a:spcPct val="100000"/>
                        </a:lnSpc>
                        <a:spcBef>
                          <a:spcPts val="125"/>
                        </a:spcBef>
                      </a:pPr>
                      <a:endParaRPr sz="1200">
                        <a:latin typeface="Times New Roman"/>
                        <a:cs typeface="Times New Roman"/>
                      </a:endParaRPr>
                    </a:p>
                    <a:p>
                      <a:pPr marL="68580">
                        <a:lnSpc>
                          <a:spcPct val="100000"/>
                        </a:lnSpc>
                      </a:pPr>
                      <a:r>
                        <a:rPr sz="1200" spc="-55" dirty="0">
                          <a:latin typeface="Verdana"/>
                          <a:cs typeface="Verdana"/>
                        </a:rPr>
                        <a:t>Admission</a:t>
                      </a:r>
                      <a:r>
                        <a:rPr sz="1200" spc="-75" dirty="0">
                          <a:latin typeface="Verdana"/>
                          <a:cs typeface="Verdana"/>
                        </a:rPr>
                        <a:t> </a:t>
                      </a:r>
                      <a:r>
                        <a:rPr sz="1200" dirty="0">
                          <a:latin typeface="Verdana"/>
                          <a:cs typeface="Verdana"/>
                        </a:rPr>
                        <a:t>Fee</a:t>
                      </a:r>
                      <a:r>
                        <a:rPr sz="1200" spc="-35" dirty="0">
                          <a:latin typeface="Verdana"/>
                          <a:cs typeface="Verdana"/>
                        </a:rPr>
                        <a:t> </a:t>
                      </a:r>
                      <a:r>
                        <a:rPr sz="1200" spc="-70" dirty="0">
                          <a:latin typeface="Verdana"/>
                          <a:cs typeface="Verdana"/>
                        </a:rPr>
                        <a:t>(Per</a:t>
                      </a:r>
                      <a:r>
                        <a:rPr sz="1200" spc="-30" dirty="0">
                          <a:latin typeface="Verdana"/>
                          <a:cs typeface="Verdana"/>
                        </a:rPr>
                        <a:t> </a:t>
                      </a:r>
                      <a:r>
                        <a:rPr sz="1200" spc="-10" dirty="0">
                          <a:latin typeface="Verdana"/>
                          <a:cs typeface="Verdana"/>
                        </a:rPr>
                        <a:t>Annum)</a:t>
                      </a:r>
                      <a:endParaRPr sz="1200">
                        <a:latin typeface="Verdana"/>
                        <a:cs typeface="Verdana"/>
                      </a:endParaRPr>
                    </a:p>
                  </a:txBody>
                  <a:tcPr marL="0" marR="0" marT="158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tc>
                  <a:txBody>
                    <a:bodyPr/>
                    <a:lstStyle/>
                    <a:p>
                      <a:pPr>
                        <a:lnSpc>
                          <a:spcPct val="100000"/>
                        </a:lnSpc>
                        <a:spcBef>
                          <a:spcPts val="125"/>
                        </a:spcBef>
                      </a:pPr>
                      <a:endParaRPr sz="1200">
                        <a:latin typeface="Times New Roman"/>
                        <a:cs typeface="Times New Roman"/>
                      </a:endParaRPr>
                    </a:p>
                    <a:p>
                      <a:pPr marL="68580">
                        <a:lnSpc>
                          <a:spcPct val="100000"/>
                        </a:lnSpc>
                      </a:pPr>
                      <a:r>
                        <a:rPr sz="1200" spc="-20" dirty="0">
                          <a:latin typeface="Verdana"/>
                          <a:cs typeface="Verdana"/>
                        </a:rPr>
                        <a:t>1000</a:t>
                      </a:r>
                      <a:endParaRPr sz="1200">
                        <a:latin typeface="Verdana"/>
                        <a:cs typeface="Verdana"/>
                      </a:endParaRPr>
                    </a:p>
                  </a:txBody>
                  <a:tcPr marL="0" marR="0" marT="158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1"/>
                  </a:ext>
                </a:extLst>
              </a:tr>
              <a:tr h="391160">
                <a:tc>
                  <a:txBody>
                    <a:bodyPr/>
                    <a:lstStyle/>
                    <a:p>
                      <a:pPr>
                        <a:lnSpc>
                          <a:spcPct val="100000"/>
                        </a:lnSpc>
                        <a:spcBef>
                          <a:spcPts val="125"/>
                        </a:spcBef>
                      </a:pPr>
                      <a:endParaRPr sz="1200">
                        <a:latin typeface="Times New Roman"/>
                        <a:cs typeface="Times New Roman"/>
                      </a:endParaRPr>
                    </a:p>
                    <a:p>
                      <a:pPr marL="68580">
                        <a:lnSpc>
                          <a:spcPct val="100000"/>
                        </a:lnSpc>
                        <a:spcBef>
                          <a:spcPts val="5"/>
                        </a:spcBef>
                      </a:pPr>
                      <a:r>
                        <a:rPr sz="1200" b="1" spc="-50" dirty="0">
                          <a:solidFill>
                            <a:srgbClr val="FFFFFF"/>
                          </a:solidFill>
                          <a:latin typeface="Tahoma"/>
                          <a:cs typeface="Tahoma"/>
                        </a:rPr>
                        <a:t>2</a:t>
                      </a:r>
                      <a:endParaRPr sz="1200">
                        <a:latin typeface="Tahoma"/>
                        <a:cs typeface="Tahoma"/>
                      </a:endParaRP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a:lnSpc>
                          <a:spcPct val="100000"/>
                        </a:lnSpc>
                        <a:spcBef>
                          <a:spcPts val="125"/>
                        </a:spcBef>
                      </a:pPr>
                      <a:endParaRPr sz="1200">
                        <a:latin typeface="Times New Roman"/>
                        <a:cs typeface="Times New Roman"/>
                      </a:endParaRPr>
                    </a:p>
                    <a:p>
                      <a:pPr marL="68580">
                        <a:lnSpc>
                          <a:spcPct val="100000"/>
                        </a:lnSpc>
                        <a:spcBef>
                          <a:spcPts val="5"/>
                        </a:spcBef>
                      </a:pPr>
                      <a:r>
                        <a:rPr sz="1200" spc="-85" dirty="0">
                          <a:latin typeface="Verdana"/>
                          <a:cs typeface="Verdana"/>
                        </a:rPr>
                        <a:t>Tuition</a:t>
                      </a:r>
                      <a:r>
                        <a:rPr sz="1200" spc="-30" dirty="0">
                          <a:latin typeface="Verdana"/>
                          <a:cs typeface="Verdana"/>
                        </a:rPr>
                        <a:t> </a:t>
                      </a:r>
                      <a:r>
                        <a:rPr sz="1200" dirty="0">
                          <a:latin typeface="Verdana"/>
                          <a:cs typeface="Verdana"/>
                        </a:rPr>
                        <a:t>Fee</a:t>
                      </a:r>
                      <a:r>
                        <a:rPr sz="1200" spc="-50" dirty="0">
                          <a:latin typeface="Verdana"/>
                          <a:cs typeface="Verdana"/>
                        </a:rPr>
                        <a:t> </a:t>
                      </a:r>
                      <a:r>
                        <a:rPr sz="1200" spc="-65" dirty="0">
                          <a:latin typeface="Verdana"/>
                          <a:cs typeface="Verdana"/>
                        </a:rPr>
                        <a:t>(Per</a:t>
                      </a:r>
                      <a:r>
                        <a:rPr sz="1200" spc="-50" dirty="0">
                          <a:latin typeface="Verdana"/>
                          <a:cs typeface="Verdana"/>
                        </a:rPr>
                        <a:t> </a:t>
                      </a:r>
                      <a:r>
                        <a:rPr sz="1200" spc="-10" dirty="0">
                          <a:latin typeface="Verdana"/>
                          <a:cs typeface="Verdana"/>
                        </a:rPr>
                        <a:t>Annum)</a:t>
                      </a:r>
                      <a:endParaRPr sz="1200">
                        <a:latin typeface="Verdana"/>
                        <a:cs typeface="Verdana"/>
                      </a:endParaRP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a:lnSpc>
                          <a:spcPct val="100000"/>
                        </a:lnSpc>
                        <a:spcBef>
                          <a:spcPts val="125"/>
                        </a:spcBef>
                      </a:pPr>
                      <a:endParaRPr sz="1200">
                        <a:latin typeface="Times New Roman"/>
                        <a:cs typeface="Times New Roman"/>
                      </a:endParaRPr>
                    </a:p>
                    <a:p>
                      <a:pPr marL="68580">
                        <a:lnSpc>
                          <a:spcPct val="100000"/>
                        </a:lnSpc>
                        <a:spcBef>
                          <a:spcPts val="5"/>
                        </a:spcBef>
                      </a:pPr>
                      <a:r>
                        <a:rPr sz="1200" spc="-20" dirty="0">
                          <a:latin typeface="Verdana"/>
                          <a:cs typeface="Verdana"/>
                        </a:rPr>
                        <a:t>1800</a:t>
                      </a:r>
                      <a:endParaRPr sz="1200">
                        <a:latin typeface="Verdana"/>
                        <a:cs typeface="Verdana"/>
                      </a:endParaRP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2"/>
                  </a:ext>
                </a:extLst>
              </a:tr>
              <a:tr h="391160">
                <a:tc>
                  <a:txBody>
                    <a:bodyPr/>
                    <a:lstStyle/>
                    <a:p>
                      <a:pPr>
                        <a:lnSpc>
                          <a:spcPct val="100000"/>
                        </a:lnSpc>
                        <a:spcBef>
                          <a:spcPts val="125"/>
                        </a:spcBef>
                      </a:pPr>
                      <a:endParaRPr sz="1200">
                        <a:latin typeface="Times New Roman"/>
                        <a:cs typeface="Times New Roman"/>
                      </a:endParaRPr>
                    </a:p>
                    <a:p>
                      <a:pPr marL="68580">
                        <a:lnSpc>
                          <a:spcPct val="100000"/>
                        </a:lnSpc>
                      </a:pPr>
                      <a:r>
                        <a:rPr sz="1200" b="1" spc="-50" dirty="0">
                          <a:solidFill>
                            <a:srgbClr val="FFFFFF"/>
                          </a:solidFill>
                          <a:latin typeface="Calibri"/>
                          <a:cs typeface="Calibri"/>
                        </a:rPr>
                        <a:t>3</a:t>
                      </a:r>
                      <a:endParaRPr sz="1200">
                        <a:latin typeface="Calibri"/>
                        <a:cs typeface="Calibri"/>
                      </a:endParaRP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a:lnSpc>
                          <a:spcPct val="100000"/>
                        </a:lnSpc>
                        <a:spcBef>
                          <a:spcPts val="125"/>
                        </a:spcBef>
                      </a:pPr>
                      <a:endParaRPr sz="1200">
                        <a:latin typeface="Times New Roman"/>
                        <a:cs typeface="Times New Roman"/>
                      </a:endParaRPr>
                    </a:p>
                    <a:p>
                      <a:pPr marL="68580">
                        <a:lnSpc>
                          <a:spcPct val="100000"/>
                        </a:lnSpc>
                      </a:pPr>
                      <a:r>
                        <a:rPr sz="1200" spc="-70" dirty="0">
                          <a:latin typeface="Verdana"/>
                          <a:cs typeface="Verdana"/>
                        </a:rPr>
                        <a:t>Library</a:t>
                      </a:r>
                      <a:r>
                        <a:rPr sz="1200" spc="-65" dirty="0">
                          <a:latin typeface="Verdana"/>
                          <a:cs typeface="Verdana"/>
                        </a:rPr>
                        <a:t> </a:t>
                      </a:r>
                      <a:r>
                        <a:rPr sz="1200" dirty="0">
                          <a:latin typeface="Verdana"/>
                          <a:cs typeface="Verdana"/>
                        </a:rPr>
                        <a:t>Fee</a:t>
                      </a:r>
                      <a:r>
                        <a:rPr sz="1200" spc="-65" dirty="0">
                          <a:latin typeface="Verdana"/>
                          <a:cs typeface="Verdana"/>
                        </a:rPr>
                        <a:t> </a:t>
                      </a:r>
                      <a:r>
                        <a:rPr sz="1200" spc="-70" dirty="0">
                          <a:latin typeface="Verdana"/>
                          <a:cs typeface="Verdana"/>
                        </a:rPr>
                        <a:t>(Per</a:t>
                      </a:r>
                      <a:r>
                        <a:rPr sz="1200" spc="-50" dirty="0">
                          <a:latin typeface="Verdana"/>
                          <a:cs typeface="Verdana"/>
                        </a:rPr>
                        <a:t> </a:t>
                      </a:r>
                      <a:r>
                        <a:rPr sz="1200" spc="-10" dirty="0">
                          <a:latin typeface="Verdana"/>
                          <a:cs typeface="Verdana"/>
                        </a:rPr>
                        <a:t>Annum)</a:t>
                      </a:r>
                      <a:endParaRPr sz="1200">
                        <a:latin typeface="Verdana"/>
                        <a:cs typeface="Verdana"/>
                      </a:endParaRP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a:lnSpc>
                          <a:spcPct val="100000"/>
                        </a:lnSpc>
                        <a:spcBef>
                          <a:spcPts val="125"/>
                        </a:spcBef>
                      </a:pPr>
                      <a:endParaRPr sz="1200">
                        <a:latin typeface="Times New Roman"/>
                        <a:cs typeface="Times New Roman"/>
                      </a:endParaRPr>
                    </a:p>
                    <a:p>
                      <a:pPr marL="68580">
                        <a:lnSpc>
                          <a:spcPct val="100000"/>
                        </a:lnSpc>
                      </a:pPr>
                      <a:r>
                        <a:rPr sz="1200" spc="-20" dirty="0">
                          <a:latin typeface="Calibri"/>
                          <a:cs typeface="Calibri"/>
                        </a:rPr>
                        <a:t>1000</a:t>
                      </a:r>
                      <a:endParaRPr sz="1200">
                        <a:latin typeface="Calibri"/>
                        <a:cs typeface="Calibri"/>
                      </a:endParaRP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3"/>
                  </a:ext>
                </a:extLst>
              </a:tr>
              <a:tr h="391160">
                <a:tc>
                  <a:txBody>
                    <a:bodyPr/>
                    <a:lstStyle/>
                    <a:p>
                      <a:pPr>
                        <a:lnSpc>
                          <a:spcPct val="100000"/>
                        </a:lnSpc>
                        <a:spcBef>
                          <a:spcPts val="130"/>
                        </a:spcBef>
                      </a:pPr>
                      <a:endParaRPr sz="1200">
                        <a:latin typeface="Times New Roman"/>
                        <a:cs typeface="Times New Roman"/>
                      </a:endParaRPr>
                    </a:p>
                    <a:p>
                      <a:pPr marL="68580">
                        <a:lnSpc>
                          <a:spcPct val="100000"/>
                        </a:lnSpc>
                      </a:pPr>
                      <a:r>
                        <a:rPr sz="1200" b="1" spc="-50" dirty="0">
                          <a:solidFill>
                            <a:srgbClr val="FFFFFF"/>
                          </a:solidFill>
                          <a:latin typeface="Calibri"/>
                          <a:cs typeface="Calibri"/>
                        </a:rPr>
                        <a:t>4</a:t>
                      </a:r>
                      <a:endParaRPr sz="1200">
                        <a:latin typeface="Calibri"/>
                        <a:cs typeface="Calibri"/>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a:lnSpc>
                          <a:spcPct val="100000"/>
                        </a:lnSpc>
                        <a:spcBef>
                          <a:spcPts val="130"/>
                        </a:spcBef>
                      </a:pPr>
                      <a:endParaRPr sz="1200">
                        <a:latin typeface="Times New Roman"/>
                        <a:cs typeface="Times New Roman"/>
                      </a:endParaRPr>
                    </a:p>
                    <a:p>
                      <a:pPr marL="68580">
                        <a:lnSpc>
                          <a:spcPct val="100000"/>
                        </a:lnSpc>
                      </a:pPr>
                      <a:r>
                        <a:rPr sz="1200" spc="-225" dirty="0">
                          <a:latin typeface="Verdana"/>
                          <a:cs typeface="Verdana"/>
                        </a:rPr>
                        <a:t>IT</a:t>
                      </a:r>
                      <a:r>
                        <a:rPr sz="1200" spc="-95" dirty="0">
                          <a:latin typeface="Verdana"/>
                          <a:cs typeface="Verdana"/>
                        </a:rPr>
                        <a:t> </a:t>
                      </a:r>
                      <a:r>
                        <a:rPr sz="1200" dirty="0">
                          <a:latin typeface="Verdana"/>
                          <a:cs typeface="Verdana"/>
                        </a:rPr>
                        <a:t>Lab</a:t>
                      </a:r>
                      <a:r>
                        <a:rPr sz="1200" spc="-80" dirty="0">
                          <a:latin typeface="Verdana"/>
                          <a:cs typeface="Verdana"/>
                        </a:rPr>
                        <a:t> </a:t>
                      </a:r>
                      <a:r>
                        <a:rPr sz="1200" dirty="0">
                          <a:latin typeface="Verdana"/>
                          <a:cs typeface="Verdana"/>
                        </a:rPr>
                        <a:t>Charges</a:t>
                      </a:r>
                      <a:r>
                        <a:rPr sz="1200" spc="-45" dirty="0">
                          <a:latin typeface="Verdana"/>
                          <a:cs typeface="Verdana"/>
                        </a:rPr>
                        <a:t> </a:t>
                      </a:r>
                      <a:r>
                        <a:rPr sz="1200" spc="-70" dirty="0">
                          <a:latin typeface="Verdana"/>
                          <a:cs typeface="Verdana"/>
                        </a:rPr>
                        <a:t>(Per</a:t>
                      </a:r>
                      <a:r>
                        <a:rPr sz="1200" spc="-60" dirty="0">
                          <a:latin typeface="Verdana"/>
                          <a:cs typeface="Verdana"/>
                        </a:rPr>
                        <a:t> </a:t>
                      </a:r>
                      <a:r>
                        <a:rPr sz="1200" spc="-10" dirty="0">
                          <a:latin typeface="Verdana"/>
                          <a:cs typeface="Verdana"/>
                        </a:rPr>
                        <a:t>Annum)</a:t>
                      </a:r>
                      <a:endParaRPr sz="1200">
                        <a:latin typeface="Verdana"/>
                        <a:cs typeface="Verdan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a:lnSpc>
                          <a:spcPct val="100000"/>
                        </a:lnSpc>
                        <a:spcBef>
                          <a:spcPts val="130"/>
                        </a:spcBef>
                      </a:pPr>
                      <a:endParaRPr sz="1200">
                        <a:latin typeface="Times New Roman"/>
                        <a:cs typeface="Times New Roman"/>
                      </a:endParaRPr>
                    </a:p>
                    <a:p>
                      <a:pPr marL="68580">
                        <a:lnSpc>
                          <a:spcPct val="100000"/>
                        </a:lnSpc>
                      </a:pPr>
                      <a:r>
                        <a:rPr sz="1200" spc="-25" dirty="0">
                          <a:latin typeface="Verdana"/>
                          <a:cs typeface="Verdana"/>
                        </a:rPr>
                        <a:t>500</a:t>
                      </a:r>
                      <a:endParaRPr sz="1200">
                        <a:latin typeface="Verdana"/>
                        <a:cs typeface="Verdan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4"/>
                  </a:ext>
                </a:extLst>
              </a:tr>
              <a:tr h="391160">
                <a:tc>
                  <a:txBody>
                    <a:bodyPr/>
                    <a:lstStyle/>
                    <a:p>
                      <a:pPr>
                        <a:lnSpc>
                          <a:spcPct val="100000"/>
                        </a:lnSpc>
                        <a:spcBef>
                          <a:spcPts val="130"/>
                        </a:spcBef>
                      </a:pPr>
                      <a:endParaRPr sz="1200">
                        <a:latin typeface="Times New Roman"/>
                        <a:cs typeface="Times New Roman"/>
                      </a:endParaRPr>
                    </a:p>
                    <a:p>
                      <a:pPr marL="68580">
                        <a:lnSpc>
                          <a:spcPct val="100000"/>
                        </a:lnSpc>
                      </a:pPr>
                      <a:r>
                        <a:rPr sz="1200" b="1" spc="-50" dirty="0">
                          <a:solidFill>
                            <a:srgbClr val="FFFFFF"/>
                          </a:solidFill>
                          <a:latin typeface="Calibri"/>
                          <a:cs typeface="Calibri"/>
                        </a:rPr>
                        <a:t>5</a:t>
                      </a:r>
                      <a:endParaRPr sz="1200">
                        <a:latin typeface="Calibri"/>
                        <a:cs typeface="Calibri"/>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a:lnSpc>
                          <a:spcPct val="100000"/>
                        </a:lnSpc>
                        <a:spcBef>
                          <a:spcPts val="130"/>
                        </a:spcBef>
                      </a:pPr>
                      <a:endParaRPr sz="1200">
                        <a:latin typeface="Times New Roman"/>
                        <a:cs typeface="Times New Roman"/>
                      </a:endParaRPr>
                    </a:p>
                    <a:p>
                      <a:pPr marL="68580">
                        <a:lnSpc>
                          <a:spcPct val="100000"/>
                        </a:lnSpc>
                      </a:pPr>
                      <a:r>
                        <a:rPr sz="1200" spc="-40" dirty="0">
                          <a:latin typeface="Verdana"/>
                          <a:cs typeface="Verdana"/>
                        </a:rPr>
                        <a:t>Field</a:t>
                      </a:r>
                      <a:r>
                        <a:rPr sz="1200" spc="-80" dirty="0">
                          <a:latin typeface="Verdana"/>
                          <a:cs typeface="Verdana"/>
                        </a:rPr>
                        <a:t> Work</a:t>
                      </a:r>
                      <a:r>
                        <a:rPr sz="1200" spc="-15" dirty="0">
                          <a:latin typeface="Verdana"/>
                          <a:cs typeface="Verdana"/>
                        </a:rPr>
                        <a:t> </a:t>
                      </a:r>
                      <a:r>
                        <a:rPr sz="1200" spc="-40" dirty="0">
                          <a:latin typeface="Verdana"/>
                          <a:cs typeface="Verdana"/>
                        </a:rPr>
                        <a:t>Fund </a:t>
                      </a:r>
                      <a:r>
                        <a:rPr sz="1200" spc="-70" dirty="0">
                          <a:latin typeface="Verdana"/>
                          <a:cs typeface="Verdana"/>
                        </a:rPr>
                        <a:t>(Per</a:t>
                      </a:r>
                      <a:r>
                        <a:rPr sz="1200" spc="-35" dirty="0">
                          <a:latin typeface="Verdana"/>
                          <a:cs typeface="Verdana"/>
                        </a:rPr>
                        <a:t> </a:t>
                      </a:r>
                      <a:r>
                        <a:rPr sz="1200" spc="-10" dirty="0">
                          <a:latin typeface="Verdana"/>
                          <a:cs typeface="Verdana"/>
                        </a:rPr>
                        <a:t>Annum)</a:t>
                      </a:r>
                      <a:endParaRPr sz="1200">
                        <a:latin typeface="Verdana"/>
                        <a:cs typeface="Verdan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a:lnSpc>
                          <a:spcPct val="100000"/>
                        </a:lnSpc>
                        <a:spcBef>
                          <a:spcPts val="130"/>
                        </a:spcBef>
                      </a:pPr>
                      <a:endParaRPr sz="1200">
                        <a:latin typeface="Times New Roman"/>
                        <a:cs typeface="Times New Roman"/>
                      </a:endParaRPr>
                    </a:p>
                    <a:p>
                      <a:pPr marL="68580">
                        <a:lnSpc>
                          <a:spcPct val="100000"/>
                        </a:lnSpc>
                      </a:pPr>
                      <a:r>
                        <a:rPr sz="1200" spc="-25" smtClean="0">
                          <a:latin typeface="Verdana"/>
                          <a:cs typeface="Verdana"/>
                        </a:rPr>
                        <a:t>5</a:t>
                      </a:r>
                      <a:r>
                        <a:rPr lang="en-US" sz="1200" spc="-25" dirty="0" smtClean="0">
                          <a:latin typeface="Verdana"/>
                          <a:cs typeface="Verdana"/>
                        </a:rPr>
                        <a:t>50</a:t>
                      </a:r>
                      <a:endParaRPr sz="1200">
                        <a:latin typeface="Verdana"/>
                        <a:cs typeface="Verdan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5"/>
                  </a:ext>
                </a:extLst>
              </a:tr>
              <a:tr h="391160">
                <a:tc>
                  <a:txBody>
                    <a:bodyPr/>
                    <a:lstStyle/>
                    <a:p>
                      <a:pPr>
                        <a:lnSpc>
                          <a:spcPct val="100000"/>
                        </a:lnSpc>
                        <a:spcBef>
                          <a:spcPts val="130"/>
                        </a:spcBef>
                      </a:pPr>
                      <a:endParaRPr sz="1200">
                        <a:latin typeface="Times New Roman"/>
                        <a:cs typeface="Times New Roman"/>
                      </a:endParaRPr>
                    </a:p>
                    <a:p>
                      <a:pPr marL="68580">
                        <a:lnSpc>
                          <a:spcPct val="100000"/>
                        </a:lnSpc>
                      </a:pPr>
                      <a:r>
                        <a:rPr sz="1200" b="1" spc="-50" dirty="0">
                          <a:solidFill>
                            <a:srgbClr val="FFFFFF"/>
                          </a:solidFill>
                          <a:latin typeface="Calibri"/>
                          <a:cs typeface="Calibri"/>
                        </a:rPr>
                        <a:t>6</a:t>
                      </a:r>
                      <a:endParaRPr sz="1200">
                        <a:latin typeface="Calibri"/>
                        <a:cs typeface="Calibri"/>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a:lnSpc>
                          <a:spcPct val="100000"/>
                        </a:lnSpc>
                        <a:spcBef>
                          <a:spcPts val="130"/>
                        </a:spcBef>
                      </a:pPr>
                      <a:endParaRPr sz="1200">
                        <a:latin typeface="Times New Roman"/>
                        <a:cs typeface="Times New Roman"/>
                      </a:endParaRPr>
                    </a:p>
                    <a:p>
                      <a:pPr marL="68580">
                        <a:lnSpc>
                          <a:spcPct val="100000"/>
                        </a:lnSpc>
                      </a:pPr>
                      <a:r>
                        <a:rPr sz="1200" dirty="0">
                          <a:latin typeface="Verdana"/>
                          <a:cs typeface="Verdana"/>
                        </a:rPr>
                        <a:t>Lab</a:t>
                      </a:r>
                      <a:r>
                        <a:rPr sz="1200" spc="-85" dirty="0">
                          <a:latin typeface="Verdana"/>
                          <a:cs typeface="Verdana"/>
                        </a:rPr>
                        <a:t> </a:t>
                      </a:r>
                      <a:r>
                        <a:rPr sz="1200" dirty="0">
                          <a:latin typeface="Verdana"/>
                          <a:cs typeface="Verdana"/>
                        </a:rPr>
                        <a:t>Charges</a:t>
                      </a:r>
                      <a:r>
                        <a:rPr sz="1200" spc="-50" dirty="0">
                          <a:latin typeface="Verdana"/>
                          <a:cs typeface="Verdana"/>
                        </a:rPr>
                        <a:t> </a:t>
                      </a:r>
                      <a:r>
                        <a:rPr sz="1200" spc="-70" dirty="0">
                          <a:latin typeface="Verdana"/>
                          <a:cs typeface="Verdana"/>
                        </a:rPr>
                        <a:t>(Per</a:t>
                      </a:r>
                      <a:r>
                        <a:rPr sz="1200" spc="-60" dirty="0">
                          <a:latin typeface="Verdana"/>
                          <a:cs typeface="Verdana"/>
                        </a:rPr>
                        <a:t> </a:t>
                      </a:r>
                      <a:r>
                        <a:rPr sz="1200" spc="-10" dirty="0">
                          <a:latin typeface="Verdana"/>
                          <a:cs typeface="Verdana"/>
                        </a:rPr>
                        <a:t>Annum)</a:t>
                      </a:r>
                      <a:endParaRPr sz="1200">
                        <a:latin typeface="Verdana"/>
                        <a:cs typeface="Verdan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a:lnSpc>
                          <a:spcPct val="100000"/>
                        </a:lnSpc>
                        <a:spcBef>
                          <a:spcPts val="130"/>
                        </a:spcBef>
                      </a:pPr>
                      <a:endParaRPr sz="1200">
                        <a:latin typeface="Times New Roman"/>
                        <a:cs typeface="Times New Roman"/>
                      </a:endParaRPr>
                    </a:p>
                    <a:p>
                      <a:pPr marL="68580">
                        <a:lnSpc>
                          <a:spcPct val="100000"/>
                        </a:lnSpc>
                      </a:pPr>
                      <a:r>
                        <a:rPr sz="1200" spc="-20" dirty="0">
                          <a:latin typeface="Verdana"/>
                          <a:cs typeface="Verdana"/>
                        </a:rPr>
                        <a:t>1000</a:t>
                      </a:r>
                      <a:endParaRPr sz="1200">
                        <a:latin typeface="Verdana"/>
                        <a:cs typeface="Verdan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6"/>
                  </a:ext>
                </a:extLst>
              </a:tr>
              <a:tr h="391160">
                <a:tc>
                  <a:txBody>
                    <a:bodyPr/>
                    <a:lstStyle/>
                    <a:p>
                      <a:pPr>
                        <a:lnSpc>
                          <a:spcPct val="100000"/>
                        </a:lnSpc>
                        <a:spcBef>
                          <a:spcPts val="130"/>
                        </a:spcBef>
                      </a:pPr>
                      <a:endParaRPr sz="1200">
                        <a:latin typeface="Times New Roman"/>
                        <a:cs typeface="Times New Roman"/>
                      </a:endParaRPr>
                    </a:p>
                    <a:p>
                      <a:pPr marL="68580">
                        <a:lnSpc>
                          <a:spcPct val="100000"/>
                        </a:lnSpc>
                      </a:pPr>
                      <a:r>
                        <a:rPr sz="1200" b="1" spc="-50" dirty="0">
                          <a:solidFill>
                            <a:srgbClr val="FFFFFF"/>
                          </a:solidFill>
                          <a:latin typeface="Tahoma"/>
                          <a:cs typeface="Tahoma"/>
                        </a:rPr>
                        <a:t>7</a:t>
                      </a:r>
                      <a:endParaRPr sz="1200">
                        <a:latin typeface="Tahoma"/>
                        <a:cs typeface="Tahom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a:lnSpc>
                          <a:spcPct val="100000"/>
                        </a:lnSpc>
                        <a:spcBef>
                          <a:spcPts val="130"/>
                        </a:spcBef>
                      </a:pPr>
                      <a:endParaRPr sz="1200">
                        <a:latin typeface="Times New Roman"/>
                        <a:cs typeface="Times New Roman"/>
                      </a:endParaRPr>
                    </a:p>
                    <a:p>
                      <a:pPr marL="68580">
                        <a:lnSpc>
                          <a:spcPct val="100000"/>
                        </a:lnSpc>
                      </a:pPr>
                      <a:r>
                        <a:rPr sz="1200" spc="-65" dirty="0">
                          <a:latin typeface="Verdana"/>
                          <a:cs typeface="Verdana"/>
                        </a:rPr>
                        <a:t>Security</a:t>
                      </a:r>
                      <a:r>
                        <a:rPr sz="1200" spc="-30" dirty="0">
                          <a:latin typeface="Verdana"/>
                          <a:cs typeface="Verdana"/>
                        </a:rPr>
                        <a:t> </a:t>
                      </a:r>
                      <a:r>
                        <a:rPr sz="1200" spc="-25" dirty="0">
                          <a:latin typeface="Verdana"/>
                          <a:cs typeface="Verdana"/>
                        </a:rPr>
                        <a:t>(Refundable)</a:t>
                      </a:r>
                      <a:r>
                        <a:rPr sz="1200" spc="-55" dirty="0">
                          <a:latin typeface="Verdana"/>
                          <a:cs typeface="Verdana"/>
                        </a:rPr>
                        <a:t> </a:t>
                      </a:r>
                      <a:r>
                        <a:rPr sz="1200" dirty="0">
                          <a:latin typeface="Verdana"/>
                          <a:cs typeface="Verdana"/>
                        </a:rPr>
                        <a:t>(Once</a:t>
                      </a:r>
                      <a:r>
                        <a:rPr sz="1200" spc="-15" dirty="0">
                          <a:latin typeface="Verdana"/>
                          <a:cs typeface="Verdana"/>
                        </a:rPr>
                        <a:t> </a:t>
                      </a:r>
                      <a:r>
                        <a:rPr sz="1200" spc="-55" dirty="0">
                          <a:latin typeface="Verdana"/>
                          <a:cs typeface="Verdana"/>
                        </a:rPr>
                        <a:t>for</a:t>
                      </a:r>
                      <a:r>
                        <a:rPr sz="1200" spc="-20" dirty="0">
                          <a:latin typeface="Verdana"/>
                          <a:cs typeface="Verdana"/>
                        </a:rPr>
                        <a:t> </a:t>
                      </a:r>
                      <a:r>
                        <a:rPr sz="1200" spc="-105" dirty="0">
                          <a:latin typeface="Verdana"/>
                          <a:cs typeface="Verdana"/>
                        </a:rPr>
                        <a:t>03</a:t>
                      </a:r>
                      <a:r>
                        <a:rPr sz="1200" spc="-35" dirty="0">
                          <a:latin typeface="Verdana"/>
                          <a:cs typeface="Verdana"/>
                        </a:rPr>
                        <a:t> </a:t>
                      </a:r>
                      <a:r>
                        <a:rPr sz="1200" spc="-10" dirty="0">
                          <a:latin typeface="Verdana"/>
                          <a:cs typeface="Verdana"/>
                        </a:rPr>
                        <a:t>Years)</a:t>
                      </a:r>
                      <a:endParaRPr sz="1200">
                        <a:latin typeface="Verdana"/>
                        <a:cs typeface="Verdan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tc>
                  <a:txBody>
                    <a:bodyPr/>
                    <a:lstStyle/>
                    <a:p>
                      <a:pPr>
                        <a:lnSpc>
                          <a:spcPct val="100000"/>
                        </a:lnSpc>
                        <a:spcBef>
                          <a:spcPts val="130"/>
                        </a:spcBef>
                      </a:pPr>
                      <a:endParaRPr sz="1200">
                        <a:latin typeface="Times New Roman"/>
                        <a:cs typeface="Times New Roman"/>
                      </a:endParaRPr>
                    </a:p>
                    <a:p>
                      <a:pPr marL="68580">
                        <a:lnSpc>
                          <a:spcPct val="100000"/>
                        </a:lnSpc>
                      </a:pPr>
                      <a:r>
                        <a:rPr sz="1200" spc="-20" dirty="0">
                          <a:latin typeface="Verdana"/>
                          <a:cs typeface="Verdana"/>
                        </a:rPr>
                        <a:t>1000</a:t>
                      </a:r>
                      <a:endParaRPr sz="1200">
                        <a:latin typeface="Verdana"/>
                        <a:cs typeface="Verdan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7"/>
                  </a:ext>
                </a:extLst>
              </a:tr>
              <a:tr h="391160">
                <a:tc>
                  <a:txBody>
                    <a:bodyPr/>
                    <a:lstStyle/>
                    <a:p>
                      <a:pPr>
                        <a:lnSpc>
                          <a:spcPct val="100000"/>
                        </a:lnSpc>
                        <a:spcBef>
                          <a:spcPts val="130"/>
                        </a:spcBef>
                      </a:pPr>
                      <a:endParaRPr sz="1200">
                        <a:latin typeface="Times New Roman"/>
                        <a:cs typeface="Times New Roman"/>
                      </a:endParaRPr>
                    </a:p>
                    <a:p>
                      <a:pPr marL="68580">
                        <a:lnSpc>
                          <a:spcPct val="100000"/>
                        </a:lnSpc>
                      </a:pPr>
                      <a:r>
                        <a:rPr sz="1200" b="1" spc="-50" dirty="0">
                          <a:solidFill>
                            <a:srgbClr val="FFFFFF"/>
                          </a:solidFill>
                          <a:latin typeface="Calibri"/>
                          <a:cs typeface="Calibri"/>
                        </a:rPr>
                        <a:t>8</a:t>
                      </a:r>
                      <a:endParaRPr sz="1200">
                        <a:latin typeface="Calibri"/>
                        <a:cs typeface="Calibri"/>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a:txBody>
                    <a:bodyPr/>
                    <a:lstStyle/>
                    <a:p>
                      <a:pPr>
                        <a:lnSpc>
                          <a:spcPct val="100000"/>
                        </a:lnSpc>
                        <a:spcBef>
                          <a:spcPts val="130"/>
                        </a:spcBef>
                      </a:pPr>
                      <a:endParaRPr sz="1200">
                        <a:latin typeface="Times New Roman"/>
                        <a:cs typeface="Times New Roman"/>
                      </a:endParaRPr>
                    </a:p>
                    <a:p>
                      <a:pPr marL="68580">
                        <a:lnSpc>
                          <a:spcPct val="100000"/>
                        </a:lnSpc>
                      </a:pPr>
                      <a:r>
                        <a:rPr sz="1200" spc="-25" dirty="0">
                          <a:latin typeface="Verdana"/>
                          <a:cs typeface="Verdana"/>
                        </a:rPr>
                        <a:t>Other</a:t>
                      </a:r>
                      <a:r>
                        <a:rPr sz="1200" spc="-75" dirty="0">
                          <a:latin typeface="Verdana"/>
                          <a:cs typeface="Verdana"/>
                        </a:rPr>
                        <a:t> </a:t>
                      </a:r>
                      <a:r>
                        <a:rPr sz="1200" dirty="0">
                          <a:latin typeface="Verdana"/>
                          <a:cs typeface="Verdana"/>
                        </a:rPr>
                        <a:t>Charges</a:t>
                      </a:r>
                      <a:r>
                        <a:rPr sz="1200" spc="-65" dirty="0">
                          <a:latin typeface="Verdana"/>
                          <a:cs typeface="Verdana"/>
                        </a:rPr>
                        <a:t> </a:t>
                      </a:r>
                      <a:r>
                        <a:rPr sz="1200" spc="-70" dirty="0">
                          <a:latin typeface="Verdana"/>
                          <a:cs typeface="Verdana"/>
                        </a:rPr>
                        <a:t>(Per </a:t>
                      </a:r>
                      <a:r>
                        <a:rPr sz="1200" spc="-10" dirty="0">
                          <a:latin typeface="Verdana"/>
                          <a:cs typeface="Verdana"/>
                        </a:rPr>
                        <a:t>Annum)</a:t>
                      </a:r>
                      <a:endParaRPr sz="1200">
                        <a:latin typeface="Verdana"/>
                        <a:cs typeface="Verdan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1E7E7"/>
                    </a:solidFill>
                  </a:tcPr>
                </a:tc>
                <a:extLst>
                  <a:ext uri="{0D108BD9-81ED-4DB2-BD59-A6C34878D82A}">
                    <a16:rowId xmlns:a16="http://schemas.microsoft.com/office/drawing/2014/main" val="10008"/>
                  </a:ext>
                </a:extLst>
              </a:tr>
              <a:tr h="391160">
                <a:tc gridSpan="2">
                  <a:txBody>
                    <a:bodyPr/>
                    <a:lstStyle/>
                    <a:p>
                      <a:pPr>
                        <a:lnSpc>
                          <a:spcPct val="100000"/>
                        </a:lnSpc>
                        <a:spcBef>
                          <a:spcPts val="130"/>
                        </a:spcBef>
                      </a:pPr>
                      <a:endParaRPr sz="1200">
                        <a:latin typeface="Times New Roman"/>
                        <a:cs typeface="Times New Roman"/>
                      </a:endParaRPr>
                    </a:p>
                    <a:p>
                      <a:pPr marL="68580">
                        <a:lnSpc>
                          <a:spcPct val="100000"/>
                        </a:lnSpc>
                      </a:pPr>
                      <a:r>
                        <a:rPr sz="1200" b="1" spc="-60" dirty="0">
                          <a:solidFill>
                            <a:srgbClr val="FFFFFF"/>
                          </a:solidFill>
                          <a:latin typeface="Tahoma"/>
                          <a:cs typeface="Tahoma"/>
                        </a:rPr>
                        <a:t>Sub</a:t>
                      </a:r>
                      <a:r>
                        <a:rPr sz="1200" b="1" spc="-15" dirty="0">
                          <a:solidFill>
                            <a:srgbClr val="FFFFFF"/>
                          </a:solidFill>
                          <a:latin typeface="Tahoma"/>
                          <a:cs typeface="Tahoma"/>
                        </a:rPr>
                        <a:t> </a:t>
                      </a:r>
                      <a:r>
                        <a:rPr sz="1200" b="1" spc="-10" dirty="0">
                          <a:solidFill>
                            <a:srgbClr val="FFFFFF"/>
                          </a:solidFill>
                          <a:latin typeface="Tahoma"/>
                          <a:cs typeface="Tahoma"/>
                        </a:rPr>
                        <a:t>Total</a:t>
                      </a:r>
                      <a:endParaRPr sz="1200">
                        <a:latin typeface="Tahoma"/>
                        <a:cs typeface="Tahom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F1512"/>
                    </a:solidFill>
                  </a:tcPr>
                </a:tc>
                <a:tc hMerge="1">
                  <a:txBody>
                    <a:bodyPr/>
                    <a:lstStyle/>
                    <a:p>
                      <a:endParaRPr/>
                    </a:p>
                  </a:txBody>
                  <a:tcPr marL="0" marR="0" marT="0" marB="0"/>
                </a:tc>
                <a:tc>
                  <a:txBody>
                    <a:bodyPr/>
                    <a:lstStyle/>
                    <a:p>
                      <a:pPr>
                        <a:lnSpc>
                          <a:spcPct val="100000"/>
                        </a:lnSpc>
                        <a:spcBef>
                          <a:spcPts val="130"/>
                        </a:spcBef>
                      </a:pPr>
                      <a:endParaRPr sz="1200">
                        <a:latin typeface="Times New Roman"/>
                        <a:cs typeface="Times New Roman"/>
                      </a:endParaRPr>
                    </a:p>
                    <a:p>
                      <a:pPr marL="68580">
                        <a:lnSpc>
                          <a:spcPct val="100000"/>
                        </a:lnSpc>
                      </a:pPr>
                      <a:r>
                        <a:rPr sz="1200" b="1" spc="-95" smtClean="0">
                          <a:latin typeface="Tahoma"/>
                          <a:cs typeface="Tahoma"/>
                        </a:rPr>
                        <a:t>68</a:t>
                      </a:r>
                      <a:r>
                        <a:rPr lang="en-US" sz="1200" b="1" spc="-95" dirty="0" smtClean="0">
                          <a:latin typeface="Tahoma"/>
                          <a:cs typeface="Tahoma"/>
                        </a:rPr>
                        <a:t>50</a:t>
                      </a:r>
                      <a:r>
                        <a:rPr sz="1200" b="1" spc="-95" smtClean="0">
                          <a:latin typeface="Tahoma"/>
                          <a:cs typeface="Tahoma"/>
                        </a:rPr>
                        <a:t>/-</a:t>
                      </a:r>
                      <a:r>
                        <a:rPr sz="1200" b="1" spc="25" smtClean="0">
                          <a:latin typeface="Tahoma"/>
                          <a:cs typeface="Tahoma"/>
                        </a:rPr>
                        <a:t> </a:t>
                      </a:r>
                      <a:r>
                        <a:rPr sz="1200" b="1" spc="-10" dirty="0">
                          <a:latin typeface="Tahoma"/>
                          <a:cs typeface="Tahoma"/>
                        </a:rPr>
                        <a:t>(PKR)</a:t>
                      </a:r>
                      <a:endParaRPr sz="1200">
                        <a:latin typeface="Tahoma"/>
                        <a:cs typeface="Tahoma"/>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3CCCC"/>
                    </a:solidFill>
                  </a:tcPr>
                </a:tc>
                <a:extLst>
                  <a:ext uri="{0D108BD9-81ED-4DB2-BD59-A6C34878D82A}">
                    <a16:rowId xmlns:a16="http://schemas.microsoft.com/office/drawing/2014/main" val="10009"/>
                  </a:ext>
                </a:extLst>
              </a:tr>
            </a:tbl>
          </a:graphicData>
        </a:graphic>
      </p:graphicFrame>
      <p:pic>
        <p:nvPicPr>
          <p:cNvPr id="4" name="object 4"/>
          <p:cNvPicPr/>
          <p:nvPr/>
        </p:nvPicPr>
        <p:blipFill>
          <a:blip r:embed="rId2" cstate="print"/>
          <a:stretch>
            <a:fillRect/>
          </a:stretch>
        </p:blipFill>
        <p:spPr>
          <a:xfrm>
            <a:off x="477012" y="489204"/>
            <a:ext cx="1443227" cy="1391412"/>
          </a:xfrm>
          <a:prstGeom prst="rect">
            <a:avLst/>
          </a:prstGeom>
        </p:spPr>
      </p:pic>
      <p:sp>
        <p:nvSpPr>
          <p:cNvPr id="5" name="object 5"/>
          <p:cNvSpPr txBox="1"/>
          <p:nvPr/>
        </p:nvSpPr>
        <p:spPr>
          <a:xfrm>
            <a:off x="6555485" y="5832449"/>
            <a:ext cx="5092700" cy="574040"/>
          </a:xfrm>
          <a:prstGeom prst="rect">
            <a:avLst/>
          </a:prstGeom>
        </p:spPr>
        <p:txBody>
          <a:bodyPr vert="horz" wrap="square" lIns="0" tIns="12700" rIns="0" bIns="0" rtlCol="0">
            <a:spAutoFit/>
          </a:bodyPr>
          <a:lstStyle/>
          <a:p>
            <a:pPr marL="12700" marR="5080">
              <a:lnSpc>
                <a:spcPct val="150000"/>
              </a:lnSpc>
              <a:spcBef>
                <a:spcPts val="100"/>
              </a:spcBef>
            </a:pPr>
            <a:r>
              <a:rPr sz="1200" b="1" dirty="0">
                <a:latin typeface="Times New Roman"/>
                <a:cs typeface="Times New Roman"/>
              </a:rPr>
              <a:t>Note:</a:t>
            </a:r>
            <a:r>
              <a:rPr sz="1200" b="1" spc="130" dirty="0">
                <a:latin typeface="Times New Roman"/>
                <a:cs typeface="Times New Roman"/>
              </a:rPr>
              <a:t> </a:t>
            </a:r>
            <a:r>
              <a:rPr sz="1200" dirty="0">
                <a:latin typeface="Times New Roman"/>
                <a:cs typeface="Times New Roman"/>
              </a:rPr>
              <a:t>The</a:t>
            </a:r>
            <a:r>
              <a:rPr sz="1200" spc="120" dirty="0">
                <a:latin typeface="Times New Roman"/>
                <a:cs typeface="Times New Roman"/>
              </a:rPr>
              <a:t> </a:t>
            </a:r>
            <a:r>
              <a:rPr sz="1200" dirty="0">
                <a:latin typeface="Times New Roman"/>
                <a:cs typeface="Times New Roman"/>
              </a:rPr>
              <a:t>fee</a:t>
            </a:r>
            <a:r>
              <a:rPr sz="1200" spc="135" dirty="0">
                <a:latin typeface="Times New Roman"/>
                <a:cs typeface="Times New Roman"/>
              </a:rPr>
              <a:t> </a:t>
            </a:r>
            <a:r>
              <a:rPr sz="1200" dirty="0">
                <a:latin typeface="Times New Roman"/>
                <a:cs typeface="Times New Roman"/>
              </a:rPr>
              <a:t>can</a:t>
            </a:r>
            <a:r>
              <a:rPr sz="1200" spc="130" dirty="0">
                <a:latin typeface="Times New Roman"/>
                <a:cs typeface="Times New Roman"/>
              </a:rPr>
              <a:t> </a:t>
            </a:r>
            <a:r>
              <a:rPr sz="1200" dirty="0">
                <a:latin typeface="Times New Roman"/>
                <a:cs typeface="Times New Roman"/>
              </a:rPr>
              <a:t>be</a:t>
            </a:r>
            <a:r>
              <a:rPr sz="1200" spc="120" dirty="0">
                <a:latin typeface="Times New Roman"/>
                <a:cs typeface="Times New Roman"/>
              </a:rPr>
              <a:t> </a:t>
            </a:r>
            <a:r>
              <a:rPr sz="1200" dirty="0">
                <a:latin typeface="Times New Roman"/>
                <a:cs typeface="Times New Roman"/>
              </a:rPr>
              <a:t>revised</a:t>
            </a:r>
            <a:r>
              <a:rPr sz="1200" spc="130" dirty="0">
                <a:latin typeface="Times New Roman"/>
                <a:cs typeface="Times New Roman"/>
              </a:rPr>
              <a:t> </a:t>
            </a:r>
            <a:r>
              <a:rPr sz="1200" dirty="0">
                <a:latin typeface="Times New Roman"/>
                <a:cs typeface="Times New Roman"/>
              </a:rPr>
              <a:t>subject</a:t>
            </a:r>
            <a:r>
              <a:rPr sz="1200" spc="135" dirty="0">
                <a:latin typeface="Times New Roman"/>
                <a:cs typeface="Times New Roman"/>
              </a:rPr>
              <a:t> </a:t>
            </a:r>
            <a:r>
              <a:rPr sz="1200" dirty="0">
                <a:latin typeface="Times New Roman"/>
                <a:cs typeface="Times New Roman"/>
              </a:rPr>
              <a:t>to</a:t>
            </a:r>
            <a:r>
              <a:rPr sz="1200" spc="125" dirty="0">
                <a:latin typeface="Times New Roman"/>
                <a:cs typeface="Times New Roman"/>
              </a:rPr>
              <a:t> </a:t>
            </a:r>
            <a:r>
              <a:rPr sz="1200" dirty="0">
                <a:latin typeface="Times New Roman"/>
                <a:cs typeface="Times New Roman"/>
              </a:rPr>
              <a:t>policy</a:t>
            </a:r>
            <a:r>
              <a:rPr sz="1200" spc="105" dirty="0">
                <a:latin typeface="Times New Roman"/>
                <a:cs typeface="Times New Roman"/>
              </a:rPr>
              <a:t> </a:t>
            </a:r>
            <a:r>
              <a:rPr sz="1200" dirty="0">
                <a:latin typeface="Times New Roman"/>
                <a:cs typeface="Times New Roman"/>
              </a:rPr>
              <a:t>decision</a:t>
            </a:r>
            <a:r>
              <a:rPr sz="1200" spc="130" dirty="0">
                <a:latin typeface="Times New Roman"/>
                <a:cs typeface="Times New Roman"/>
              </a:rPr>
              <a:t> </a:t>
            </a:r>
            <a:r>
              <a:rPr sz="1200" dirty="0">
                <a:latin typeface="Times New Roman"/>
                <a:cs typeface="Times New Roman"/>
              </a:rPr>
              <a:t>of</a:t>
            </a:r>
            <a:r>
              <a:rPr sz="1200" spc="125" dirty="0">
                <a:latin typeface="Times New Roman"/>
                <a:cs typeface="Times New Roman"/>
              </a:rPr>
              <a:t> </a:t>
            </a:r>
            <a:r>
              <a:rPr sz="1200" dirty="0">
                <a:latin typeface="Times New Roman"/>
                <a:cs typeface="Times New Roman"/>
              </a:rPr>
              <a:t>the</a:t>
            </a:r>
            <a:r>
              <a:rPr sz="1200" spc="125" dirty="0">
                <a:latin typeface="Times New Roman"/>
                <a:cs typeface="Times New Roman"/>
              </a:rPr>
              <a:t> </a:t>
            </a:r>
            <a:r>
              <a:rPr sz="1200" dirty="0">
                <a:latin typeface="Times New Roman"/>
                <a:cs typeface="Times New Roman"/>
              </a:rPr>
              <a:t>Government,</a:t>
            </a:r>
            <a:r>
              <a:rPr sz="1200" spc="130" dirty="0">
                <a:latin typeface="Times New Roman"/>
                <a:cs typeface="Times New Roman"/>
              </a:rPr>
              <a:t> </a:t>
            </a:r>
            <a:r>
              <a:rPr sz="1200" spc="-25" dirty="0">
                <a:latin typeface="Times New Roman"/>
                <a:cs typeface="Times New Roman"/>
              </a:rPr>
              <a:t>KP </a:t>
            </a:r>
            <a:r>
              <a:rPr sz="1200" dirty="0">
                <a:latin typeface="Times New Roman"/>
                <a:cs typeface="Times New Roman"/>
              </a:rPr>
              <a:t>BT&amp;CE,</a:t>
            </a:r>
            <a:r>
              <a:rPr sz="1200" spc="-15" dirty="0">
                <a:latin typeface="Times New Roman"/>
                <a:cs typeface="Times New Roman"/>
              </a:rPr>
              <a:t> </a:t>
            </a:r>
            <a:r>
              <a:rPr sz="1200" dirty="0">
                <a:latin typeface="Times New Roman"/>
                <a:cs typeface="Times New Roman"/>
              </a:rPr>
              <a:t>KP</a:t>
            </a:r>
            <a:r>
              <a:rPr sz="1200" spc="-75" dirty="0">
                <a:latin typeface="Times New Roman"/>
                <a:cs typeface="Times New Roman"/>
              </a:rPr>
              <a:t> </a:t>
            </a:r>
            <a:r>
              <a:rPr sz="1200" spc="-30" dirty="0">
                <a:latin typeface="Times New Roman"/>
                <a:cs typeface="Times New Roman"/>
              </a:rPr>
              <a:t>TEVTA</a:t>
            </a:r>
            <a:r>
              <a:rPr sz="1200" spc="-55" dirty="0">
                <a:latin typeface="Times New Roman"/>
                <a:cs typeface="Times New Roman"/>
              </a:rPr>
              <a:t> </a:t>
            </a:r>
            <a:r>
              <a:rPr sz="1200" dirty="0">
                <a:latin typeface="Times New Roman"/>
                <a:cs typeface="Times New Roman"/>
              </a:rPr>
              <a:t>and</a:t>
            </a:r>
            <a:r>
              <a:rPr sz="1200" spc="-15" dirty="0">
                <a:latin typeface="Times New Roman"/>
                <a:cs typeface="Times New Roman"/>
              </a:rPr>
              <a:t> </a:t>
            </a:r>
            <a:r>
              <a:rPr sz="1200" spc="-10" dirty="0">
                <a:latin typeface="Times New Roman"/>
                <a:cs typeface="Times New Roman"/>
              </a:rPr>
              <a:t>Institute.</a:t>
            </a:r>
            <a:endParaRPr sz="1200">
              <a:latin typeface="Times New Roman"/>
              <a:cs typeface="Times New Roman"/>
            </a:endParaRPr>
          </a:p>
        </p:txBody>
      </p:sp>
      <p:grpSp>
        <p:nvGrpSpPr>
          <p:cNvPr id="6" name="object 6"/>
          <p:cNvGrpSpPr/>
          <p:nvPr/>
        </p:nvGrpSpPr>
        <p:grpSpPr>
          <a:xfrm>
            <a:off x="6469507" y="2566289"/>
            <a:ext cx="5257800" cy="2723515"/>
            <a:chOff x="6469507" y="2566289"/>
            <a:chExt cx="5257800" cy="2723515"/>
          </a:xfrm>
        </p:grpSpPr>
        <p:sp>
          <p:nvSpPr>
            <p:cNvPr id="7" name="object 7"/>
            <p:cNvSpPr/>
            <p:nvPr/>
          </p:nvSpPr>
          <p:spPr>
            <a:xfrm>
              <a:off x="6475857" y="2572549"/>
              <a:ext cx="5245100" cy="1337310"/>
            </a:xfrm>
            <a:custGeom>
              <a:avLst/>
              <a:gdLst/>
              <a:ahLst/>
              <a:cxnLst/>
              <a:rect l="l" t="t" r="r" b="b"/>
              <a:pathLst>
                <a:path w="5245100" h="1337310">
                  <a:moveTo>
                    <a:pt x="5245100" y="0"/>
                  </a:moveTo>
                  <a:lnTo>
                    <a:pt x="0" y="0"/>
                  </a:lnTo>
                  <a:lnTo>
                    <a:pt x="0" y="650036"/>
                  </a:lnTo>
                  <a:lnTo>
                    <a:pt x="0" y="1336890"/>
                  </a:lnTo>
                  <a:lnTo>
                    <a:pt x="451586" y="1336890"/>
                  </a:lnTo>
                  <a:lnTo>
                    <a:pt x="451586" y="650074"/>
                  </a:lnTo>
                  <a:lnTo>
                    <a:pt x="5245100" y="650074"/>
                  </a:lnTo>
                  <a:lnTo>
                    <a:pt x="5245100" y="0"/>
                  </a:lnTo>
                  <a:close/>
                </a:path>
              </a:pathLst>
            </a:custGeom>
            <a:solidFill>
              <a:srgbClr val="AF1512"/>
            </a:solidFill>
          </p:spPr>
          <p:txBody>
            <a:bodyPr wrap="square" lIns="0" tIns="0" rIns="0" bIns="0" rtlCol="0"/>
            <a:lstStyle/>
            <a:p>
              <a:endParaRPr/>
            </a:p>
          </p:txBody>
        </p:sp>
        <p:sp>
          <p:nvSpPr>
            <p:cNvPr id="8" name="object 8"/>
            <p:cNvSpPr/>
            <p:nvPr/>
          </p:nvSpPr>
          <p:spPr>
            <a:xfrm>
              <a:off x="6927469" y="3222586"/>
              <a:ext cx="4793615" cy="687070"/>
            </a:xfrm>
            <a:custGeom>
              <a:avLst/>
              <a:gdLst/>
              <a:ahLst/>
              <a:cxnLst/>
              <a:rect l="l" t="t" r="r" b="b"/>
              <a:pathLst>
                <a:path w="4793615" h="687070">
                  <a:moveTo>
                    <a:pt x="4793488" y="0"/>
                  </a:moveTo>
                  <a:lnTo>
                    <a:pt x="3306445" y="0"/>
                  </a:lnTo>
                  <a:lnTo>
                    <a:pt x="0" y="0"/>
                  </a:lnTo>
                  <a:lnTo>
                    <a:pt x="0" y="686854"/>
                  </a:lnTo>
                  <a:lnTo>
                    <a:pt x="3306445" y="686854"/>
                  </a:lnTo>
                  <a:lnTo>
                    <a:pt x="4793488" y="686854"/>
                  </a:lnTo>
                  <a:lnTo>
                    <a:pt x="4793488" y="0"/>
                  </a:lnTo>
                  <a:close/>
                </a:path>
              </a:pathLst>
            </a:custGeom>
            <a:solidFill>
              <a:srgbClr val="E3CCCC"/>
            </a:solidFill>
          </p:spPr>
          <p:txBody>
            <a:bodyPr wrap="square" lIns="0" tIns="0" rIns="0" bIns="0" rtlCol="0"/>
            <a:lstStyle/>
            <a:p>
              <a:endParaRPr/>
            </a:p>
          </p:txBody>
        </p:sp>
        <p:sp>
          <p:nvSpPr>
            <p:cNvPr id="9" name="object 9"/>
            <p:cNvSpPr/>
            <p:nvPr/>
          </p:nvSpPr>
          <p:spPr>
            <a:xfrm>
              <a:off x="6475857" y="3909504"/>
              <a:ext cx="452120" cy="458470"/>
            </a:xfrm>
            <a:custGeom>
              <a:avLst/>
              <a:gdLst/>
              <a:ahLst/>
              <a:cxnLst/>
              <a:rect l="l" t="t" r="r" b="b"/>
              <a:pathLst>
                <a:path w="452120" h="458470">
                  <a:moveTo>
                    <a:pt x="451586" y="0"/>
                  </a:moveTo>
                  <a:lnTo>
                    <a:pt x="0" y="0"/>
                  </a:lnTo>
                  <a:lnTo>
                    <a:pt x="0" y="457898"/>
                  </a:lnTo>
                  <a:lnTo>
                    <a:pt x="451586" y="457898"/>
                  </a:lnTo>
                  <a:lnTo>
                    <a:pt x="451586" y="0"/>
                  </a:lnTo>
                  <a:close/>
                </a:path>
              </a:pathLst>
            </a:custGeom>
            <a:solidFill>
              <a:srgbClr val="AF1512"/>
            </a:solidFill>
          </p:spPr>
          <p:txBody>
            <a:bodyPr wrap="square" lIns="0" tIns="0" rIns="0" bIns="0" rtlCol="0"/>
            <a:lstStyle/>
            <a:p>
              <a:endParaRPr/>
            </a:p>
          </p:txBody>
        </p:sp>
        <p:sp>
          <p:nvSpPr>
            <p:cNvPr id="10" name="object 10"/>
            <p:cNvSpPr/>
            <p:nvPr/>
          </p:nvSpPr>
          <p:spPr>
            <a:xfrm>
              <a:off x="6927469" y="3909504"/>
              <a:ext cx="4793615" cy="458470"/>
            </a:xfrm>
            <a:custGeom>
              <a:avLst/>
              <a:gdLst/>
              <a:ahLst/>
              <a:cxnLst/>
              <a:rect l="l" t="t" r="r" b="b"/>
              <a:pathLst>
                <a:path w="4793615" h="458470">
                  <a:moveTo>
                    <a:pt x="4793488" y="0"/>
                  </a:moveTo>
                  <a:lnTo>
                    <a:pt x="3306445" y="0"/>
                  </a:lnTo>
                  <a:lnTo>
                    <a:pt x="0" y="0"/>
                  </a:lnTo>
                  <a:lnTo>
                    <a:pt x="0" y="457898"/>
                  </a:lnTo>
                  <a:lnTo>
                    <a:pt x="3306445" y="457898"/>
                  </a:lnTo>
                  <a:lnTo>
                    <a:pt x="4793488" y="457898"/>
                  </a:lnTo>
                  <a:lnTo>
                    <a:pt x="4793488" y="0"/>
                  </a:lnTo>
                  <a:close/>
                </a:path>
              </a:pathLst>
            </a:custGeom>
            <a:solidFill>
              <a:srgbClr val="F1E7E7"/>
            </a:solidFill>
          </p:spPr>
          <p:txBody>
            <a:bodyPr wrap="square" lIns="0" tIns="0" rIns="0" bIns="0" rtlCol="0"/>
            <a:lstStyle/>
            <a:p>
              <a:endParaRPr/>
            </a:p>
          </p:txBody>
        </p:sp>
        <p:sp>
          <p:nvSpPr>
            <p:cNvPr id="11" name="object 11"/>
            <p:cNvSpPr/>
            <p:nvPr/>
          </p:nvSpPr>
          <p:spPr>
            <a:xfrm>
              <a:off x="6475857" y="4367339"/>
              <a:ext cx="452120" cy="458470"/>
            </a:xfrm>
            <a:custGeom>
              <a:avLst/>
              <a:gdLst/>
              <a:ahLst/>
              <a:cxnLst/>
              <a:rect l="l" t="t" r="r" b="b"/>
              <a:pathLst>
                <a:path w="452120" h="458470">
                  <a:moveTo>
                    <a:pt x="451586" y="0"/>
                  </a:moveTo>
                  <a:lnTo>
                    <a:pt x="0" y="0"/>
                  </a:lnTo>
                  <a:lnTo>
                    <a:pt x="0" y="457898"/>
                  </a:lnTo>
                  <a:lnTo>
                    <a:pt x="451586" y="457898"/>
                  </a:lnTo>
                  <a:lnTo>
                    <a:pt x="451586" y="0"/>
                  </a:lnTo>
                  <a:close/>
                </a:path>
              </a:pathLst>
            </a:custGeom>
            <a:solidFill>
              <a:srgbClr val="AF1512"/>
            </a:solidFill>
          </p:spPr>
          <p:txBody>
            <a:bodyPr wrap="square" lIns="0" tIns="0" rIns="0" bIns="0" rtlCol="0"/>
            <a:lstStyle/>
            <a:p>
              <a:endParaRPr/>
            </a:p>
          </p:txBody>
        </p:sp>
        <p:sp>
          <p:nvSpPr>
            <p:cNvPr id="12" name="object 12"/>
            <p:cNvSpPr/>
            <p:nvPr/>
          </p:nvSpPr>
          <p:spPr>
            <a:xfrm>
              <a:off x="6927469" y="4367339"/>
              <a:ext cx="4793615" cy="458470"/>
            </a:xfrm>
            <a:custGeom>
              <a:avLst/>
              <a:gdLst/>
              <a:ahLst/>
              <a:cxnLst/>
              <a:rect l="l" t="t" r="r" b="b"/>
              <a:pathLst>
                <a:path w="4793615" h="458470">
                  <a:moveTo>
                    <a:pt x="4793488" y="0"/>
                  </a:moveTo>
                  <a:lnTo>
                    <a:pt x="3306445" y="0"/>
                  </a:lnTo>
                  <a:lnTo>
                    <a:pt x="0" y="0"/>
                  </a:lnTo>
                  <a:lnTo>
                    <a:pt x="0" y="457898"/>
                  </a:lnTo>
                  <a:lnTo>
                    <a:pt x="3306445" y="457898"/>
                  </a:lnTo>
                  <a:lnTo>
                    <a:pt x="4793488" y="457898"/>
                  </a:lnTo>
                  <a:lnTo>
                    <a:pt x="4793488" y="0"/>
                  </a:lnTo>
                  <a:close/>
                </a:path>
              </a:pathLst>
            </a:custGeom>
            <a:solidFill>
              <a:srgbClr val="E3CCCC"/>
            </a:solidFill>
          </p:spPr>
          <p:txBody>
            <a:bodyPr wrap="square" lIns="0" tIns="0" rIns="0" bIns="0" rtlCol="0"/>
            <a:lstStyle/>
            <a:p>
              <a:endParaRPr/>
            </a:p>
          </p:txBody>
        </p:sp>
        <p:sp>
          <p:nvSpPr>
            <p:cNvPr id="13" name="object 13"/>
            <p:cNvSpPr/>
            <p:nvPr/>
          </p:nvSpPr>
          <p:spPr>
            <a:xfrm>
              <a:off x="6475857" y="4825301"/>
              <a:ext cx="3758565" cy="458470"/>
            </a:xfrm>
            <a:custGeom>
              <a:avLst/>
              <a:gdLst/>
              <a:ahLst/>
              <a:cxnLst/>
              <a:rect l="l" t="t" r="r" b="b"/>
              <a:pathLst>
                <a:path w="3758565" h="458470">
                  <a:moveTo>
                    <a:pt x="3758057" y="0"/>
                  </a:moveTo>
                  <a:lnTo>
                    <a:pt x="0" y="0"/>
                  </a:lnTo>
                  <a:lnTo>
                    <a:pt x="0" y="457898"/>
                  </a:lnTo>
                  <a:lnTo>
                    <a:pt x="3758057" y="457898"/>
                  </a:lnTo>
                  <a:lnTo>
                    <a:pt x="3758057" y="0"/>
                  </a:lnTo>
                  <a:close/>
                </a:path>
              </a:pathLst>
            </a:custGeom>
            <a:solidFill>
              <a:srgbClr val="AF1512"/>
            </a:solidFill>
          </p:spPr>
          <p:txBody>
            <a:bodyPr wrap="square" lIns="0" tIns="0" rIns="0" bIns="0" rtlCol="0"/>
            <a:lstStyle/>
            <a:p>
              <a:endParaRPr/>
            </a:p>
          </p:txBody>
        </p:sp>
        <p:sp>
          <p:nvSpPr>
            <p:cNvPr id="14" name="object 14"/>
            <p:cNvSpPr/>
            <p:nvPr/>
          </p:nvSpPr>
          <p:spPr>
            <a:xfrm>
              <a:off x="10233914" y="4825301"/>
              <a:ext cx="1487170" cy="458470"/>
            </a:xfrm>
            <a:custGeom>
              <a:avLst/>
              <a:gdLst/>
              <a:ahLst/>
              <a:cxnLst/>
              <a:rect l="l" t="t" r="r" b="b"/>
              <a:pathLst>
                <a:path w="1487170" h="458470">
                  <a:moveTo>
                    <a:pt x="1487043" y="0"/>
                  </a:moveTo>
                  <a:lnTo>
                    <a:pt x="0" y="0"/>
                  </a:lnTo>
                  <a:lnTo>
                    <a:pt x="0" y="457898"/>
                  </a:lnTo>
                  <a:lnTo>
                    <a:pt x="1487043" y="457898"/>
                  </a:lnTo>
                  <a:lnTo>
                    <a:pt x="1487043" y="0"/>
                  </a:lnTo>
                  <a:close/>
                </a:path>
              </a:pathLst>
            </a:custGeom>
            <a:solidFill>
              <a:srgbClr val="F1E7E7"/>
            </a:solidFill>
          </p:spPr>
          <p:txBody>
            <a:bodyPr wrap="square" lIns="0" tIns="0" rIns="0" bIns="0" rtlCol="0"/>
            <a:lstStyle/>
            <a:p>
              <a:endParaRPr/>
            </a:p>
          </p:txBody>
        </p:sp>
        <p:sp>
          <p:nvSpPr>
            <p:cNvPr id="15" name="object 15"/>
            <p:cNvSpPr/>
            <p:nvPr/>
          </p:nvSpPr>
          <p:spPr>
            <a:xfrm>
              <a:off x="6927469" y="3203575"/>
              <a:ext cx="3306445" cy="2085975"/>
            </a:xfrm>
            <a:custGeom>
              <a:avLst/>
              <a:gdLst/>
              <a:ahLst/>
              <a:cxnLst/>
              <a:rect l="l" t="t" r="r" b="b"/>
              <a:pathLst>
                <a:path w="3306445" h="2085975">
                  <a:moveTo>
                    <a:pt x="0" y="0"/>
                  </a:moveTo>
                  <a:lnTo>
                    <a:pt x="0" y="1628013"/>
                  </a:lnTo>
                </a:path>
                <a:path w="3306445" h="2085975">
                  <a:moveTo>
                    <a:pt x="3306445" y="0"/>
                  </a:moveTo>
                  <a:lnTo>
                    <a:pt x="3306445" y="2085975"/>
                  </a:lnTo>
                </a:path>
              </a:pathLst>
            </a:custGeom>
            <a:ln w="12700">
              <a:solidFill>
                <a:srgbClr val="FFFFFF"/>
              </a:solidFill>
            </a:ln>
          </p:spPr>
          <p:txBody>
            <a:bodyPr wrap="square" lIns="0" tIns="0" rIns="0" bIns="0" rtlCol="0"/>
            <a:lstStyle/>
            <a:p>
              <a:endParaRPr/>
            </a:p>
          </p:txBody>
        </p:sp>
        <p:sp>
          <p:nvSpPr>
            <p:cNvPr id="16" name="object 16"/>
            <p:cNvSpPr/>
            <p:nvPr/>
          </p:nvSpPr>
          <p:spPr>
            <a:xfrm>
              <a:off x="6469507" y="3222625"/>
              <a:ext cx="5257800" cy="0"/>
            </a:xfrm>
            <a:custGeom>
              <a:avLst/>
              <a:gdLst/>
              <a:ahLst/>
              <a:cxnLst/>
              <a:rect l="l" t="t" r="r" b="b"/>
              <a:pathLst>
                <a:path w="5257800">
                  <a:moveTo>
                    <a:pt x="0" y="0"/>
                  </a:moveTo>
                  <a:lnTo>
                    <a:pt x="5257799" y="0"/>
                  </a:lnTo>
                </a:path>
              </a:pathLst>
            </a:custGeom>
            <a:ln w="38100">
              <a:solidFill>
                <a:srgbClr val="FFFFFF"/>
              </a:solidFill>
            </a:ln>
          </p:spPr>
          <p:txBody>
            <a:bodyPr wrap="square" lIns="0" tIns="0" rIns="0" bIns="0" rtlCol="0"/>
            <a:lstStyle/>
            <a:p>
              <a:endParaRPr/>
            </a:p>
          </p:txBody>
        </p:sp>
        <p:sp>
          <p:nvSpPr>
            <p:cNvPr id="17" name="object 17"/>
            <p:cNvSpPr/>
            <p:nvPr/>
          </p:nvSpPr>
          <p:spPr>
            <a:xfrm>
              <a:off x="6469507" y="2566289"/>
              <a:ext cx="5257800" cy="2723515"/>
            </a:xfrm>
            <a:custGeom>
              <a:avLst/>
              <a:gdLst/>
              <a:ahLst/>
              <a:cxnLst/>
              <a:rect l="l" t="t" r="r" b="b"/>
              <a:pathLst>
                <a:path w="5257800" h="2723515">
                  <a:moveTo>
                    <a:pt x="0" y="1343152"/>
                  </a:moveTo>
                  <a:lnTo>
                    <a:pt x="5257799" y="1343152"/>
                  </a:lnTo>
                </a:path>
                <a:path w="5257800" h="2723515">
                  <a:moveTo>
                    <a:pt x="0" y="1801114"/>
                  </a:moveTo>
                  <a:lnTo>
                    <a:pt x="5257799" y="1801114"/>
                  </a:lnTo>
                </a:path>
                <a:path w="5257800" h="2723515">
                  <a:moveTo>
                    <a:pt x="0" y="2258949"/>
                  </a:moveTo>
                  <a:lnTo>
                    <a:pt x="5257799" y="2258949"/>
                  </a:lnTo>
                </a:path>
                <a:path w="5257800" h="2723515">
                  <a:moveTo>
                    <a:pt x="6350" y="0"/>
                  </a:moveTo>
                  <a:lnTo>
                    <a:pt x="6350" y="2723261"/>
                  </a:lnTo>
                </a:path>
                <a:path w="5257800" h="2723515">
                  <a:moveTo>
                    <a:pt x="5251449" y="0"/>
                  </a:moveTo>
                  <a:lnTo>
                    <a:pt x="5251449" y="2723261"/>
                  </a:lnTo>
                </a:path>
                <a:path w="5257800" h="2723515">
                  <a:moveTo>
                    <a:pt x="0" y="6350"/>
                  </a:moveTo>
                  <a:lnTo>
                    <a:pt x="5257799" y="6350"/>
                  </a:lnTo>
                </a:path>
                <a:path w="5257800" h="2723515">
                  <a:moveTo>
                    <a:pt x="0" y="2716911"/>
                  </a:moveTo>
                  <a:lnTo>
                    <a:pt x="5257799" y="2716911"/>
                  </a:lnTo>
                </a:path>
              </a:pathLst>
            </a:custGeom>
            <a:ln w="12700">
              <a:solidFill>
                <a:srgbClr val="FFFFFF"/>
              </a:solidFill>
            </a:ln>
          </p:spPr>
          <p:txBody>
            <a:bodyPr wrap="square" lIns="0" tIns="0" rIns="0" bIns="0" rtlCol="0"/>
            <a:lstStyle/>
            <a:p>
              <a:endParaRPr/>
            </a:p>
          </p:txBody>
        </p:sp>
      </p:grpSp>
      <p:graphicFrame>
        <p:nvGraphicFramePr>
          <p:cNvPr id="18" name="object 18"/>
          <p:cNvGraphicFramePr>
            <a:graphicFrameLocks noGrp="1"/>
          </p:cNvGraphicFramePr>
          <p:nvPr/>
        </p:nvGraphicFramePr>
        <p:xfrm>
          <a:off x="6476229" y="2756018"/>
          <a:ext cx="4761864" cy="2526027"/>
        </p:xfrm>
        <a:graphic>
          <a:graphicData uri="http://schemas.openxmlformats.org/drawingml/2006/table">
            <a:tbl>
              <a:tblPr firstRow="1" bandRow="1">
                <a:tableStyleId>{2D5ABB26-0587-4C30-8999-92F81FD0307C}</a:tableStyleId>
              </a:tblPr>
              <a:tblGrid>
                <a:gridCol w="337185">
                  <a:extLst>
                    <a:ext uri="{9D8B030D-6E8A-4147-A177-3AD203B41FA5}">
                      <a16:colId xmlns:a16="http://schemas.microsoft.com/office/drawing/2014/main" val="20000"/>
                    </a:ext>
                  </a:extLst>
                </a:gridCol>
                <a:gridCol w="3364229">
                  <a:extLst>
                    <a:ext uri="{9D8B030D-6E8A-4147-A177-3AD203B41FA5}">
                      <a16:colId xmlns:a16="http://schemas.microsoft.com/office/drawing/2014/main" val="20001"/>
                    </a:ext>
                  </a:extLst>
                </a:gridCol>
                <a:gridCol w="1060450">
                  <a:extLst>
                    <a:ext uri="{9D8B030D-6E8A-4147-A177-3AD203B41FA5}">
                      <a16:colId xmlns:a16="http://schemas.microsoft.com/office/drawing/2014/main" val="20002"/>
                    </a:ext>
                  </a:extLst>
                </a:gridCol>
              </a:tblGrid>
              <a:tr h="466090">
                <a:tc>
                  <a:txBody>
                    <a:bodyPr/>
                    <a:lstStyle/>
                    <a:p>
                      <a:pPr>
                        <a:lnSpc>
                          <a:spcPct val="100000"/>
                        </a:lnSpc>
                      </a:pPr>
                      <a:endParaRPr sz="1300">
                        <a:latin typeface="Times New Roman"/>
                        <a:cs typeface="Times New Roman"/>
                      </a:endParaRPr>
                    </a:p>
                  </a:txBody>
                  <a:tcPr marL="0" marR="0" marT="0" marB="0">
                    <a:solidFill>
                      <a:srgbClr val="AF1512"/>
                    </a:solidFill>
                  </a:tcPr>
                </a:tc>
                <a:tc>
                  <a:txBody>
                    <a:bodyPr/>
                    <a:lstStyle/>
                    <a:p>
                      <a:pPr marL="1294765">
                        <a:lnSpc>
                          <a:spcPct val="100000"/>
                        </a:lnSpc>
                        <a:spcBef>
                          <a:spcPts val="15"/>
                        </a:spcBef>
                      </a:pPr>
                      <a:r>
                        <a:rPr sz="2400" b="1" spc="-220" dirty="0">
                          <a:solidFill>
                            <a:srgbClr val="FFFFFF"/>
                          </a:solidFill>
                          <a:latin typeface="Tahoma"/>
                          <a:cs typeface="Tahoma"/>
                        </a:rPr>
                        <a:t>KP</a:t>
                      </a:r>
                      <a:r>
                        <a:rPr sz="2400" b="1" dirty="0">
                          <a:solidFill>
                            <a:srgbClr val="FFFFFF"/>
                          </a:solidFill>
                          <a:latin typeface="Tahoma"/>
                          <a:cs typeface="Tahoma"/>
                        </a:rPr>
                        <a:t> </a:t>
                      </a:r>
                      <a:r>
                        <a:rPr sz="2400" b="1" spc="-200" dirty="0">
                          <a:solidFill>
                            <a:srgbClr val="FFFFFF"/>
                          </a:solidFill>
                          <a:latin typeface="Tahoma"/>
                          <a:cs typeface="Tahoma"/>
                        </a:rPr>
                        <a:t>BT&amp;CE</a:t>
                      </a:r>
                      <a:r>
                        <a:rPr sz="2400" b="1" dirty="0">
                          <a:solidFill>
                            <a:srgbClr val="FFFFFF"/>
                          </a:solidFill>
                          <a:latin typeface="Tahoma"/>
                          <a:cs typeface="Tahoma"/>
                        </a:rPr>
                        <a:t> </a:t>
                      </a:r>
                      <a:r>
                        <a:rPr sz="2400" b="1" spc="-25" dirty="0">
                          <a:solidFill>
                            <a:srgbClr val="FFFFFF"/>
                          </a:solidFill>
                          <a:latin typeface="Tahoma"/>
                          <a:cs typeface="Tahoma"/>
                        </a:rPr>
                        <a:t>Fee</a:t>
                      </a:r>
                      <a:endParaRPr sz="2400">
                        <a:latin typeface="Tahoma"/>
                        <a:cs typeface="Tahoma"/>
                      </a:endParaRPr>
                    </a:p>
                  </a:txBody>
                  <a:tcPr marL="0" marR="0" marT="1905" marB="0">
                    <a:solidFill>
                      <a:srgbClr val="AF1512"/>
                    </a:solidFill>
                  </a:tcPr>
                </a:tc>
                <a:tc>
                  <a:txBody>
                    <a:bodyPr/>
                    <a:lstStyle/>
                    <a:p>
                      <a:pPr>
                        <a:lnSpc>
                          <a:spcPct val="100000"/>
                        </a:lnSpc>
                      </a:pPr>
                      <a:endParaRPr sz="1300">
                        <a:latin typeface="Times New Roman"/>
                        <a:cs typeface="Times New Roman"/>
                      </a:endParaRPr>
                    </a:p>
                  </a:txBody>
                  <a:tcPr marL="0" marR="0" marT="0" marB="0">
                    <a:solidFill>
                      <a:srgbClr val="AF1512"/>
                    </a:solidFill>
                  </a:tcPr>
                </a:tc>
                <a:extLst>
                  <a:ext uri="{0D108BD9-81ED-4DB2-BD59-A6C34878D82A}">
                    <a16:rowId xmlns:a16="http://schemas.microsoft.com/office/drawing/2014/main" val="10000"/>
                  </a:ext>
                </a:extLst>
              </a:tr>
              <a:tr h="686435">
                <a:tc>
                  <a:txBody>
                    <a:bodyPr/>
                    <a:lstStyle/>
                    <a:p>
                      <a:pPr>
                        <a:lnSpc>
                          <a:spcPct val="100000"/>
                        </a:lnSpc>
                        <a:spcBef>
                          <a:spcPts val="125"/>
                        </a:spcBef>
                      </a:pPr>
                      <a:endParaRPr sz="1200">
                        <a:latin typeface="Times New Roman"/>
                        <a:cs typeface="Times New Roman"/>
                      </a:endParaRPr>
                    </a:p>
                    <a:p>
                      <a:pPr marR="106045" algn="ctr">
                        <a:lnSpc>
                          <a:spcPct val="100000"/>
                        </a:lnSpc>
                      </a:pPr>
                      <a:r>
                        <a:rPr sz="1200" b="1" spc="-50" dirty="0">
                          <a:solidFill>
                            <a:srgbClr val="FFFFFF"/>
                          </a:solidFill>
                          <a:latin typeface="Tahoma"/>
                          <a:cs typeface="Tahoma"/>
                        </a:rPr>
                        <a:t>1</a:t>
                      </a:r>
                      <a:endParaRPr sz="1200">
                        <a:latin typeface="Tahoma"/>
                        <a:cs typeface="Tahoma"/>
                      </a:endParaRPr>
                    </a:p>
                  </a:txBody>
                  <a:tcPr marL="0" marR="0" marT="15875" marB="0"/>
                </a:tc>
                <a:tc>
                  <a:txBody>
                    <a:bodyPr/>
                    <a:lstStyle/>
                    <a:p>
                      <a:pPr>
                        <a:lnSpc>
                          <a:spcPct val="100000"/>
                        </a:lnSpc>
                        <a:spcBef>
                          <a:spcPts val="125"/>
                        </a:spcBef>
                      </a:pPr>
                      <a:endParaRPr sz="1200">
                        <a:latin typeface="Times New Roman"/>
                        <a:cs typeface="Times New Roman"/>
                      </a:endParaRPr>
                    </a:p>
                    <a:p>
                      <a:pPr marL="182880">
                        <a:lnSpc>
                          <a:spcPct val="100000"/>
                        </a:lnSpc>
                      </a:pPr>
                      <a:r>
                        <a:rPr sz="1200" spc="-20" dirty="0">
                          <a:latin typeface="Verdana"/>
                          <a:cs typeface="Verdana"/>
                        </a:rPr>
                        <a:t>Board</a:t>
                      </a:r>
                      <a:r>
                        <a:rPr sz="1200" spc="-40" dirty="0">
                          <a:latin typeface="Verdana"/>
                          <a:cs typeface="Verdana"/>
                        </a:rPr>
                        <a:t> </a:t>
                      </a:r>
                      <a:r>
                        <a:rPr sz="1200" spc="-50" dirty="0">
                          <a:latin typeface="Verdana"/>
                          <a:cs typeface="Verdana"/>
                        </a:rPr>
                        <a:t>Registration</a:t>
                      </a:r>
                      <a:r>
                        <a:rPr sz="1200" spc="5" dirty="0">
                          <a:latin typeface="Verdana"/>
                          <a:cs typeface="Verdana"/>
                        </a:rPr>
                        <a:t> </a:t>
                      </a:r>
                      <a:r>
                        <a:rPr sz="1200" dirty="0">
                          <a:latin typeface="Verdana"/>
                          <a:cs typeface="Verdana"/>
                        </a:rPr>
                        <a:t>Fee</a:t>
                      </a:r>
                      <a:r>
                        <a:rPr sz="1200" spc="-45" dirty="0">
                          <a:latin typeface="Verdana"/>
                          <a:cs typeface="Verdana"/>
                        </a:rPr>
                        <a:t> </a:t>
                      </a:r>
                      <a:r>
                        <a:rPr sz="1200" dirty="0">
                          <a:latin typeface="Verdana"/>
                          <a:cs typeface="Verdana"/>
                        </a:rPr>
                        <a:t>(Once</a:t>
                      </a:r>
                      <a:r>
                        <a:rPr sz="1200" spc="-65" dirty="0">
                          <a:latin typeface="Verdana"/>
                          <a:cs typeface="Verdana"/>
                        </a:rPr>
                        <a:t> in</a:t>
                      </a:r>
                      <a:r>
                        <a:rPr sz="1200" spc="-45" dirty="0">
                          <a:latin typeface="Verdana"/>
                          <a:cs typeface="Verdana"/>
                        </a:rPr>
                        <a:t> </a:t>
                      </a:r>
                      <a:r>
                        <a:rPr sz="1200" spc="-105" dirty="0">
                          <a:latin typeface="Verdana"/>
                          <a:cs typeface="Verdana"/>
                        </a:rPr>
                        <a:t>03</a:t>
                      </a:r>
                      <a:r>
                        <a:rPr sz="1200" spc="-65" dirty="0">
                          <a:latin typeface="Verdana"/>
                          <a:cs typeface="Verdana"/>
                        </a:rPr>
                        <a:t> </a:t>
                      </a:r>
                      <a:r>
                        <a:rPr sz="1200" spc="-10" dirty="0">
                          <a:latin typeface="Verdana"/>
                          <a:cs typeface="Verdana"/>
                        </a:rPr>
                        <a:t>Years)</a:t>
                      </a:r>
                      <a:endParaRPr sz="1200">
                        <a:latin typeface="Verdana"/>
                        <a:cs typeface="Verdana"/>
                      </a:endParaRPr>
                    </a:p>
                  </a:txBody>
                  <a:tcPr marL="0" marR="0" marT="15875" marB="0"/>
                </a:tc>
                <a:tc>
                  <a:txBody>
                    <a:bodyPr/>
                    <a:lstStyle/>
                    <a:p>
                      <a:pPr>
                        <a:lnSpc>
                          <a:spcPct val="100000"/>
                        </a:lnSpc>
                        <a:spcBef>
                          <a:spcPts val="125"/>
                        </a:spcBef>
                      </a:pPr>
                      <a:endParaRPr sz="1200">
                        <a:latin typeface="Times New Roman"/>
                        <a:cs typeface="Times New Roman"/>
                      </a:endParaRPr>
                    </a:p>
                    <a:p>
                      <a:pPr marL="125095">
                        <a:lnSpc>
                          <a:spcPct val="100000"/>
                        </a:lnSpc>
                      </a:pPr>
                      <a:r>
                        <a:rPr sz="1200" spc="-25" smtClean="0">
                          <a:latin typeface="Verdana"/>
                          <a:cs typeface="Verdana"/>
                        </a:rPr>
                        <a:t>8</a:t>
                      </a:r>
                      <a:r>
                        <a:rPr lang="en-US" sz="1200" spc="-25" dirty="0" smtClean="0">
                          <a:latin typeface="Verdana"/>
                          <a:cs typeface="Verdana"/>
                        </a:rPr>
                        <a:t>90</a:t>
                      </a:r>
                      <a:endParaRPr sz="1200">
                        <a:latin typeface="Verdana"/>
                        <a:cs typeface="Verdana"/>
                      </a:endParaRPr>
                    </a:p>
                  </a:txBody>
                  <a:tcPr marL="0" marR="0" marT="15875" marB="0">
                    <a:solidFill>
                      <a:srgbClr val="E3CCCC"/>
                    </a:solidFill>
                  </a:tcPr>
                </a:tc>
                <a:extLst>
                  <a:ext uri="{0D108BD9-81ED-4DB2-BD59-A6C34878D82A}">
                    <a16:rowId xmlns:a16="http://schemas.microsoft.com/office/drawing/2014/main" val="10001"/>
                  </a:ext>
                </a:extLst>
              </a:tr>
              <a:tr h="457834">
                <a:tc>
                  <a:txBody>
                    <a:bodyPr/>
                    <a:lstStyle/>
                    <a:p>
                      <a:pPr>
                        <a:lnSpc>
                          <a:spcPct val="100000"/>
                        </a:lnSpc>
                        <a:spcBef>
                          <a:spcPts val="125"/>
                        </a:spcBef>
                      </a:pPr>
                      <a:endParaRPr sz="1200">
                        <a:latin typeface="Times New Roman"/>
                        <a:cs typeface="Times New Roman"/>
                      </a:endParaRPr>
                    </a:p>
                    <a:p>
                      <a:pPr marR="106045" algn="ctr">
                        <a:lnSpc>
                          <a:spcPct val="100000"/>
                        </a:lnSpc>
                        <a:spcBef>
                          <a:spcPts val="5"/>
                        </a:spcBef>
                      </a:pPr>
                      <a:r>
                        <a:rPr sz="1200" b="1" spc="-50" dirty="0">
                          <a:solidFill>
                            <a:srgbClr val="FFFFFF"/>
                          </a:solidFill>
                          <a:latin typeface="Tahoma"/>
                          <a:cs typeface="Tahoma"/>
                        </a:rPr>
                        <a:t>2</a:t>
                      </a:r>
                      <a:endParaRPr sz="1200">
                        <a:latin typeface="Tahoma"/>
                        <a:cs typeface="Tahoma"/>
                      </a:endParaRPr>
                    </a:p>
                  </a:txBody>
                  <a:tcPr marL="0" marR="0" marT="15875" marB="0"/>
                </a:tc>
                <a:tc>
                  <a:txBody>
                    <a:bodyPr/>
                    <a:lstStyle/>
                    <a:p>
                      <a:pPr>
                        <a:lnSpc>
                          <a:spcPct val="100000"/>
                        </a:lnSpc>
                        <a:spcBef>
                          <a:spcPts val="125"/>
                        </a:spcBef>
                      </a:pPr>
                      <a:endParaRPr sz="1200">
                        <a:latin typeface="Times New Roman"/>
                        <a:cs typeface="Times New Roman"/>
                      </a:endParaRPr>
                    </a:p>
                    <a:p>
                      <a:pPr marL="182880">
                        <a:lnSpc>
                          <a:spcPct val="100000"/>
                        </a:lnSpc>
                        <a:spcBef>
                          <a:spcPts val="5"/>
                        </a:spcBef>
                      </a:pPr>
                      <a:r>
                        <a:rPr sz="1200" spc="-20" dirty="0">
                          <a:latin typeface="Verdana"/>
                          <a:cs typeface="Verdana"/>
                        </a:rPr>
                        <a:t>Board </a:t>
                      </a:r>
                      <a:r>
                        <a:rPr sz="1200" spc="-10" dirty="0">
                          <a:latin typeface="Verdana"/>
                          <a:cs typeface="Verdana"/>
                        </a:rPr>
                        <a:t>Diploma</a:t>
                      </a:r>
                      <a:r>
                        <a:rPr sz="1200" spc="-75" dirty="0">
                          <a:latin typeface="Verdana"/>
                          <a:cs typeface="Verdana"/>
                        </a:rPr>
                        <a:t> </a:t>
                      </a:r>
                      <a:r>
                        <a:rPr sz="1200" dirty="0">
                          <a:latin typeface="Verdana"/>
                          <a:cs typeface="Verdana"/>
                        </a:rPr>
                        <a:t>(Once</a:t>
                      </a:r>
                      <a:r>
                        <a:rPr sz="1200" spc="-35" dirty="0">
                          <a:latin typeface="Verdana"/>
                          <a:cs typeface="Verdana"/>
                        </a:rPr>
                        <a:t> </a:t>
                      </a:r>
                      <a:r>
                        <a:rPr sz="1200" spc="-65" dirty="0">
                          <a:latin typeface="Verdana"/>
                          <a:cs typeface="Verdana"/>
                        </a:rPr>
                        <a:t>in</a:t>
                      </a:r>
                      <a:r>
                        <a:rPr sz="1200" spc="-45" dirty="0">
                          <a:latin typeface="Verdana"/>
                          <a:cs typeface="Verdana"/>
                        </a:rPr>
                        <a:t> </a:t>
                      </a:r>
                      <a:r>
                        <a:rPr sz="1200" spc="-110" dirty="0">
                          <a:latin typeface="Verdana"/>
                          <a:cs typeface="Verdana"/>
                        </a:rPr>
                        <a:t>03</a:t>
                      </a:r>
                      <a:r>
                        <a:rPr sz="1200" spc="-45" dirty="0">
                          <a:latin typeface="Verdana"/>
                          <a:cs typeface="Verdana"/>
                        </a:rPr>
                        <a:t> </a:t>
                      </a:r>
                      <a:r>
                        <a:rPr sz="1200" spc="-10" dirty="0">
                          <a:latin typeface="Verdana"/>
                          <a:cs typeface="Verdana"/>
                        </a:rPr>
                        <a:t>Years)</a:t>
                      </a:r>
                      <a:endParaRPr sz="1200">
                        <a:latin typeface="Verdana"/>
                        <a:cs typeface="Verdana"/>
                      </a:endParaRPr>
                    </a:p>
                  </a:txBody>
                  <a:tcPr marL="0" marR="0" marT="15875" marB="0"/>
                </a:tc>
                <a:tc>
                  <a:txBody>
                    <a:bodyPr/>
                    <a:lstStyle/>
                    <a:p>
                      <a:pPr>
                        <a:lnSpc>
                          <a:spcPct val="100000"/>
                        </a:lnSpc>
                        <a:spcBef>
                          <a:spcPts val="125"/>
                        </a:spcBef>
                      </a:pPr>
                      <a:endParaRPr sz="1200">
                        <a:latin typeface="Times New Roman"/>
                        <a:cs typeface="Times New Roman"/>
                      </a:endParaRPr>
                    </a:p>
                    <a:p>
                      <a:pPr marL="125095">
                        <a:lnSpc>
                          <a:spcPct val="100000"/>
                        </a:lnSpc>
                        <a:spcBef>
                          <a:spcPts val="5"/>
                        </a:spcBef>
                      </a:pPr>
                      <a:r>
                        <a:rPr sz="1200" spc="-25" smtClean="0">
                          <a:latin typeface="Verdana"/>
                          <a:cs typeface="Verdana"/>
                        </a:rPr>
                        <a:t>4</a:t>
                      </a:r>
                      <a:r>
                        <a:rPr lang="en-US" sz="1200" spc="-25" dirty="0" smtClean="0">
                          <a:latin typeface="Verdana"/>
                          <a:cs typeface="Verdana"/>
                        </a:rPr>
                        <a:t>90</a:t>
                      </a:r>
                      <a:endParaRPr sz="1200">
                        <a:latin typeface="Verdana"/>
                        <a:cs typeface="Verdana"/>
                      </a:endParaRPr>
                    </a:p>
                  </a:txBody>
                  <a:tcPr marL="0" marR="0" marT="15875" marB="0">
                    <a:solidFill>
                      <a:srgbClr val="F1E7E7"/>
                    </a:solidFill>
                  </a:tcPr>
                </a:tc>
                <a:extLst>
                  <a:ext uri="{0D108BD9-81ED-4DB2-BD59-A6C34878D82A}">
                    <a16:rowId xmlns:a16="http://schemas.microsoft.com/office/drawing/2014/main" val="10002"/>
                  </a:ext>
                </a:extLst>
              </a:tr>
              <a:tr h="457834">
                <a:tc>
                  <a:txBody>
                    <a:bodyPr/>
                    <a:lstStyle/>
                    <a:p>
                      <a:pPr>
                        <a:lnSpc>
                          <a:spcPct val="100000"/>
                        </a:lnSpc>
                        <a:spcBef>
                          <a:spcPts val="130"/>
                        </a:spcBef>
                      </a:pPr>
                      <a:endParaRPr sz="1200">
                        <a:latin typeface="Times New Roman"/>
                        <a:cs typeface="Times New Roman"/>
                      </a:endParaRPr>
                    </a:p>
                    <a:p>
                      <a:pPr marR="106045" algn="ctr">
                        <a:lnSpc>
                          <a:spcPct val="100000"/>
                        </a:lnSpc>
                      </a:pPr>
                      <a:r>
                        <a:rPr sz="1200" b="1" spc="-50" dirty="0">
                          <a:solidFill>
                            <a:srgbClr val="FFFFFF"/>
                          </a:solidFill>
                          <a:latin typeface="Tahoma"/>
                          <a:cs typeface="Tahoma"/>
                        </a:rPr>
                        <a:t>3</a:t>
                      </a:r>
                      <a:endParaRPr sz="1200">
                        <a:latin typeface="Tahoma"/>
                        <a:cs typeface="Tahoma"/>
                      </a:endParaRPr>
                    </a:p>
                  </a:txBody>
                  <a:tcPr marL="0" marR="0" marT="16510" marB="0"/>
                </a:tc>
                <a:tc>
                  <a:txBody>
                    <a:bodyPr/>
                    <a:lstStyle/>
                    <a:p>
                      <a:pPr>
                        <a:lnSpc>
                          <a:spcPct val="100000"/>
                        </a:lnSpc>
                        <a:spcBef>
                          <a:spcPts val="130"/>
                        </a:spcBef>
                      </a:pPr>
                      <a:endParaRPr sz="1200">
                        <a:latin typeface="Times New Roman"/>
                        <a:cs typeface="Times New Roman"/>
                      </a:endParaRPr>
                    </a:p>
                    <a:p>
                      <a:pPr marL="182880">
                        <a:lnSpc>
                          <a:spcPct val="100000"/>
                        </a:lnSpc>
                      </a:pPr>
                      <a:r>
                        <a:rPr sz="1200" spc="-20" dirty="0">
                          <a:latin typeface="Verdana"/>
                          <a:cs typeface="Verdana"/>
                        </a:rPr>
                        <a:t>Board</a:t>
                      </a:r>
                      <a:r>
                        <a:rPr sz="1200" spc="-40" dirty="0">
                          <a:latin typeface="Verdana"/>
                          <a:cs typeface="Verdana"/>
                        </a:rPr>
                        <a:t> </a:t>
                      </a:r>
                      <a:r>
                        <a:rPr sz="1200" spc="-90" dirty="0">
                          <a:latin typeface="Verdana"/>
                          <a:cs typeface="Verdana"/>
                        </a:rPr>
                        <a:t>Sports</a:t>
                      </a:r>
                      <a:r>
                        <a:rPr sz="1200" spc="-35" dirty="0">
                          <a:latin typeface="Verdana"/>
                          <a:cs typeface="Verdana"/>
                        </a:rPr>
                        <a:t> </a:t>
                      </a:r>
                      <a:r>
                        <a:rPr sz="1200" dirty="0">
                          <a:latin typeface="Verdana"/>
                          <a:cs typeface="Verdana"/>
                        </a:rPr>
                        <a:t>Fee</a:t>
                      </a:r>
                      <a:r>
                        <a:rPr sz="1200" spc="-45" dirty="0">
                          <a:latin typeface="Verdana"/>
                          <a:cs typeface="Verdana"/>
                        </a:rPr>
                        <a:t> </a:t>
                      </a:r>
                      <a:r>
                        <a:rPr sz="1200" dirty="0">
                          <a:latin typeface="Verdana"/>
                          <a:cs typeface="Verdana"/>
                        </a:rPr>
                        <a:t>(Once</a:t>
                      </a:r>
                      <a:r>
                        <a:rPr sz="1200" spc="-65" dirty="0">
                          <a:latin typeface="Verdana"/>
                          <a:cs typeface="Verdana"/>
                        </a:rPr>
                        <a:t> in</a:t>
                      </a:r>
                      <a:r>
                        <a:rPr sz="1200" spc="-45" dirty="0">
                          <a:latin typeface="Verdana"/>
                          <a:cs typeface="Verdana"/>
                        </a:rPr>
                        <a:t> </a:t>
                      </a:r>
                      <a:r>
                        <a:rPr sz="1200" spc="-105" dirty="0">
                          <a:latin typeface="Verdana"/>
                          <a:cs typeface="Verdana"/>
                        </a:rPr>
                        <a:t>03</a:t>
                      </a:r>
                      <a:r>
                        <a:rPr sz="1200" spc="-70" dirty="0">
                          <a:latin typeface="Verdana"/>
                          <a:cs typeface="Verdana"/>
                        </a:rPr>
                        <a:t> </a:t>
                      </a:r>
                      <a:r>
                        <a:rPr sz="1200" spc="-10" dirty="0">
                          <a:latin typeface="Verdana"/>
                          <a:cs typeface="Verdana"/>
                        </a:rPr>
                        <a:t>Years)</a:t>
                      </a:r>
                      <a:endParaRPr sz="1200">
                        <a:latin typeface="Verdana"/>
                        <a:cs typeface="Verdana"/>
                      </a:endParaRPr>
                    </a:p>
                  </a:txBody>
                  <a:tcPr marL="0" marR="0" marT="16510" marB="0"/>
                </a:tc>
                <a:tc>
                  <a:txBody>
                    <a:bodyPr/>
                    <a:lstStyle/>
                    <a:p>
                      <a:pPr>
                        <a:lnSpc>
                          <a:spcPct val="100000"/>
                        </a:lnSpc>
                        <a:spcBef>
                          <a:spcPts val="130"/>
                        </a:spcBef>
                      </a:pPr>
                      <a:endParaRPr sz="1200">
                        <a:latin typeface="Times New Roman"/>
                        <a:cs typeface="Times New Roman"/>
                      </a:endParaRPr>
                    </a:p>
                    <a:p>
                      <a:pPr marL="125095">
                        <a:lnSpc>
                          <a:spcPct val="100000"/>
                        </a:lnSpc>
                      </a:pPr>
                      <a:r>
                        <a:rPr lang="en-US" sz="1200" spc="-25" dirty="0" smtClean="0">
                          <a:latin typeface="Verdana"/>
                          <a:cs typeface="Verdana"/>
                        </a:rPr>
                        <a:t>520</a:t>
                      </a:r>
                      <a:endParaRPr sz="1200">
                        <a:latin typeface="Verdana"/>
                        <a:cs typeface="Verdana"/>
                      </a:endParaRPr>
                    </a:p>
                  </a:txBody>
                  <a:tcPr marL="0" marR="0" marT="16510" marB="0">
                    <a:solidFill>
                      <a:srgbClr val="E3CCCC"/>
                    </a:solidFill>
                  </a:tcPr>
                </a:tc>
                <a:extLst>
                  <a:ext uri="{0D108BD9-81ED-4DB2-BD59-A6C34878D82A}">
                    <a16:rowId xmlns:a16="http://schemas.microsoft.com/office/drawing/2014/main" val="10003"/>
                  </a:ext>
                </a:extLst>
              </a:tr>
              <a:tr h="457834">
                <a:tc gridSpan="2">
                  <a:txBody>
                    <a:bodyPr/>
                    <a:lstStyle/>
                    <a:p>
                      <a:pPr>
                        <a:lnSpc>
                          <a:spcPct val="100000"/>
                        </a:lnSpc>
                        <a:spcBef>
                          <a:spcPts val="130"/>
                        </a:spcBef>
                      </a:pPr>
                      <a:endParaRPr sz="1200">
                        <a:latin typeface="Times New Roman"/>
                        <a:cs typeface="Times New Roman"/>
                      </a:endParaRPr>
                    </a:p>
                    <a:p>
                      <a:pPr marL="68580">
                        <a:lnSpc>
                          <a:spcPct val="100000"/>
                        </a:lnSpc>
                      </a:pPr>
                      <a:r>
                        <a:rPr sz="1200" b="1" spc="-60" dirty="0">
                          <a:solidFill>
                            <a:srgbClr val="FFFFFF"/>
                          </a:solidFill>
                          <a:latin typeface="Tahoma"/>
                          <a:cs typeface="Tahoma"/>
                        </a:rPr>
                        <a:t>Sub</a:t>
                      </a:r>
                      <a:r>
                        <a:rPr sz="1200" b="1" spc="-15" dirty="0">
                          <a:solidFill>
                            <a:srgbClr val="FFFFFF"/>
                          </a:solidFill>
                          <a:latin typeface="Tahoma"/>
                          <a:cs typeface="Tahoma"/>
                        </a:rPr>
                        <a:t> </a:t>
                      </a:r>
                      <a:r>
                        <a:rPr sz="1200" b="1" spc="-10" dirty="0">
                          <a:solidFill>
                            <a:srgbClr val="FFFFFF"/>
                          </a:solidFill>
                          <a:latin typeface="Tahoma"/>
                          <a:cs typeface="Tahoma"/>
                        </a:rPr>
                        <a:t>Total</a:t>
                      </a:r>
                      <a:endParaRPr sz="1200">
                        <a:latin typeface="Tahoma"/>
                        <a:cs typeface="Tahoma"/>
                      </a:endParaRPr>
                    </a:p>
                  </a:txBody>
                  <a:tcPr marL="0" marR="0" marT="16510" marB="0"/>
                </a:tc>
                <a:tc hMerge="1">
                  <a:txBody>
                    <a:bodyPr/>
                    <a:lstStyle/>
                    <a:p>
                      <a:endParaRPr/>
                    </a:p>
                  </a:txBody>
                  <a:tcPr marL="0" marR="0" marT="0" marB="0"/>
                </a:tc>
                <a:tc>
                  <a:txBody>
                    <a:bodyPr/>
                    <a:lstStyle/>
                    <a:p>
                      <a:pPr>
                        <a:lnSpc>
                          <a:spcPct val="100000"/>
                        </a:lnSpc>
                        <a:spcBef>
                          <a:spcPts val="130"/>
                        </a:spcBef>
                      </a:pPr>
                      <a:endParaRPr sz="1200">
                        <a:latin typeface="Times New Roman"/>
                        <a:cs typeface="Times New Roman"/>
                      </a:endParaRPr>
                    </a:p>
                    <a:p>
                      <a:pPr marL="125095">
                        <a:lnSpc>
                          <a:spcPct val="100000"/>
                        </a:lnSpc>
                      </a:pPr>
                      <a:r>
                        <a:rPr sz="1200" b="1" spc="-95" smtClean="0">
                          <a:latin typeface="Tahoma"/>
                          <a:cs typeface="Tahoma"/>
                        </a:rPr>
                        <a:t>1</a:t>
                      </a:r>
                      <a:r>
                        <a:rPr lang="en-US" sz="1200" b="1" spc="-95" dirty="0" smtClean="0">
                          <a:latin typeface="Tahoma"/>
                          <a:cs typeface="Tahoma"/>
                        </a:rPr>
                        <a:t>900</a:t>
                      </a:r>
                      <a:r>
                        <a:rPr sz="1200" b="1" spc="-95" smtClean="0">
                          <a:latin typeface="Tahoma"/>
                          <a:cs typeface="Tahoma"/>
                        </a:rPr>
                        <a:t>/-</a:t>
                      </a:r>
                      <a:r>
                        <a:rPr sz="1200" b="1" spc="25" smtClean="0">
                          <a:latin typeface="Tahoma"/>
                          <a:cs typeface="Tahoma"/>
                        </a:rPr>
                        <a:t> </a:t>
                      </a:r>
                      <a:r>
                        <a:rPr sz="1200" b="1" spc="-75" dirty="0">
                          <a:latin typeface="Tahoma"/>
                          <a:cs typeface="Tahoma"/>
                        </a:rPr>
                        <a:t>(PKR)</a:t>
                      </a:r>
                      <a:endParaRPr sz="1200">
                        <a:latin typeface="Tahoma"/>
                        <a:cs typeface="Tahoma"/>
                      </a:endParaRPr>
                    </a:p>
                  </a:txBody>
                  <a:tcPr marL="0" marR="0" marT="16510" marB="0">
                    <a:solidFill>
                      <a:srgbClr val="F1E7E7"/>
                    </a:solidFill>
                  </a:tcPr>
                </a:tc>
                <a:extLst>
                  <a:ext uri="{0D108BD9-81ED-4DB2-BD59-A6C34878D82A}">
                    <a16:rowId xmlns:a16="http://schemas.microsoft.com/office/drawing/2014/main" val="10004"/>
                  </a:ext>
                </a:extLst>
              </a:tr>
            </a:tbl>
          </a:graphicData>
        </a:graphic>
      </p:graphicFrame>
      <p:grpSp>
        <p:nvGrpSpPr>
          <p:cNvPr id="19" name="object 19"/>
          <p:cNvGrpSpPr/>
          <p:nvPr/>
        </p:nvGrpSpPr>
        <p:grpSpPr>
          <a:xfrm>
            <a:off x="6469507" y="5372989"/>
            <a:ext cx="5257800" cy="482600"/>
            <a:chOff x="6469507" y="5372989"/>
            <a:chExt cx="5257800" cy="482600"/>
          </a:xfrm>
        </p:grpSpPr>
        <p:sp>
          <p:nvSpPr>
            <p:cNvPr id="20" name="object 20"/>
            <p:cNvSpPr/>
            <p:nvPr/>
          </p:nvSpPr>
          <p:spPr>
            <a:xfrm>
              <a:off x="6475857" y="5379288"/>
              <a:ext cx="3496945" cy="457200"/>
            </a:xfrm>
            <a:custGeom>
              <a:avLst/>
              <a:gdLst/>
              <a:ahLst/>
              <a:cxnLst/>
              <a:rect l="l" t="t" r="r" b="b"/>
              <a:pathLst>
                <a:path w="3496945" h="457200">
                  <a:moveTo>
                    <a:pt x="3496564" y="0"/>
                  </a:moveTo>
                  <a:lnTo>
                    <a:pt x="0" y="0"/>
                  </a:lnTo>
                  <a:lnTo>
                    <a:pt x="0" y="456628"/>
                  </a:lnTo>
                  <a:lnTo>
                    <a:pt x="3496564" y="456628"/>
                  </a:lnTo>
                  <a:lnTo>
                    <a:pt x="3496564" y="0"/>
                  </a:lnTo>
                  <a:close/>
                </a:path>
              </a:pathLst>
            </a:custGeom>
            <a:solidFill>
              <a:srgbClr val="AF1512"/>
            </a:solidFill>
          </p:spPr>
          <p:txBody>
            <a:bodyPr wrap="square" lIns="0" tIns="0" rIns="0" bIns="0" rtlCol="0"/>
            <a:lstStyle/>
            <a:p>
              <a:endParaRPr/>
            </a:p>
          </p:txBody>
        </p:sp>
        <p:sp>
          <p:nvSpPr>
            <p:cNvPr id="21" name="object 21"/>
            <p:cNvSpPr/>
            <p:nvPr/>
          </p:nvSpPr>
          <p:spPr>
            <a:xfrm>
              <a:off x="6469507" y="5372989"/>
              <a:ext cx="5257800" cy="482600"/>
            </a:xfrm>
            <a:custGeom>
              <a:avLst/>
              <a:gdLst/>
              <a:ahLst/>
              <a:cxnLst/>
              <a:rect l="l" t="t" r="r" b="b"/>
              <a:pathLst>
                <a:path w="5257800" h="482600">
                  <a:moveTo>
                    <a:pt x="3502914" y="0"/>
                  </a:moveTo>
                  <a:lnTo>
                    <a:pt x="3502914" y="481977"/>
                  </a:lnTo>
                </a:path>
                <a:path w="5257800" h="482600">
                  <a:moveTo>
                    <a:pt x="6350" y="0"/>
                  </a:moveTo>
                  <a:lnTo>
                    <a:pt x="6350" y="481977"/>
                  </a:lnTo>
                </a:path>
                <a:path w="5257800" h="482600">
                  <a:moveTo>
                    <a:pt x="5251449" y="0"/>
                  </a:moveTo>
                  <a:lnTo>
                    <a:pt x="5251449" y="481977"/>
                  </a:lnTo>
                </a:path>
                <a:path w="5257800" h="482600">
                  <a:moveTo>
                    <a:pt x="0" y="6350"/>
                  </a:moveTo>
                  <a:lnTo>
                    <a:pt x="5257799" y="6350"/>
                  </a:lnTo>
                </a:path>
              </a:pathLst>
            </a:custGeom>
            <a:ln w="12700">
              <a:solidFill>
                <a:srgbClr val="FFFFFF"/>
              </a:solidFill>
            </a:ln>
          </p:spPr>
          <p:txBody>
            <a:bodyPr wrap="square" lIns="0" tIns="0" rIns="0" bIns="0" rtlCol="0"/>
            <a:lstStyle/>
            <a:p>
              <a:endParaRPr/>
            </a:p>
          </p:txBody>
        </p:sp>
        <p:sp>
          <p:nvSpPr>
            <p:cNvPr id="22" name="object 22"/>
            <p:cNvSpPr/>
            <p:nvPr/>
          </p:nvSpPr>
          <p:spPr>
            <a:xfrm>
              <a:off x="6469507" y="5835916"/>
              <a:ext cx="5257800" cy="0"/>
            </a:xfrm>
            <a:custGeom>
              <a:avLst/>
              <a:gdLst/>
              <a:ahLst/>
              <a:cxnLst/>
              <a:rect l="l" t="t" r="r" b="b"/>
              <a:pathLst>
                <a:path w="5257800">
                  <a:moveTo>
                    <a:pt x="0" y="0"/>
                  </a:moveTo>
                  <a:lnTo>
                    <a:pt x="5257799" y="0"/>
                  </a:lnTo>
                </a:path>
              </a:pathLst>
            </a:custGeom>
            <a:ln w="38100">
              <a:solidFill>
                <a:srgbClr val="FFFFFF"/>
              </a:solidFill>
            </a:ln>
          </p:spPr>
          <p:txBody>
            <a:bodyPr wrap="square" lIns="0" tIns="0" rIns="0" bIns="0" rtlCol="0"/>
            <a:lstStyle/>
            <a:p>
              <a:endParaRPr/>
            </a:p>
          </p:txBody>
        </p:sp>
      </p:grpSp>
      <p:sp>
        <p:nvSpPr>
          <p:cNvPr id="23" name="object 23"/>
          <p:cNvSpPr txBox="1"/>
          <p:nvPr/>
        </p:nvSpPr>
        <p:spPr>
          <a:xfrm>
            <a:off x="6532626" y="5556910"/>
            <a:ext cx="3024505" cy="239395"/>
          </a:xfrm>
          <a:prstGeom prst="rect">
            <a:avLst/>
          </a:prstGeom>
        </p:spPr>
        <p:txBody>
          <a:bodyPr vert="horz" wrap="square" lIns="0" tIns="12700" rIns="0" bIns="0" rtlCol="0">
            <a:spAutoFit/>
          </a:bodyPr>
          <a:lstStyle/>
          <a:p>
            <a:pPr marL="12700">
              <a:lnSpc>
                <a:spcPct val="100000"/>
              </a:lnSpc>
              <a:spcBef>
                <a:spcPts val="100"/>
              </a:spcBef>
            </a:pPr>
            <a:r>
              <a:rPr sz="1400" b="1" spc="-45" dirty="0">
                <a:solidFill>
                  <a:srgbClr val="FFFFFF"/>
                </a:solidFill>
                <a:latin typeface="Tahoma"/>
                <a:cs typeface="Tahoma"/>
              </a:rPr>
              <a:t>Net</a:t>
            </a:r>
            <a:r>
              <a:rPr sz="1400" b="1" spc="-30" dirty="0">
                <a:solidFill>
                  <a:srgbClr val="FFFFFF"/>
                </a:solidFill>
                <a:latin typeface="Tahoma"/>
                <a:cs typeface="Tahoma"/>
              </a:rPr>
              <a:t> </a:t>
            </a:r>
            <a:r>
              <a:rPr sz="1400" b="1" spc="-35" dirty="0">
                <a:solidFill>
                  <a:srgbClr val="FFFFFF"/>
                </a:solidFill>
                <a:latin typeface="Tahoma"/>
                <a:cs typeface="Tahoma"/>
              </a:rPr>
              <a:t>Amount</a:t>
            </a:r>
            <a:r>
              <a:rPr sz="1400" b="1" spc="-45" dirty="0">
                <a:solidFill>
                  <a:srgbClr val="FFFFFF"/>
                </a:solidFill>
                <a:latin typeface="Tahoma"/>
                <a:cs typeface="Tahoma"/>
              </a:rPr>
              <a:t> </a:t>
            </a:r>
            <a:r>
              <a:rPr sz="1400" b="1" spc="-114" dirty="0">
                <a:solidFill>
                  <a:srgbClr val="FFFFFF"/>
                </a:solidFill>
                <a:latin typeface="Tahoma"/>
                <a:cs typeface="Tahoma"/>
              </a:rPr>
              <a:t>(</a:t>
            </a:r>
            <a:r>
              <a:rPr sz="1400" b="1" spc="-25" dirty="0">
                <a:solidFill>
                  <a:srgbClr val="FFFFFF"/>
                </a:solidFill>
                <a:latin typeface="Tahoma"/>
                <a:cs typeface="Tahoma"/>
              </a:rPr>
              <a:t> Board</a:t>
            </a:r>
            <a:r>
              <a:rPr sz="1400" b="1" spc="-20" dirty="0">
                <a:solidFill>
                  <a:srgbClr val="FFFFFF"/>
                </a:solidFill>
                <a:latin typeface="Tahoma"/>
                <a:cs typeface="Tahoma"/>
              </a:rPr>
              <a:t> </a:t>
            </a:r>
            <a:r>
              <a:rPr sz="1400" b="1" spc="-315" dirty="0">
                <a:solidFill>
                  <a:srgbClr val="FFFFFF"/>
                </a:solidFill>
                <a:latin typeface="Tahoma"/>
                <a:cs typeface="Tahoma"/>
              </a:rPr>
              <a:t>+</a:t>
            </a:r>
            <a:r>
              <a:rPr sz="1400" b="1" spc="-30" dirty="0">
                <a:solidFill>
                  <a:srgbClr val="FFFFFF"/>
                </a:solidFill>
                <a:latin typeface="Tahoma"/>
                <a:cs typeface="Tahoma"/>
              </a:rPr>
              <a:t> </a:t>
            </a:r>
            <a:r>
              <a:rPr sz="1400" b="1" spc="-130" dirty="0">
                <a:solidFill>
                  <a:srgbClr val="FFFFFF"/>
                </a:solidFill>
                <a:latin typeface="Tahoma"/>
                <a:cs typeface="Tahoma"/>
              </a:rPr>
              <a:t>Institute</a:t>
            </a:r>
            <a:r>
              <a:rPr sz="1400" b="1" spc="-15" dirty="0">
                <a:solidFill>
                  <a:srgbClr val="FFFFFF"/>
                </a:solidFill>
                <a:latin typeface="Tahoma"/>
                <a:cs typeface="Tahoma"/>
              </a:rPr>
              <a:t> </a:t>
            </a:r>
            <a:r>
              <a:rPr sz="1400" b="1" spc="-20" dirty="0">
                <a:solidFill>
                  <a:srgbClr val="FFFFFF"/>
                </a:solidFill>
                <a:latin typeface="Tahoma"/>
                <a:cs typeface="Tahoma"/>
              </a:rPr>
              <a:t>Fee)</a:t>
            </a:r>
            <a:endParaRPr sz="1400">
              <a:latin typeface="Tahoma"/>
              <a:cs typeface="Tahoma"/>
            </a:endParaRPr>
          </a:p>
        </p:txBody>
      </p:sp>
      <p:sp>
        <p:nvSpPr>
          <p:cNvPr id="24" name="object 24"/>
          <p:cNvSpPr txBox="1"/>
          <p:nvPr/>
        </p:nvSpPr>
        <p:spPr>
          <a:xfrm>
            <a:off x="9978770" y="5385689"/>
            <a:ext cx="1736089" cy="431800"/>
          </a:xfrm>
          <a:prstGeom prst="rect">
            <a:avLst/>
          </a:prstGeom>
          <a:solidFill>
            <a:srgbClr val="AF1512"/>
          </a:solidFill>
        </p:spPr>
        <p:txBody>
          <a:bodyPr vert="horz" wrap="square" lIns="0" tIns="183515" rIns="0" bIns="0" rtlCol="0">
            <a:spAutoFit/>
          </a:bodyPr>
          <a:lstStyle/>
          <a:p>
            <a:pPr marL="63500">
              <a:lnSpc>
                <a:spcPct val="100000"/>
              </a:lnSpc>
              <a:spcBef>
                <a:spcPts val="1445"/>
              </a:spcBef>
            </a:pPr>
            <a:r>
              <a:rPr sz="1600" b="1" spc="-135" smtClean="0">
                <a:solidFill>
                  <a:srgbClr val="FFFFFF"/>
                </a:solidFill>
                <a:latin typeface="Tahoma"/>
                <a:cs typeface="Tahoma"/>
              </a:rPr>
              <a:t>8</a:t>
            </a:r>
            <a:r>
              <a:rPr lang="en-US" sz="1600" b="1" spc="-135" dirty="0" smtClean="0">
                <a:solidFill>
                  <a:srgbClr val="FFFFFF"/>
                </a:solidFill>
                <a:latin typeface="Tahoma"/>
                <a:cs typeface="Tahoma"/>
              </a:rPr>
              <a:t>750</a:t>
            </a:r>
            <a:r>
              <a:rPr sz="1600" b="1" spc="-135" smtClean="0">
                <a:solidFill>
                  <a:srgbClr val="FFFFFF"/>
                </a:solidFill>
                <a:latin typeface="Tahoma"/>
                <a:cs typeface="Tahoma"/>
              </a:rPr>
              <a:t>/-</a:t>
            </a:r>
            <a:r>
              <a:rPr sz="1600" b="1" spc="25" smtClean="0">
                <a:solidFill>
                  <a:srgbClr val="FFFFFF"/>
                </a:solidFill>
                <a:latin typeface="Tahoma"/>
                <a:cs typeface="Tahoma"/>
              </a:rPr>
              <a:t> </a:t>
            </a:r>
            <a:r>
              <a:rPr sz="1600" b="1" spc="-10" dirty="0">
                <a:solidFill>
                  <a:srgbClr val="FFFFFF"/>
                </a:solidFill>
                <a:latin typeface="Tahoma"/>
                <a:cs typeface="Tahoma"/>
              </a:rPr>
              <a:t>(PKR)</a:t>
            </a:r>
            <a:endParaRPr sz="1600">
              <a:latin typeface="Tahoma"/>
              <a:cs typeface="Tahom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500</TotalTime>
  <Words>2005</Words>
  <Application>Microsoft Office PowerPoint</Application>
  <PresentationFormat>Widescreen</PresentationFormat>
  <Paragraphs>470</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Calibri</vt:lpstr>
      <vt:lpstr>Tahoma</vt:lpstr>
      <vt:lpstr>Times New Roman</vt:lpstr>
      <vt:lpstr>Verdana</vt:lpstr>
      <vt:lpstr>Office Theme</vt:lpstr>
      <vt:lpstr>Message:</vt:lpstr>
      <vt:lpstr>PowerPoint Presentation</vt:lpstr>
      <vt:lpstr>PRIMARY FUNCTIONS OF THE INSTITUTE</vt:lpstr>
      <vt:lpstr>IPT STAFF</vt:lpstr>
      <vt:lpstr>IPT, Academic Management Committees</vt:lpstr>
      <vt:lpstr>TECHNOLOGIES &amp; DISTRIBUTION OF SEATS</vt:lpstr>
      <vt:lpstr>ADMISSION POLICY</vt:lpstr>
      <vt:lpstr>ADMISSION PROCEDURE</vt:lpstr>
      <vt:lpstr>Fee Structure</vt:lpstr>
      <vt:lpstr>STUDENT ATTENDENCE</vt:lpstr>
      <vt:lpstr>Institute Rules for Enrolled Students</vt:lpstr>
      <vt:lpstr>SCHEME OF STUDIES 3-YEARS (DAE) DRILLING AND DRILLING</vt:lpstr>
      <vt:lpstr>Continued…..</vt:lpstr>
      <vt:lpstr>Continued…..            THIRD YEAR</vt:lpstr>
      <vt:lpstr>Photos Gallery</vt:lpstr>
      <vt:lpstr>Continued….</vt:lpstr>
      <vt:lpstr>Continued…..</vt:lpstr>
      <vt:lpstr>Continued…..</vt:lpstr>
      <vt:lpstr>Continued…..</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Windows User</cp:lastModifiedBy>
  <cp:revision>31</cp:revision>
  <dcterms:created xsi:type="dcterms:W3CDTF">2023-10-24T04:26:27Z</dcterms:created>
  <dcterms:modified xsi:type="dcterms:W3CDTF">2026-07-29T06:32:46Z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2023-08-22T00:00:00Z</vt:filetime>
  </property>
  <property fmtid="{D5CDD505-2E9C-101B-9397-08002B2CF9AE}" pid="3" name="Creator">
    <vt:lpwstr>Microsoft® PowerPoint® 2016</vt:lpwstr>
  </property>
  <property fmtid="{D5CDD505-2E9C-101B-9397-08002B2CF9AE}" pid="4" name="LastSaved">
    <vt:filetime>2023-10-24T00:00:00Z</vt:filetime>
  </property>
  <property fmtid="{D5CDD505-2E9C-101B-9397-08002B2CF9AE}" pid="5" name="Producer">
    <vt:lpwstr>Microsoft® PowerPoint® 2016</vt:lpwstr>
  </property>
</Properties>
</file>